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tags/tag3.xml" ContentType="application/vnd.openxmlformats-officedocument.presentationml.tags+xml"/>
  <Override PartName="/ppt/notesSlides/notesSlide34.xml" ContentType="application/vnd.openxmlformats-officedocument.presentationml.notesSlide+xml"/>
  <Override PartName="/ppt/tags/tag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xml" ContentType="application/vnd.openxmlformats-officedocument.presentationml.tags+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9.xml" ContentType="application/vnd.openxmlformats-officedocument.presentationml.tags+xml"/>
  <Override PartName="/ppt/notesSlides/notesSlide71.xml" ContentType="application/vnd.openxmlformats-officedocument.presentationml.notesSlide+xml"/>
  <Override PartName="/ppt/tags/tag10.xml" ContentType="application/vnd.openxmlformats-officedocument.presentationml.tags+xml"/>
  <Override PartName="/ppt/notesSlides/notesSlide72.xml" ContentType="application/vnd.openxmlformats-officedocument.presentationml.notesSlide+xml"/>
  <Override PartName="/ppt/tags/tag11.xml" ContentType="application/vnd.openxmlformats-officedocument.presentationml.tags+xml"/>
  <Override PartName="/ppt/notesSlides/notesSlide73.xml" ContentType="application/vnd.openxmlformats-officedocument.presentationml.notesSlide+xml"/>
  <Override PartName="/ppt/tags/tag12.xml" ContentType="application/vnd.openxmlformats-officedocument.presentationml.tags+xml"/>
  <Override PartName="/ppt/notesSlides/notesSlide74.xml" ContentType="application/vnd.openxmlformats-officedocument.presentationml.notesSlide+xml"/>
  <Override PartName="/ppt/tags/tag13.xml" ContentType="application/vnd.openxmlformats-officedocument.presentationml.tags+xml"/>
  <Override PartName="/ppt/notesSlides/notesSlide75.xml" ContentType="application/vnd.openxmlformats-officedocument.presentationml.notesSlide+xml"/>
  <Override PartName="/ppt/tags/tag14.xml" ContentType="application/vnd.openxmlformats-officedocument.presentationml.tags+xml"/>
  <Override PartName="/ppt/notesSlides/notesSlide76.xml" ContentType="application/vnd.openxmlformats-officedocument.presentationml.notesSlide+xml"/>
  <Override PartName="/ppt/tags/tag15.xml" ContentType="application/vnd.openxmlformats-officedocument.presentationml.tags+xml"/>
  <Override PartName="/ppt/notesSlides/notesSlide77.xml" ContentType="application/vnd.openxmlformats-officedocument.presentationml.notesSlide+xml"/>
  <Override PartName="/ppt/tags/tag16.xml" ContentType="application/vnd.openxmlformats-officedocument.presentationml.tags+xml"/>
  <Override PartName="/ppt/notesSlides/notesSlide78.xml" ContentType="application/vnd.openxmlformats-officedocument.presentationml.notesSlide+xml"/>
  <Override PartName="/ppt/tags/tag17.xml" ContentType="application/vnd.openxmlformats-officedocument.presentationml.tags+xml"/>
  <Override PartName="/ppt/notesSlides/notesSlide79.xml" ContentType="application/vnd.openxmlformats-officedocument.presentationml.notesSlide+xml"/>
  <Override PartName="/ppt/tags/tag18.xml" ContentType="application/vnd.openxmlformats-officedocument.presentationml.tags+xml"/>
  <Override PartName="/ppt/notesSlides/notesSlide80.xml" ContentType="application/vnd.openxmlformats-officedocument.presentationml.notesSlide+xml"/>
  <Override PartName="/ppt/tags/tag19.xml" ContentType="application/vnd.openxmlformats-officedocument.presentationml.tags+xml"/>
  <Override PartName="/ppt/notesSlides/notesSlide81.xml" ContentType="application/vnd.openxmlformats-officedocument.presentationml.notesSlide+xml"/>
  <Override PartName="/ppt/tags/tag20.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21.xml" ContentType="application/vnd.openxmlformats-officedocument.presentationml.tags+xml"/>
  <Override PartName="/ppt/notesSlides/notesSlide96.xml" ContentType="application/vnd.openxmlformats-officedocument.presentationml.notesSlide+xml"/>
  <Override PartName="/ppt/tags/tag22.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23.xml" ContentType="application/vnd.openxmlformats-officedocument.presentationml.tags+xml"/>
  <Override PartName="/ppt/notesSlides/notesSlide109.xml" ContentType="application/vnd.openxmlformats-officedocument.presentationml.notesSlide+xml"/>
  <Override PartName="/ppt/tags/tag24.xml" ContentType="application/vnd.openxmlformats-officedocument.presentationml.tags+xml"/>
  <Override PartName="/ppt/notesSlides/notesSlide110.xml" ContentType="application/vnd.openxmlformats-officedocument.presentationml.notesSlide+xml"/>
  <Override PartName="/ppt/tags/tag25.xml" ContentType="application/vnd.openxmlformats-officedocument.presentationml.tags+xml"/>
  <Override PartName="/ppt/notesSlides/notesSlide111.xml" ContentType="application/vnd.openxmlformats-officedocument.presentationml.notesSlide+xml"/>
  <Override PartName="/ppt/tags/tag26.xml" ContentType="application/vnd.openxmlformats-officedocument.presentationml.tags+xml"/>
  <Override PartName="/ppt/notesSlides/notesSlide112.xml" ContentType="application/vnd.openxmlformats-officedocument.presentationml.notesSlide+xml"/>
  <Override PartName="/ppt/tags/tag27.xml" ContentType="application/vnd.openxmlformats-officedocument.presentationml.tag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tags/tag28.xml" ContentType="application/vnd.openxmlformats-officedocument.presentationml.tags+xml"/>
  <Override PartName="/ppt/notesSlides/notesSlide118.xml" ContentType="application/vnd.openxmlformats-officedocument.presentationml.notesSlide+xml"/>
  <Override PartName="/ppt/tags/tag29.xml" ContentType="application/vnd.openxmlformats-officedocument.presentationml.tags+xml"/>
  <Override PartName="/ppt/notesSlides/notesSlide119.xml" ContentType="application/vnd.openxmlformats-officedocument.presentationml.notesSlide+xml"/>
  <Override PartName="/ppt/tags/tag30.xml" ContentType="application/vnd.openxmlformats-officedocument.presentationml.tags+xml"/>
  <Override PartName="/ppt/notesSlides/notesSlide120.xml" ContentType="application/vnd.openxmlformats-officedocument.presentationml.notesSlide+xml"/>
  <Override PartName="/ppt/tags/tag31.xml" ContentType="application/vnd.openxmlformats-officedocument.presentationml.tags+xml"/>
  <Override PartName="/ppt/notesSlides/notesSlide121.xml" ContentType="application/vnd.openxmlformats-officedocument.presentationml.notesSlide+xml"/>
  <Override PartName="/ppt/tags/tag32.xml" ContentType="application/vnd.openxmlformats-officedocument.presentationml.tags+xml"/>
  <Override PartName="/ppt/notesSlides/notesSlide122.xml" ContentType="application/vnd.openxmlformats-officedocument.presentationml.notesSlide+xml"/>
  <Override PartName="/ppt/tags/tag33.xml" ContentType="application/vnd.openxmlformats-officedocument.presentationml.tags+xml"/>
  <Override PartName="/ppt/notesSlides/notesSlide123.xml" ContentType="application/vnd.openxmlformats-officedocument.presentationml.notesSlide+xml"/>
  <Override PartName="/ppt/tags/tag34.xml" ContentType="application/vnd.openxmlformats-officedocument.presentationml.tags+xml"/>
  <Override PartName="/ppt/notesSlides/notesSlide124.xml" ContentType="application/vnd.openxmlformats-officedocument.presentationml.notesSlide+xml"/>
  <Override PartName="/ppt/tags/tag35.xml" ContentType="application/vnd.openxmlformats-officedocument.presentationml.tag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tags/tag36.xml" ContentType="application/vnd.openxmlformats-officedocument.presentationml.tags+xml"/>
  <Override PartName="/ppt/notesSlides/notesSlide127.xml" ContentType="application/vnd.openxmlformats-officedocument.presentationml.notesSlide+xml"/>
  <Override PartName="/ppt/tags/tag37.xml" ContentType="application/vnd.openxmlformats-officedocument.presentationml.tags+xml"/>
  <Override PartName="/ppt/notesSlides/notesSlide128.xml" ContentType="application/vnd.openxmlformats-officedocument.presentationml.notesSlide+xml"/>
  <Override PartName="/ppt/tags/tag38.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tags/tag39.xml" ContentType="application/vnd.openxmlformats-officedocument.presentationml.tags+xml"/>
  <Override PartName="/ppt/notesSlides/notesSlide1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 id="2147483713" r:id="rId3"/>
    <p:sldMasterId id="2147483734" r:id="rId4"/>
    <p:sldMasterId id="2147483754" r:id="rId5"/>
    <p:sldMasterId id="2147483778" r:id="rId6"/>
    <p:sldMasterId id="2147483791" r:id="rId7"/>
  </p:sldMasterIdLst>
  <p:notesMasterIdLst>
    <p:notesMasterId r:id="rId156"/>
  </p:notesMasterIdLst>
  <p:sldIdLst>
    <p:sldId id="3002" r:id="rId8"/>
    <p:sldId id="3035" r:id="rId9"/>
    <p:sldId id="260" r:id="rId10"/>
    <p:sldId id="3064" r:id="rId11"/>
    <p:sldId id="3063" r:id="rId12"/>
    <p:sldId id="2997" r:id="rId13"/>
    <p:sldId id="287" r:id="rId14"/>
    <p:sldId id="318" r:id="rId15"/>
    <p:sldId id="288" r:id="rId16"/>
    <p:sldId id="322" r:id="rId17"/>
    <p:sldId id="492" r:id="rId18"/>
    <p:sldId id="2959" r:id="rId19"/>
    <p:sldId id="276" r:id="rId20"/>
    <p:sldId id="361" r:id="rId21"/>
    <p:sldId id="319" r:id="rId22"/>
    <p:sldId id="2947" r:id="rId23"/>
    <p:sldId id="464" r:id="rId24"/>
    <p:sldId id="314" r:id="rId25"/>
    <p:sldId id="3155" r:id="rId26"/>
    <p:sldId id="3066" r:id="rId27"/>
    <p:sldId id="2960" r:id="rId28"/>
    <p:sldId id="3020" r:id="rId29"/>
    <p:sldId id="265" r:id="rId30"/>
    <p:sldId id="3156" r:id="rId31"/>
    <p:sldId id="3019" r:id="rId32"/>
    <p:sldId id="3054" r:id="rId33"/>
    <p:sldId id="267" r:id="rId34"/>
    <p:sldId id="3018" r:id="rId35"/>
    <p:sldId id="268" r:id="rId36"/>
    <p:sldId id="320" r:id="rId37"/>
    <p:sldId id="2988" r:id="rId38"/>
    <p:sldId id="3029" r:id="rId39"/>
    <p:sldId id="301" r:id="rId40"/>
    <p:sldId id="350" r:id="rId41"/>
    <p:sldId id="3021" r:id="rId42"/>
    <p:sldId id="3022" r:id="rId43"/>
    <p:sldId id="349" r:id="rId44"/>
    <p:sldId id="2998" r:id="rId45"/>
    <p:sldId id="277" r:id="rId46"/>
    <p:sldId id="2950" r:id="rId47"/>
    <p:sldId id="289" r:id="rId48"/>
    <p:sldId id="3070" r:id="rId49"/>
    <p:sldId id="3071" r:id="rId50"/>
    <p:sldId id="2951" r:id="rId51"/>
    <p:sldId id="292" r:id="rId52"/>
    <p:sldId id="293" r:id="rId53"/>
    <p:sldId id="3072" r:id="rId54"/>
    <p:sldId id="2993" r:id="rId55"/>
    <p:sldId id="285" r:id="rId56"/>
    <p:sldId id="2949" r:id="rId57"/>
    <p:sldId id="3001" r:id="rId58"/>
    <p:sldId id="295" r:id="rId59"/>
    <p:sldId id="3067" r:id="rId60"/>
    <p:sldId id="296" r:id="rId61"/>
    <p:sldId id="339" r:id="rId62"/>
    <p:sldId id="3031" r:id="rId63"/>
    <p:sldId id="2980" r:id="rId64"/>
    <p:sldId id="3032" r:id="rId65"/>
    <p:sldId id="3050" r:id="rId66"/>
    <p:sldId id="3033" r:id="rId67"/>
    <p:sldId id="308" r:id="rId68"/>
    <p:sldId id="338" r:id="rId69"/>
    <p:sldId id="3034" r:id="rId70"/>
    <p:sldId id="2977" r:id="rId71"/>
    <p:sldId id="309" r:id="rId72"/>
    <p:sldId id="3062" r:id="rId73"/>
    <p:sldId id="3000" r:id="rId74"/>
    <p:sldId id="348" r:id="rId75"/>
    <p:sldId id="306" r:id="rId76"/>
    <p:sldId id="336" r:id="rId77"/>
    <p:sldId id="335" r:id="rId78"/>
    <p:sldId id="2976" r:id="rId79"/>
    <p:sldId id="3047" r:id="rId80"/>
    <p:sldId id="3049" r:id="rId81"/>
    <p:sldId id="3048" r:id="rId82"/>
    <p:sldId id="3036" r:id="rId83"/>
    <p:sldId id="3037" r:id="rId84"/>
    <p:sldId id="2967" r:id="rId85"/>
    <p:sldId id="3038" r:id="rId86"/>
    <p:sldId id="3039" r:id="rId87"/>
    <p:sldId id="2968" r:id="rId88"/>
    <p:sldId id="3053" r:id="rId89"/>
    <p:sldId id="2973" r:id="rId90"/>
    <p:sldId id="2974" r:id="rId91"/>
    <p:sldId id="2969" r:id="rId92"/>
    <p:sldId id="2971" r:id="rId93"/>
    <p:sldId id="2975" r:id="rId94"/>
    <p:sldId id="2972" r:id="rId95"/>
    <p:sldId id="3069" r:id="rId96"/>
    <p:sldId id="2992" r:id="rId97"/>
    <p:sldId id="3040" r:id="rId98"/>
    <p:sldId id="3041" r:id="rId99"/>
    <p:sldId id="2989" r:id="rId100"/>
    <p:sldId id="2999" r:id="rId101"/>
    <p:sldId id="269" r:id="rId102"/>
    <p:sldId id="272" r:id="rId103"/>
    <p:sldId id="270" r:id="rId104"/>
    <p:sldId id="274" r:id="rId105"/>
    <p:sldId id="273" r:id="rId106"/>
    <p:sldId id="275" r:id="rId107"/>
    <p:sldId id="271" r:id="rId108"/>
    <p:sldId id="263" r:id="rId109"/>
    <p:sldId id="264" r:id="rId110"/>
    <p:sldId id="284" r:id="rId111"/>
    <p:sldId id="283" r:id="rId112"/>
    <p:sldId id="3016" r:id="rId113"/>
    <p:sldId id="2948" r:id="rId114"/>
    <p:sldId id="3014" r:id="rId115"/>
    <p:sldId id="3052" r:id="rId116"/>
    <p:sldId id="3015" r:id="rId117"/>
    <p:sldId id="2996" r:id="rId118"/>
    <p:sldId id="3157" r:id="rId119"/>
    <p:sldId id="3154" r:id="rId120"/>
    <p:sldId id="3030" r:id="rId121"/>
    <p:sldId id="3077" r:id="rId122"/>
    <p:sldId id="3078" r:id="rId123"/>
    <p:sldId id="3055" r:id="rId124"/>
    <p:sldId id="3056" r:id="rId125"/>
    <p:sldId id="3150" r:id="rId126"/>
    <p:sldId id="3073" r:id="rId127"/>
    <p:sldId id="3074" r:id="rId128"/>
    <p:sldId id="3075" r:id="rId129"/>
    <p:sldId id="3079" r:id="rId130"/>
    <p:sldId id="3076" r:id="rId131"/>
    <p:sldId id="3057" r:id="rId132"/>
    <p:sldId id="3058" r:id="rId133"/>
    <p:sldId id="3059" r:id="rId134"/>
    <p:sldId id="3060" r:id="rId135"/>
    <p:sldId id="3061" r:id="rId136"/>
    <p:sldId id="3147" r:id="rId137"/>
    <p:sldId id="3148" r:id="rId138"/>
    <p:sldId id="3006" r:id="rId139"/>
    <p:sldId id="2987" r:id="rId140"/>
    <p:sldId id="3017" r:id="rId141"/>
    <p:sldId id="3003" r:id="rId142"/>
    <p:sldId id="3004" r:id="rId143"/>
    <p:sldId id="3013" r:id="rId144"/>
    <p:sldId id="3043" r:id="rId145"/>
    <p:sldId id="3005" r:id="rId146"/>
    <p:sldId id="3012" r:id="rId147"/>
    <p:sldId id="3008" r:id="rId148"/>
    <p:sldId id="3010" r:id="rId149"/>
    <p:sldId id="2990" r:id="rId150"/>
    <p:sldId id="3044" r:id="rId151"/>
    <p:sldId id="3045" r:id="rId152"/>
    <p:sldId id="3046" r:id="rId153"/>
    <p:sldId id="3026" r:id="rId154"/>
    <p:sldId id="3027"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3023493-5403-4C54-BB79-CDD5ECEDF4C7}">
          <p14:sldIdLst>
            <p14:sldId id="3002"/>
            <p14:sldId id="3035"/>
            <p14:sldId id="260"/>
            <p14:sldId id="3064"/>
            <p14:sldId id="3063"/>
          </p14:sldIdLst>
        </p14:section>
        <p14:section name="Power BI plans" id="{102CB668-B353-4EF7-BA2A-61B065F39219}">
          <p14:sldIdLst>
            <p14:sldId id="2997"/>
            <p14:sldId id="287"/>
            <p14:sldId id="318"/>
            <p14:sldId id="288"/>
            <p14:sldId id="322"/>
            <p14:sldId id="492"/>
            <p14:sldId id="2959"/>
            <p14:sldId id="276"/>
            <p14:sldId id="361"/>
            <p14:sldId id="319"/>
            <p14:sldId id="2947"/>
            <p14:sldId id="464"/>
            <p14:sldId id="314"/>
            <p14:sldId id="3155"/>
            <p14:sldId id="3066"/>
            <p14:sldId id="2960"/>
          </p14:sldIdLst>
        </p14:section>
        <p14:section name="Power BI Desktop" id="{974ED2E7-078F-43F9-860B-7E2629FBED49}">
          <p14:sldIdLst>
            <p14:sldId id="3020"/>
            <p14:sldId id="265"/>
            <p14:sldId id="3156"/>
            <p14:sldId id="3019"/>
            <p14:sldId id="3054"/>
            <p14:sldId id="267"/>
            <p14:sldId id="3018"/>
            <p14:sldId id="268"/>
            <p14:sldId id="320"/>
            <p14:sldId id="2988"/>
            <p14:sldId id="3029"/>
            <p14:sldId id="301"/>
            <p14:sldId id="350"/>
            <p14:sldId id="3021"/>
            <p14:sldId id="3022"/>
            <p14:sldId id="349"/>
          </p14:sldIdLst>
        </p14:section>
        <p14:section name="Sharing in Power BI" id="{1A78D49F-6970-4DEE-87E8-486EF18116D7}">
          <p14:sldIdLst>
            <p14:sldId id="2998"/>
            <p14:sldId id="277"/>
            <p14:sldId id="2950"/>
            <p14:sldId id="289"/>
            <p14:sldId id="3070"/>
            <p14:sldId id="3071"/>
            <p14:sldId id="2951"/>
            <p14:sldId id="292"/>
            <p14:sldId id="293"/>
            <p14:sldId id="3072"/>
            <p14:sldId id="2993"/>
            <p14:sldId id="285"/>
            <p14:sldId id="2949"/>
          </p14:sldIdLst>
        </p14:section>
        <p14:section name="Power BI Services" id="{7F12488F-99B8-4BBF-A341-2DE9EF1EF2CB}">
          <p14:sldIdLst>
            <p14:sldId id="3001"/>
            <p14:sldId id="295"/>
            <p14:sldId id="3067"/>
            <p14:sldId id="296"/>
            <p14:sldId id="339"/>
            <p14:sldId id="3031"/>
            <p14:sldId id="2980"/>
            <p14:sldId id="3032"/>
            <p14:sldId id="3050"/>
            <p14:sldId id="3033"/>
            <p14:sldId id="308"/>
            <p14:sldId id="338"/>
            <p14:sldId id="3034"/>
            <p14:sldId id="2977"/>
            <p14:sldId id="309"/>
            <p14:sldId id="3062"/>
          </p14:sldIdLst>
        </p14:section>
        <p14:section name="Report vs Dashboard" id="{62CE4E18-3F39-409D-A1F0-305141CC98F0}">
          <p14:sldIdLst>
            <p14:sldId id="3000"/>
            <p14:sldId id="348"/>
            <p14:sldId id="306"/>
            <p14:sldId id="336"/>
            <p14:sldId id="335"/>
          </p14:sldIdLst>
        </p14:section>
        <p14:section name="Securites and Identites" id="{4694490A-77CA-40A8-8593-4407046D7B49}">
          <p14:sldIdLst>
            <p14:sldId id="2976"/>
            <p14:sldId id="3047"/>
            <p14:sldId id="3049"/>
            <p14:sldId id="3048"/>
            <p14:sldId id="3036"/>
            <p14:sldId id="3037"/>
            <p14:sldId id="2967"/>
            <p14:sldId id="3038"/>
            <p14:sldId id="3039"/>
            <p14:sldId id="2968"/>
            <p14:sldId id="3053"/>
            <p14:sldId id="2973"/>
            <p14:sldId id="2974"/>
            <p14:sldId id="2969"/>
            <p14:sldId id="2971"/>
            <p14:sldId id="2975"/>
            <p14:sldId id="2972"/>
            <p14:sldId id="3069"/>
            <p14:sldId id="2992"/>
            <p14:sldId id="3040"/>
            <p14:sldId id="3041"/>
            <p14:sldId id="2989"/>
          </p14:sldIdLst>
        </p14:section>
        <p14:section name="Power BI Gateways" id="{0047429C-43E3-47E4-A027-6678451E6408}">
          <p14:sldIdLst>
            <p14:sldId id="2999"/>
            <p14:sldId id="269"/>
            <p14:sldId id="272"/>
            <p14:sldId id="270"/>
            <p14:sldId id="274"/>
            <p14:sldId id="273"/>
            <p14:sldId id="275"/>
            <p14:sldId id="271"/>
            <p14:sldId id="263"/>
            <p14:sldId id="264"/>
            <p14:sldId id="284"/>
            <p14:sldId id="283"/>
            <p14:sldId id="3016"/>
            <p14:sldId id="2948"/>
            <p14:sldId id="3014"/>
            <p14:sldId id="3052"/>
            <p14:sldId id="3015"/>
            <p14:sldId id="2996"/>
            <p14:sldId id="3157"/>
            <p14:sldId id="3154"/>
          </p14:sldIdLst>
        </p14:section>
        <p14:section name="Dataflows" id="{4408AA08-9377-4273-8A60-F2746FD74726}">
          <p14:sldIdLst>
            <p14:sldId id="3030"/>
            <p14:sldId id="3077"/>
            <p14:sldId id="3078"/>
            <p14:sldId id="3055"/>
            <p14:sldId id="3056"/>
            <p14:sldId id="3150"/>
            <p14:sldId id="3073"/>
            <p14:sldId id="3074"/>
            <p14:sldId id="3075"/>
            <p14:sldId id="3079"/>
            <p14:sldId id="3076"/>
            <p14:sldId id="3057"/>
            <p14:sldId id="3058"/>
            <p14:sldId id="3059"/>
            <p14:sldId id="3060"/>
            <p14:sldId id="3061"/>
            <p14:sldId id="3147"/>
            <p14:sldId id="3148"/>
          </p14:sldIdLst>
        </p14:section>
        <p14:section name="Performance, model and Monitoring" id="{EA556E82-DBAA-4398-AE57-87C79CFFFD22}">
          <p14:sldIdLst>
            <p14:sldId id="3006"/>
            <p14:sldId id="2987"/>
            <p14:sldId id="3017"/>
            <p14:sldId id="3003"/>
            <p14:sldId id="3004"/>
            <p14:sldId id="3013"/>
            <p14:sldId id="3043"/>
            <p14:sldId id="3005"/>
            <p14:sldId id="3012"/>
            <p14:sldId id="3008"/>
            <p14:sldId id="3010"/>
            <p14:sldId id="2990"/>
            <p14:sldId id="3044"/>
            <p14:sldId id="3045"/>
            <p14:sldId id="3046"/>
          </p14:sldIdLst>
        </p14:section>
        <p14:section name="Power BI Premium" id="{A4989056-A12C-4624-9E2D-90FB25B5346F}">
          <p14:sldIdLst>
            <p14:sldId id="3026"/>
            <p14:sldId id="302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risorn Limpaswadpaisarn (Adecco Praram 4 Recruitment Li)" initials="NL(P4RL" lastIdx="1" clrIdx="0">
    <p:extLst>
      <p:ext uri="{19B8F6BF-5375-455C-9EA6-DF929625EA0E}">
        <p15:presenceInfo xmlns:p15="http://schemas.microsoft.com/office/powerpoint/2012/main" userId="S::a-narli@microsoft.com::3f451330-e2a1-42af-8218-a287c46a91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EDCCFF-DF82-4F7C-943F-0171EACC809E}" v="30" dt="2019-11-27T08:20:29.0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6" d="100"/>
          <a:sy n="96" d="100"/>
        </p:scale>
        <p:origin x="36" y="2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viewProps" Target="viewProps.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theme" Target="theme/theme1.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notesMaster" Target="notesMasters/notesMaster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commentAuthors" Target="commentAuthors.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diagrams/_rels/data1.xml.rels><?xml version="1.0" encoding="UTF-8" standalone="yes"?>
<Relationships xmlns="http://schemas.openxmlformats.org/package/2006/relationships"><Relationship Id="rId1" Type="http://schemas.openxmlformats.org/officeDocument/2006/relationships/image" Target="../media/image25.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17079-419C-4401-85C7-3227B17C4DF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DDC4F88F-5253-4279-B4B1-03927E567F36}">
      <dgm:prSet phldrT="[Text]" phldr="1"/>
      <dgm:spPr/>
      <dgm:t>
        <a:bodyPr/>
        <a:lstStyle/>
        <a:p>
          <a:endParaRPr lang="en-US" dirty="0"/>
        </a:p>
      </dgm:t>
    </dgm:pt>
    <dgm:pt modelId="{88E50942-C60C-4860-B8DB-13AFB41FD299}" type="sibTrans" cxnId="{67712279-2E6C-4F9A-8FFA-11B1605E39A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t>
        <a:bodyPr/>
        <a:lstStyle/>
        <a:p>
          <a:endParaRPr lang="en-US"/>
        </a:p>
      </dgm:t>
      <dgm:extLst>
        <a:ext uri="{E40237B7-FDA0-4F09-8148-C483321AD2D9}">
          <dgm14:cNvPr xmlns:dgm14="http://schemas.microsoft.com/office/drawing/2010/diagram" id="0" name="" descr="Image may contain: 1 person">
            <a:extLst>
              <a:ext uri="{FF2B5EF4-FFF2-40B4-BE49-F238E27FC236}">
                <a16:creationId xmlns:a16="http://schemas.microsoft.com/office/drawing/2014/main" id="{4DCEB193-0245-4D5C-B3D7-E2DA604E68E5}"/>
              </a:ext>
            </a:extLst>
          </dgm14:cNvPr>
        </a:ext>
      </dgm:extLst>
    </dgm:pt>
    <dgm:pt modelId="{2B497D52-51C3-4043-B18C-5DF73D4AE5EA}" type="parTrans" cxnId="{67712279-2E6C-4F9A-8FFA-11B1605E39A9}">
      <dgm:prSet/>
      <dgm:spPr/>
      <dgm:t>
        <a:bodyPr/>
        <a:lstStyle/>
        <a:p>
          <a:endParaRPr lang="en-US"/>
        </a:p>
      </dgm:t>
    </dgm:pt>
    <dgm:pt modelId="{B42D0878-A76E-4699-A37E-AFD1CF484036}" type="pres">
      <dgm:prSet presAssocID="{5B117079-419C-4401-85C7-3227B17C4DFC}" presName="Name0" presStyleCnt="0">
        <dgm:presLayoutVars>
          <dgm:chMax val="7"/>
          <dgm:chPref val="7"/>
          <dgm:dir/>
        </dgm:presLayoutVars>
      </dgm:prSet>
      <dgm:spPr/>
    </dgm:pt>
    <dgm:pt modelId="{AA86EE62-8D86-4469-BDA4-BDDEFDF36B81}" type="pres">
      <dgm:prSet presAssocID="{5B117079-419C-4401-85C7-3227B17C4DFC}" presName="Name1" presStyleCnt="0"/>
      <dgm:spPr/>
    </dgm:pt>
    <dgm:pt modelId="{9765F40D-AC1F-4608-BD3E-E80E6D1DEE73}" type="pres">
      <dgm:prSet presAssocID="{88E50942-C60C-4860-B8DB-13AFB41FD299}" presName="picture_1" presStyleCnt="0"/>
      <dgm:spPr/>
    </dgm:pt>
    <dgm:pt modelId="{BBBBA0D4-11C4-4231-90ED-5F3CEA8BB7FD}" type="pres">
      <dgm:prSet presAssocID="{88E50942-C60C-4860-B8DB-13AFB41FD299}" presName="pictureRepeatNode" presStyleLbl="alignImgPlace1" presStyleIdx="0" presStyleCnt="1" custScaleX="69826" custScaleY="70108" custLinFactNeighborX="69557" custLinFactNeighborY="-53714"/>
      <dgm:spPr/>
    </dgm:pt>
    <dgm:pt modelId="{28F2B948-1EA8-4F0C-B4FD-4A5AE83B30EA}" type="pres">
      <dgm:prSet presAssocID="{DDC4F88F-5253-4279-B4B1-03927E567F36}" presName="text_1" presStyleLbl="node1" presStyleIdx="0" presStyleCnt="0" custLinFactX="62775" custLinFactNeighborX="100000" custLinFactNeighborY="44563">
        <dgm:presLayoutVars>
          <dgm:bulletEnabled val="1"/>
        </dgm:presLayoutVars>
      </dgm:prSet>
      <dgm:spPr/>
    </dgm:pt>
  </dgm:ptLst>
  <dgm:cxnLst>
    <dgm:cxn modelId="{67712279-2E6C-4F9A-8FFA-11B1605E39A9}" srcId="{5B117079-419C-4401-85C7-3227B17C4DFC}" destId="{DDC4F88F-5253-4279-B4B1-03927E567F36}" srcOrd="0" destOrd="0" parTransId="{2B497D52-51C3-4043-B18C-5DF73D4AE5EA}" sibTransId="{88E50942-C60C-4860-B8DB-13AFB41FD299}"/>
    <dgm:cxn modelId="{830F5791-7A07-4D53-9A51-FA48E074E458}" type="presOf" srcId="{DDC4F88F-5253-4279-B4B1-03927E567F36}" destId="{28F2B948-1EA8-4F0C-B4FD-4A5AE83B30EA}" srcOrd="0" destOrd="0" presId="urn:microsoft.com/office/officeart/2008/layout/CircularPictureCallout"/>
    <dgm:cxn modelId="{D5D845C3-9935-4569-B55A-89B925BD2170}" type="presOf" srcId="{5B117079-419C-4401-85C7-3227B17C4DFC}" destId="{B42D0878-A76E-4699-A37E-AFD1CF484036}" srcOrd="0" destOrd="0" presId="urn:microsoft.com/office/officeart/2008/layout/CircularPictureCallout"/>
    <dgm:cxn modelId="{7E9224EA-A04E-4518-8175-3FCCDB9FD45E}" type="presOf" srcId="{88E50942-C60C-4860-B8DB-13AFB41FD299}" destId="{BBBBA0D4-11C4-4231-90ED-5F3CEA8BB7FD}" srcOrd="0" destOrd="0" presId="urn:microsoft.com/office/officeart/2008/layout/CircularPictureCallout"/>
    <dgm:cxn modelId="{0831A6FF-A7A9-463F-8DB1-3FBF5AF86A1D}" type="presParOf" srcId="{B42D0878-A76E-4699-A37E-AFD1CF484036}" destId="{AA86EE62-8D86-4469-BDA4-BDDEFDF36B81}" srcOrd="0" destOrd="0" presId="urn:microsoft.com/office/officeart/2008/layout/CircularPictureCallout"/>
    <dgm:cxn modelId="{74207CE9-D0D3-4966-8208-9B3803CB028B}" type="presParOf" srcId="{AA86EE62-8D86-4469-BDA4-BDDEFDF36B81}" destId="{9765F40D-AC1F-4608-BD3E-E80E6D1DEE73}" srcOrd="0" destOrd="0" presId="urn:microsoft.com/office/officeart/2008/layout/CircularPictureCallout"/>
    <dgm:cxn modelId="{93332349-47BF-4FFE-8CC9-F175E49EA487}" type="presParOf" srcId="{9765F40D-AC1F-4608-BD3E-E80E6D1DEE73}" destId="{BBBBA0D4-11C4-4231-90ED-5F3CEA8BB7FD}" srcOrd="0" destOrd="0" presId="urn:microsoft.com/office/officeart/2008/layout/CircularPictureCallout"/>
    <dgm:cxn modelId="{99BB4E63-9F00-4656-B7DD-EC1E59FE0917}" type="presParOf" srcId="{AA86EE62-8D86-4469-BDA4-BDDEFDF36B81}" destId="{28F2B948-1EA8-4F0C-B4FD-4A5AE83B30EA}"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BA0D4-11C4-4231-90ED-5F3CEA8BB7FD}">
      <dsp:nvSpPr>
        <dsp:cNvPr id="0" name=""/>
        <dsp:cNvSpPr/>
      </dsp:nvSpPr>
      <dsp:spPr>
        <a:xfrm>
          <a:off x="4172288" y="424203"/>
          <a:ext cx="2238036" cy="224707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F2B948-1EA8-4F0C-B4FD-4A5AE83B30EA}">
      <dsp:nvSpPr>
        <dsp:cNvPr id="0" name=""/>
        <dsp:cNvSpPr/>
      </dsp:nvSpPr>
      <dsp:spPr>
        <a:xfrm>
          <a:off x="4359020" y="3840066"/>
          <a:ext cx="2051304" cy="105770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dirty="0"/>
        </a:p>
      </dsp:txBody>
      <dsp:txXfrm>
        <a:off x="4359020" y="3840066"/>
        <a:ext cx="2051304" cy="105770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F2CCBB-1AEF-44F8-9A2B-02C05789DF41}" type="datetimeFigureOut">
              <a:rPr lang="en-US" smtClean="0"/>
              <a:t>11/25/2020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20D2C-6D50-4811-BC5E-7EC07A1B2891}" type="slidenum">
              <a:rPr lang="en-US" smtClean="0"/>
              <a:t>‹#›</a:t>
            </a:fld>
            <a:endParaRPr lang="en-US"/>
          </a:p>
        </p:txBody>
      </p:sp>
    </p:spTree>
    <p:extLst>
      <p:ext uri="{BB962C8B-B14F-4D97-AF65-F5344CB8AC3E}">
        <p14:creationId xmlns:p14="http://schemas.microsoft.com/office/powerpoint/2010/main" val="3348363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95104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 3:19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1719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00385B-54A0-4762-90EF-CB55D2274E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8690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00385B-54A0-4762-90EF-CB55D2274E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3046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00385B-54A0-4762-90EF-CB55D2274E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4069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00385B-54A0-4762-90EF-CB55D2274E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6041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00385B-54A0-4762-90EF-CB55D2274E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8472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00385B-54A0-4762-90EF-CB55D2274E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8663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00385B-54A0-4762-90EF-CB55D2274E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0213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41719341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4E0A14D-DD86-4531-99DD-A85D461FADE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2442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136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ECBD18-EE66-44CA-A6CE-E577EA7ED7A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70413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870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9763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6654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4962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11/25/2020 3:19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0758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26274253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93309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8784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6218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3850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2530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5987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71725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90371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639659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73525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26072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46328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72602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878499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421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498564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25658759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5874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8CCC90-8DDF-497D-888B-495208839F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0736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4EC9BE-FC27-4DFB-9A3C-1D417126211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340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2437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2C94C9-6BD7-4DE5-819A-44AAE7552B8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11/25/2020 3:19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53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12"/>
              </a:spcAft>
              <a:buClrTx/>
              <a:buSzTx/>
              <a:buFont typeface="Arial" panose="020B0604020202020204" pitchFamily="34" charset="0"/>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1B2D588-6EFE-454A-88BF-A145E904016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498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226321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3726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4396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5033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178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308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8423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304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0930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9696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044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OLTP = Online Transactional Processing</a:t>
            </a:r>
          </a:p>
          <a:p>
            <a:r>
              <a:rPr lang="en-US" dirty="0"/>
              <a:t>OLAP = Online Analytical Processing</a:t>
            </a:r>
          </a:p>
          <a:p>
            <a:r>
              <a:rPr lang="en-US" sz="1200" b="0" i="0" u="none" strike="noStrike" kern="1200" dirty="0" err="1">
                <a:solidFill>
                  <a:schemeClr val="tx1"/>
                </a:solidFill>
                <a:effectLst/>
                <a:latin typeface="+mn-lt"/>
                <a:ea typeface="+mn-ea"/>
                <a:cs typeface="+mn-cs"/>
              </a:rPr>
              <a:t>VertiPaq</a:t>
            </a:r>
            <a:r>
              <a:rPr lang="en-US" sz="1200" b="0" i="0" u="none" strike="noStrike" kern="120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xVelocity</a:t>
            </a:r>
            <a:r>
              <a:rPr lang="en-US" sz="1200" b="0" i="0" u="none" strike="noStrike" kern="1200" dirty="0">
                <a:solidFill>
                  <a:schemeClr val="tx1"/>
                </a:solidFill>
                <a:effectLst/>
                <a:latin typeface="+mn-lt"/>
                <a:ea typeface="+mn-ea"/>
                <a:cs typeface="+mn-cs"/>
              </a:rPr>
              <a:t> in-memory Analytical Engine.”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3C2778-C8E8-42FB-B098-82BD6F77D6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439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7642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252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913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2239271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536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287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1417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6201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63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3716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8893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916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https://docs.microsoft.com/en-us/power-bi/service-embed-report-spo</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485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9049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001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5327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1570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414752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7464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9036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4115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0984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2991182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06414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7320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2437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30042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4276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3202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66945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4434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032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0067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8437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32509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21182215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0815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515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6686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319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19948490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6248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5021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00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75350D6-842D-4B3A-9691-8116F19C245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84786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49078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82106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1944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270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6085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89244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74696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17855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2287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1784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27167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0534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2972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https://docs.microsoft.com/en-us/power-bi/service-publish-to-web#limitations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82561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57851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8148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07029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93310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3724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25118471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351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CB8FAF7-0FB9-44CF-A138-B4C15E78C4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69826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05646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84555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78616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01923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8862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07568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60440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00750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4935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86647E-C23D-4E5B-8C33-F362DBBE7F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664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emf"/><Relationship Id="rId1" Type="http://schemas.openxmlformats.org/officeDocument/2006/relationships/slideMaster" Target="../slideMasters/slideMaster7.xml"/><Relationship Id="rId4" Type="http://schemas.openxmlformats.org/officeDocument/2006/relationships/image" Target="../media/image21.sv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4710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955108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42453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23184" cy="899665"/>
          </a:xfrm>
        </p:spPr>
        <p:txBody>
          <a:bodyPr/>
          <a:lstStyle/>
          <a:p>
            <a:r>
              <a:rPr lang="en-US"/>
              <a:t>Click to edit Master title style</a:t>
            </a:r>
            <a:endParaRPr lang="en-US" dirty="0"/>
          </a:p>
        </p:txBody>
      </p:sp>
      <p:sp>
        <p:nvSpPr>
          <p:cNvPr id="3" name="Picture Placeholder 4"/>
          <p:cNvSpPr>
            <a:spLocks noGrp="1" noChangeAspect="1"/>
          </p:cNvSpPr>
          <p:nvPr>
            <p:ph type="pic" sz="quarter" idx="10"/>
          </p:nvPr>
        </p:nvSpPr>
        <p:spPr bwMode="ltGray">
          <a:xfrm>
            <a:off x="7440637" y="0"/>
            <a:ext cx="4751363" cy="6856100"/>
          </a:xfrm>
          <a:prstGeom prst="rect">
            <a:avLst/>
          </a:prstGeom>
          <a:blipFill>
            <a:blip r:embed="rId2"/>
            <a:stretch>
              <a:fillRect l="-34589" r="-9741"/>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8852149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86759" cy="899665"/>
          </a:xfrm>
        </p:spPr>
        <p:txBody>
          <a:bodyPr/>
          <a:lstStyle/>
          <a:p>
            <a:r>
              <a:rPr lang="en-US"/>
              <a:t>Click to edit Master title style</a:t>
            </a:r>
            <a:endParaRPr lang="en-US" dirty="0"/>
          </a:p>
        </p:txBody>
      </p:sp>
      <p:sp>
        <p:nvSpPr>
          <p:cNvPr id="7" name="Text Placeholder 6"/>
          <p:cNvSpPr>
            <a:spLocks noGrp="1"/>
          </p:cNvSpPr>
          <p:nvPr>
            <p:ph type="body" sz="quarter" idx="11"/>
          </p:nvPr>
        </p:nvSpPr>
        <p:spPr>
          <a:xfrm>
            <a:off x="269239" y="1120371"/>
            <a:ext cx="11655841"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dirty="0"/>
              <a:t>Edit Master text styles</a:t>
            </a:r>
          </a:p>
        </p:txBody>
      </p:sp>
    </p:spTree>
    <p:extLst>
      <p:ext uri="{BB962C8B-B14F-4D97-AF65-F5344CB8AC3E}">
        <p14:creationId xmlns:p14="http://schemas.microsoft.com/office/powerpoint/2010/main" val="34942592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 </a:t>
            </a:r>
          </a:p>
        </p:txBody>
      </p:sp>
      <p:sp>
        <p:nvSpPr>
          <p:cNvPr id="4" name="Picture Placeholder 3"/>
          <p:cNvSpPr>
            <a:spLocks noGrp="1"/>
          </p:cNvSpPr>
          <p:nvPr>
            <p:ph type="pic" sz="quarter" idx="12"/>
          </p:nvPr>
        </p:nvSpPr>
        <p:spPr>
          <a:xfrm>
            <a:off x="269240" y="1838862"/>
            <a:ext cx="6499079" cy="673454"/>
          </a:xfrm>
        </p:spPr>
        <p:txBody>
          <a:bodyPr/>
          <a:lstStyle/>
          <a:p>
            <a:r>
              <a:rPr lang="en-US"/>
              <a:t>Click icon to add picture</a:t>
            </a:r>
          </a:p>
        </p:txBody>
      </p:sp>
    </p:spTree>
    <p:extLst>
      <p:ext uri="{BB962C8B-B14F-4D97-AF65-F5344CB8AC3E}">
        <p14:creationId xmlns:p14="http://schemas.microsoft.com/office/powerpoint/2010/main" val="196511694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13126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15768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136953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6987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622743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7480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78042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910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814140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12988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3570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bg1">
            <a:lumMod val="5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390266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2E41-5FE3-4643-9D25-96421AE2C0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50E993-6808-40CC-A07F-B901D403B6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22B737-36D9-4770-8AB8-E352DBF140AE}"/>
              </a:ext>
            </a:extLst>
          </p:cNvPr>
          <p:cNvSpPr>
            <a:spLocks noGrp="1"/>
          </p:cNvSpPr>
          <p:nvPr>
            <p:ph type="dt" sz="half" idx="10"/>
          </p:nvPr>
        </p:nvSpPr>
        <p:spPr/>
        <p:txBody>
          <a:bodyPr/>
          <a:lstStyle/>
          <a:p>
            <a:fld id="{6290F313-14BF-4A25-9725-4F67ADF56882}" type="datetimeFigureOut">
              <a:rPr lang="en-US" smtClean="0"/>
              <a:t>11/25/2020</a:t>
            </a:fld>
            <a:endParaRPr lang="en-US"/>
          </a:p>
        </p:txBody>
      </p:sp>
      <p:sp>
        <p:nvSpPr>
          <p:cNvPr id="5" name="Footer Placeholder 4">
            <a:extLst>
              <a:ext uri="{FF2B5EF4-FFF2-40B4-BE49-F238E27FC236}">
                <a16:creationId xmlns:a16="http://schemas.microsoft.com/office/drawing/2014/main" id="{5E97F7E8-3FC2-470D-A808-DEE1DF030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3EDE9-8FFB-4092-BC4F-C78E79A8D8B3}"/>
              </a:ext>
            </a:extLst>
          </p:cNvPr>
          <p:cNvSpPr>
            <a:spLocks noGrp="1"/>
          </p:cNvSpPr>
          <p:nvPr>
            <p:ph type="sldNum" sz="quarter" idx="12"/>
          </p:nvPr>
        </p:nvSpPr>
        <p:spPr/>
        <p:txBody>
          <a:bodyPr/>
          <a:lstStyle/>
          <a:p>
            <a:fld id="{92FAD024-F602-4104-B0E3-D23EEA83833E}" type="slidenum">
              <a:rPr lang="en-US" smtClean="0"/>
              <a:t>‹#›</a:t>
            </a:fld>
            <a:endParaRPr lang="en-US"/>
          </a:p>
        </p:txBody>
      </p:sp>
    </p:spTree>
    <p:extLst>
      <p:ext uri="{BB962C8B-B14F-4D97-AF65-F5344CB8AC3E}">
        <p14:creationId xmlns:p14="http://schemas.microsoft.com/office/powerpoint/2010/main" val="220970633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7F4A-EC7B-4B22-82F6-70AFC12F56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A9D0A-B977-467A-93E9-878DA058DE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3EF1F-136E-4F60-B2D9-A5FF72142AD1}"/>
              </a:ext>
            </a:extLst>
          </p:cNvPr>
          <p:cNvSpPr>
            <a:spLocks noGrp="1"/>
          </p:cNvSpPr>
          <p:nvPr>
            <p:ph type="dt" sz="half" idx="10"/>
          </p:nvPr>
        </p:nvSpPr>
        <p:spPr/>
        <p:txBody>
          <a:bodyPr/>
          <a:lstStyle/>
          <a:p>
            <a:fld id="{6290F313-14BF-4A25-9725-4F67ADF56882}" type="datetimeFigureOut">
              <a:rPr lang="en-US" smtClean="0"/>
              <a:t>11/25/2020</a:t>
            </a:fld>
            <a:endParaRPr lang="en-US"/>
          </a:p>
        </p:txBody>
      </p:sp>
      <p:sp>
        <p:nvSpPr>
          <p:cNvPr id="5" name="Footer Placeholder 4">
            <a:extLst>
              <a:ext uri="{FF2B5EF4-FFF2-40B4-BE49-F238E27FC236}">
                <a16:creationId xmlns:a16="http://schemas.microsoft.com/office/drawing/2014/main" id="{B2F15555-1035-4B08-81AF-9D474E4B1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3226BF-E6C7-46CD-AD12-6C8AF27AFC10}"/>
              </a:ext>
            </a:extLst>
          </p:cNvPr>
          <p:cNvSpPr>
            <a:spLocks noGrp="1"/>
          </p:cNvSpPr>
          <p:nvPr>
            <p:ph type="sldNum" sz="quarter" idx="12"/>
          </p:nvPr>
        </p:nvSpPr>
        <p:spPr/>
        <p:txBody>
          <a:bodyPr/>
          <a:lstStyle/>
          <a:p>
            <a:fld id="{92FAD024-F602-4104-B0E3-D23EEA83833E}" type="slidenum">
              <a:rPr lang="en-US" smtClean="0"/>
              <a:t>‹#›</a:t>
            </a:fld>
            <a:endParaRPr lang="en-US"/>
          </a:p>
        </p:txBody>
      </p:sp>
    </p:spTree>
    <p:extLst>
      <p:ext uri="{BB962C8B-B14F-4D97-AF65-F5344CB8AC3E}">
        <p14:creationId xmlns:p14="http://schemas.microsoft.com/office/powerpoint/2010/main" val="41150386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DE2DF-BB77-481F-AE32-E6C39F9D5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581D6F-FD04-4F44-B53E-B0628D28E7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FD9EBC-98BA-4063-AA59-161BEC8E0771}"/>
              </a:ext>
            </a:extLst>
          </p:cNvPr>
          <p:cNvSpPr>
            <a:spLocks noGrp="1"/>
          </p:cNvSpPr>
          <p:nvPr>
            <p:ph type="dt" sz="half" idx="10"/>
          </p:nvPr>
        </p:nvSpPr>
        <p:spPr/>
        <p:txBody>
          <a:bodyPr/>
          <a:lstStyle/>
          <a:p>
            <a:fld id="{6290F313-14BF-4A25-9725-4F67ADF56882}" type="datetimeFigureOut">
              <a:rPr lang="en-US" smtClean="0"/>
              <a:t>11/25/2020</a:t>
            </a:fld>
            <a:endParaRPr lang="en-US"/>
          </a:p>
        </p:txBody>
      </p:sp>
      <p:sp>
        <p:nvSpPr>
          <p:cNvPr id="5" name="Footer Placeholder 4">
            <a:extLst>
              <a:ext uri="{FF2B5EF4-FFF2-40B4-BE49-F238E27FC236}">
                <a16:creationId xmlns:a16="http://schemas.microsoft.com/office/drawing/2014/main" id="{DCB5C8A0-4497-4528-BBA8-B554F8E05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81BE5-FE79-478D-A4EE-649445288335}"/>
              </a:ext>
            </a:extLst>
          </p:cNvPr>
          <p:cNvSpPr>
            <a:spLocks noGrp="1"/>
          </p:cNvSpPr>
          <p:nvPr>
            <p:ph type="sldNum" sz="quarter" idx="12"/>
          </p:nvPr>
        </p:nvSpPr>
        <p:spPr/>
        <p:txBody>
          <a:bodyPr/>
          <a:lstStyle/>
          <a:p>
            <a:fld id="{92FAD024-F602-4104-B0E3-D23EEA83833E}" type="slidenum">
              <a:rPr lang="en-US" smtClean="0"/>
              <a:t>‹#›</a:t>
            </a:fld>
            <a:endParaRPr lang="en-US"/>
          </a:p>
        </p:txBody>
      </p:sp>
    </p:spTree>
    <p:extLst>
      <p:ext uri="{BB962C8B-B14F-4D97-AF65-F5344CB8AC3E}">
        <p14:creationId xmlns:p14="http://schemas.microsoft.com/office/powerpoint/2010/main" val="344626920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F797-0B25-4111-9C07-C1D6B95A3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C6E70-34DC-4CCE-8A88-8F015BADBAF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6BD482-69F5-4EDB-96F7-C7077AF1FDE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C52123-D77A-48B9-85DF-19C2E9BF430D}"/>
              </a:ext>
            </a:extLst>
          </p:cNvPr>
          <p:cNvSpPr>
            <a:spLocks noGrp="1"/>
          </p:cNvSpPr>
          <p:nvPr>
            <p:ph type="dt" sz="half" idx="10"/>
          </p:nvPr>
        </p:nvSpPr>
        <p:spPr/>
        <p:txBody>
          <a:bodyPr/>
          <a:lstStyle/>
          <a:p>
            <a:fld id="{6290F313-14BF-4A25-9725-4F67ADF56882}" type="datetimeFigureOut">
              <a:rPr lang="en-US" smtClean="0"/>
              <a:t>11/25/2020</a:t>
            </a:fld>
            <a:endParaRPr lang="en-US"/>
          </a:p>
        </p:txBody>
      </p:sp>
      <p:sp>
        <p:nvSpPr>
          <p:cNvPr id="6" name="Footer Placeholder 5">
            <a:extLst>
              <a:ext uri="{FF2B5EF4-FFF2-40B4-BE49-F238E27FC236}">
                <a16:creationId xmlns:a16="http://schemas.microsoft.com/office/drawing/2014/main" id="{AEA1EE43-170D-47E2-9E7F-2890FC4EDC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97440B-023C-4232-8D5D-80C76CD541D6}"/>
              </a:ext>
            </a:extLst>
          </p:cNvPr>
          <p:cNvSpPr>
            <a:spLocks noGrp="1"/>
          </p:cNvSpPr>
          <p:nvPr>
            <p:ph type="sldNum" sz="quarter" idx="12"/>
          </p:nvPr>
        </p:nvSpPr>
        <p:spPr/>
        <p:txBody>
          <a:bodyPr/>
          <a:lstStyle/>
          <a:p>
            <a:fld id="{92FAD024-F602-4104-B0E3-D23EEA83833E}" type="slidenum">
              <a:rPr lang="en-US" smtClean="0"/>
              <a:t>‹#›</a:t>
            </a:fld>
            <a:endParaRPr lang="en-US"/>
          </a:p>
        </p:txBody>
      </p:sp>
    </p:spTree>
    <p:extLst>
      <p:ext uri="{BB962C8B-B14F-4D97-AF65-F5344CB8AC3E}">
        <p14:creationId xmlns:p14="http://schemas.microsoft.com/office/powerpoint/2010/main" val="117539135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7CF6-D810-4663-BF61-4E4441A6E5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4008A6-B008-4ADC-904C-DBF6DD26CC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34D356-ECD5-49D8-BBAA-B192CC5AF7D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68C201-3E99-4188-829D-5CE61AAFA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C994288-72E7-470A-9FFA-6FBE3F2AAEF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CD0EFB-E8A8-4CC0-9324-5B363FA1379E}"/>
              </a:ext>
            </a:extLst>
          </p:cNvPr>
          <p:cNvSpPr>
            <a:spLocks noGrp="1"/>
          </p:cNvSpPr>
          <p:nvPr>
            <p:ph type="dt" sz="half" idx="10"/>
          </p:nvPr>
        </p:nvSpPr>
        <p:spPr/>
        <p:txBody>
          <a:bodyPr/>
          <a:lstStyle/>
          <a:p>
            <a:fld id="{6290F313-14BF-4A25-9725-4F67ADF56882}" type="datetimeFigureOut">
              <a:rPr lang="en-US" smtClean="0"/>
              <a:t>11/25/2020</a:t>
            </a:fld>
            <a:endParaRPr lang="en-US"/>
          </a:p>
        </p:txBody>
      </p:sp>
      <p:sp>
        <p:nvSpPr>
          <p:cNvPr id="8" name="Footer Placeholder 7">
            <a:extLst>
              <a:ext uri="{FF2B5EF4-FFF2-40B4-BE49-F238E27FC236}">
                <a16:creationId xmlns:a16="http://schemas.microsoft.com/office/drawing/2014/main" id="{864D406C-FCEE-4BFB-B275-2FB26CD1A6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1A1038-1C3A-4B0D-BAC0-E3D56FB2823B}"/>
              </a:ext>
            </a:extLst>
          </p:cNvPr>
          <p:cNvSpPr>
            <a:spLocks noGrp="1"/>
          </p:cNvSpPr>
          <p:nvPr>
            <p:ph type="sldNum" sz="quarter" idx="12"/>
          </p:nvPr>
        </p:nvSpPr>
        <p:spPr/>
        <p:txBody>
          <a:bodyPr/>
          <a:lstStyle/>
          <a:p>
            <a:fld id="{92FAD024-F602-4104-B0E3-D23EEA83833E}" type="slidenum">
              <a:rPr lang="en-US" smtClean="0"/>
              <a:t>‹#›</a:t>
            </a:fld>
            <a:endParaRPr lang="en-US"/>
          </a:p>
        </p:txBody>
      </p:sp>
    </p:spTree>
    <p:extLst>
      <p:ext uri="{BB962C8B-B14F-4D97-AF65-F5344CB8AC3E}">
        <p14:creationId xmlns:p14="http://schemas.microsoft.com/office/powerpoint/2010/main" val="1047207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23473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426A-CD7C-4CCE-8521-FFCC10CEC7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461D26-AB13-4340-87FA-359596E2DD62}"/>
              </a:ext>
            </a:extLst>
          </p:cNvPr>
          <p:cNvSpPr>
            <a:spLocks noGrp="1"/>
          </p:cNvSpPr>
          <p:nvPr>
            <p:ph type="dt" sz="half" idx="10"/>
          </p:nvPr>
        </p:nvSpPr>
        <p:spPr/>
        <p:txBody>
          <a:bodyPr/>
          <a:lstStyle/>
          <a:p>
            <a:fld id="{6290F313-14BF-4A25-9725-4F67ADF56882}" type="datetimeFigureOut">
              <a:rPr lang="en-US" smtClean="0"/>
              <a:t>11/25/2020</a:t>
            </a:fld>
            <a:endParaRPr lang="en-US"/>
          </a:p>
        </p:txBody>
      </p:sp>
      <p:sp>
        <p:nvSpPr>
          <p:cNvPr id="4" name="Footer Placeholder 3">
            <a:extLst>
              <a:ext uri="{FF2B5EF4-FFF2-40B4-BE49-F238E27FC236}">
                <a16:creationId xmlns:a16="http://schemas.microsoft.com/office/drawing/2014/main" id="{71163B0C-4228-4A59-92C0-112E91C022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26E2DB-0405-445E-BDBD-6879BCD4AB3E}"/>
              </a:ext>
            </a:extLst>
          </p:cNvPr>
          <p:cNvSpPr>
            <a:spLocks noGrp="1"/>
          </p:cNvSpPr>
          <p:nvPr>
            <p:ph type="sldNum" sz="quarter" idx="12"/>
          </p:nvPr>
        </p:nvSpPr>
        <p:spPr/>
        <p:txBody>
          <a:bodyPr/>
          <a:lstStyle/>
          <a:p>
            <a:fld id="{92FAD024-F602-4104-B0E3-D23EEA83833E}" type="slidenum">
              <a:rPr lang="en-US" smtClean="0"/>
              <a:t>‹#›</a:t>
            </a:fld>
            <a:endParaRPr lang="en-US"/>
          </a:p>
        </p:txBody>
      </p:sp>
    </p:spTree>
    <p:extLst>
      <p:ext uri="{BB962C8B-B14F-4D97-AF65-F5344CB8AC3E}">
        <p14:creationId xmlns:p14="http://schemas.microsoft.com/office/powerpoint/2010/main" val="20139356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9C38C-0151-460D-ABEE-DB67FE928E96}"/>
              </a:ext>
            </a:extLst>
          </p:cNvPr>
          <p:cNvSpPr>
            <a:spLocks noGrp="1"/>
          </p:cNvSpPr>
          <p:nvPr>
            <p:ph type="dt" sz="half" idx="10"/>
          </p:nvPr>
        </p:nvSpPr>
        <p:spPr/>
        <p:txBody>
          <a:bodyPr/>
          <a:lstStyle/>
          <a:p>
            <a:fld id="{6290F313-14BF-4A25-9725-4F67ADF56882}" type="datetimeFigureOut">
              <a:rPr lang="en-US" smtClean="0"/>
              <a:t>11/25/2020</a:t>
            </a:fld>
            <a:endParaRPr lang="en-US"/>
          </a:p>
        </p:txBody>
      </p:sp>
      <p:sp>
        <p:nvSpPr>
          <p:cNvPr id="3" name="Footer Placeholder 2">
            <a:extLst>
              <a:ext uri="{FF2B5EF4-FFF2-40B4-BE49-F238E27FC236}">
                <a16:creationId xmlns:a16="http://schemas.microsoft.com/office/drawing/2014/main" id="{87A14A69-D619-40EC-B836-FB01A4EFAB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D3C299-F589-40BD-9E42-F2062E190210}"/>
              </a:ext>
            </a:extLst>
          </p:cNvPr>
          <p:cNvSpPr>
            <a:spLocks noGrp="1"/>
          </p:cNvSpPr>
          <p:nvPr>
            <p:ph type="sldNum" sz="quarter" idx="12"/>
          </p:nvPr>
        </p:nvSpPr>
        <p:spPr/>
        <p:txBody>
          <a:bodyPr/>
          <a:lstStyle/>
          <a:p>
            <a:fld id="{92FAD024-F602-4104-B0E3-D23EEA83833E}" type="slidenum">
              <a:rPr lang="en-US" smtClean="0"/>
              <a:t>‹#›</a:t>
            </a:fld>
            <a:endParaRPr lang="en-US"/>
          </a:p>
        </p:txBody>
      </p:sp>
    </p:spTree>
    <p:extLst>
      <p:ext uri="{BB962C8B-B14F-4D97-AF65-F5344CB8AC3E}">
        <p14:creationId xmlns:p14="http://schemas.microsoft.com/office/powerpoint/2010/main" val="1219149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101E-56A4-4028-AC40-37616CFE62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6A6A9A-A254-4A91-9C1D-198AAAA904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1FA1D5-6ED2-47F0-84EE-24C30A67B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36E428-7580-4809-A7E0-382DC2E711E4}"/>
              </a:ext>
            </a:extLst>
          </p:cNvPr>
          <p:cNvSpPr>
            <a:spLocks noGrp="1"/>
          </p:cNvSpPr>
          <p:nvPr>
            <p:ph type="dt" sz="half" idx="10"/>
          </p:nvPr>
        </p:nvSpPr>
        <p:spPr/>
        <p:txBody>
          <a:bodyPr/>
          <a:lstStyle/>
          <a:p>
            <a:fld id="{6290F313-14BF-4A25-9725-4F67ADF56882}" type="datetimeFigureOut">
              <a:rPr lang="en-US" smtClean="0"/>
              <a:t>11/25/2020</a:t>
            </a:fld>
            <a:endParaRPr lang="en-US"/>
          </a:p>
        </p:txBody>
      </p:sp>
      <p:sp>
        <p:nvSpPr>
          <p:cNvPr id="6" name="Footer Placeholder 5">
            <a:extLst>
              <a:ext uri="{FF2B5EF4-FFF2-40B4-BE49-F238E27FC236}">
                <a16:creationId xmlns:a16="http://schemas.microsoft.com/office/drawing/2014/main" id="{06438025-2E39-46C6-9B7E-4CC8CAC34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E5C06-69D0-404F-92AF-D9145C60DC04}"/>
              </a:ext>
            </a:extLst>
          </p:cNvPr>
          <p:cNvSpPr>
            <a:spLocks noGrp="1"/>
          </p:cNvSpPr>
          <p:nvPr>
            <p:ph type="sldNum" sz="quarter" idx="12"/>
          </p:nvPr>
        </p:nvSpPr>
        <p:spPr/>
        <p:txBody>
          <a:bodyPr/>
          <a:lstStyle/>
          <a:p>
            <a:fld id="{92FAD024-F602-4104-B0E3-D23EEA83833E}" type="slidenum">
              <a:rPr lang="en-US" smtClean="0"/>
              <a:t>‹#›</a:t>
            </a:fld>
            <a:endParaRPr lang="en-US"/>
          </a:p>
        </p:txBody>
      </p:sp>
    </p:spTree>
    <p:extLst>
      <p:ext uri="{BB962C8B-B14F-4D97-AF65-F5344CB8AC3E}">
        <p14:creationId xmlns:p14="http://schemas.microsoft.com/office/powerpoint/2010/main" val="36808193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B344-B44E-41DF-9132-759053F6C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93DE10-20ED-4DCE-BD82-19C98BEED8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5A8D19-9606-4660-B9BE-76F5943BE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2885CC-1E8E-4260-A69D-93FB7AC22E5E}"/>
              </a:ext>
            </a:extLst>
          </p:cNvPr>
          <p:cNvSpPr>
            <a:spLocks noGrp="1"/>
          </p:cNvSpPr>
          <p:nvPr>
            <p:ph type="dt" sz="half" idx="10"/>
          </p:nvPr>
        </p:nvSpPr>
        <p:spPr/>
        <p:txBody>
          <a:bodyPr/>
          <a:lstStyle/>
          <a:p>
            <a:fld id="{6290F313-14BF-4A25-9725-4F67ADF56882}" type="datetimeFigureOut">
              <a:rPr lang="en-US" smtClean="0"/>
              <a:t>11/25/2020</a:t>
            </a:fld>
            <a:endParaRPr lang="en-US"/>
          </a:p>
        </p:txBody>
      </p:sp>
      <p:sp>
        <p:nvSpPr>
          <p:cNvPr id="6" name="Footer Placeholder 5">
            <a:extLst>
              <a:ext uri="{FF2B5EF4-FFF2-40B4-BE49-F238E27FC236}">
                <a16:creationId xmlns:a16="http://schemas.microsoft.com/office/drawing/2014/main" id="{27F63291-A278-4928-9767-CB2CA2CBDD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25B951-5BAB-47F9-8ADC-A8BBC3042607}"/>
              </a:ext>
            </a:extLst>
          </p:cNvPr>
          <p:cNvSpPr>
            <a:spLocks noGrp="1"/>
          </p:cNvSpPr>
          <p:nvPr>
            <p:ph type="sldNum" sz="quarter" idx="12"/>
          </p:nvPr>
        </p:nvSpPr>
        <p:spPr/>
        <p:txBody>
          <a:bodyPr/>
          <a:lstStyle/>
          <a:p>
            <a:fld id="{92FAD024-F602-4104-B0E3-D23EEA83833E}" type="slidenum">
              <a:rPr lang="en-US" smtClean="0"/>
              <a:t>‹#›</a:t>
            </a:fld>
            <a:endParaRPr lang="en-US"/>
          </a:p>
        </p:txBody>
      </p:sp>
    </p:spTree>
    <p:extLst>
      <p:ext uri="{BB962C8B-B14F-4D97-AF65-F5344CB8AC3E}">
        <p14:creationId xmlns:p14="http://schemas.microsoft.com/office/powerpoint/2010/main" val="64153360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39BC6-486C-416D-AD6C-ED2AC76081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9CF6AA-5229-4974-972A-50DB8BA79B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EB4A8-3885-464C-AE56-F850C7B9E1B6}"/>
              </a:ext>
            </a:extLst>
          </p:cNvPr>
          <p:cNvSpPr>
            <a:spLocks noGrp="1"/>
          </p:cNvSpPr>
          <p:nvPr>
            <p:ph type="dt" sz="half" idx="10"/>
          </p:nvPr>
        </p:nvSpPr>
        <p:spPr/>
        <p:txBody>
          <a:bodyPr/>
          <a:lstStyle/>
          <a:p>
            <a:fld id="{6290F313-14BF-4A25-9725-4F67ADF56882}" type="datetimeFigureOut">
              <a:rPr lang="en-US" smtClean="0"/>
              <a:t>11/25/2020</a:t>
            </a:fld>
            <a:endParaRPr lang="en-US"/>
          </a:p>
        </p:txBody>
      </p:sp>
      <p:sp>
        <p:nvSpPr>
          <p:cNvPr id="5" name="Footer Placeholder 4">
            <a:extLst>
              <a:ext uri="{FF2B5EF4-FFF2-40B4-BE49-F238E27FC236}">
                <a16:creationId xmlns:a16="http://schemas.microsoft.com/office/drawing/2014/main" id="{1D8E68D5-4ED0-411A-9059-9E592A758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7E79D-C545-432C-8B2B-BCE236AFAC9A}"/>
              </a:ext>
            </a:extLst>
          </p:cNvPr>
          <p:cNvSpPr>
            <a:spLocks noGrp="1"/>
          </p:cNvSpPr>
          <p:nvPr>
            <p:ph type="sldNum" sz="quarter" idx="12"/>
          </p:nvPr>
        </p:nvSpPr>
        <p:spPr/>
        <p:txBody>
          <a:bodyPr/>
          <a:lstStyle/>
          <a:p>
            <a:fld id="{92FAD024-F602-4104-B0E3-D23EEA83833E}" type="slidenum">
              <a:rPr lang="en-US" smtClean="0"/>
              <a:t>‹#›</a:t>
            </a:fld>
            <a:endParaRPr lang="en-US"/>
          </a:p>
        </p:txBody>
      </p:sp>
    </p:spTree>
    <p:extLst>
      <p:ext uri="{BB962C8B-B14F-4D97-AF65-F5344CB8AC3E}">
        <p14:creationId xmlns:p14="http://schemas.microsoft.com/office/powerpoint/2010/main" val="33141809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791655-03AB-468D-A039-561C6F0DEA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03953F-CAA5-4DCE-A56A-59B657CAF3B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5A1D80-B196-4631-BA27-F528882DE7D5}"/>
              </a:ext>
            </a:extLst>
          </p:cNvPr>
          <p:cNvSpPr>
            <a:spLocks noGrp="1"/>
          </p:cNvSpPr>
          <p:nvPr>
            <p:ph type="dt" sz="half" idx="10"/>
          </p:nvPr>
        </p:nvSpPr>
        <p:spPr/>
        <p:txBody>
          <a:bodyPr/>
          <a:lstStyle/>
          <a:p>
            <a:fld id="{6290F313-14BF-4A25-9725-4F67ADF56882}" type="datetimeFigureOut">
              <a:rPr lang="en-US" smtClean="0"/>
              <a:t>11/25/2020</a:t>
            </a:fld>
            <a:endParaRPr lang="en-US"/>
          </a:p>
        </p:txBody>
      </p:sp>
      <p:sp>
        <p:nvSpPr>
          <p:cNvPr id="5" name="Footer Placeholder 4">
            <a:extLst>
              <a:ext uri="{FF2B5EF4-FFF2-40B4-BE49-F238E27FC236}">
                <a16:creationId xmlns:a16="http://schemas.microsoft.com/office/drawing/2014/main" id="{44CCD13B-264A-4CAF-BE82-EC661D293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B8245-67FE-4185-A3C4-F85C77389D2C}"/>
              </a:ext>
            </a:extLst>
          </p:cNvPr>
          <p:cNvSpPr>
            <a:spLocks noGrp="1"/>
          </p:cNvSpPr>
          <p:nvPr>
            <p:ph type="sldNum" sz="quarter" idx="12"/>
          </p:nvPr>
        </p:nvSpPr>
        <p:spPr/>
        <p:txBody>
          <a:bodyPr/>
          <a:lstStyle/>
          <a:p>
            <a:fld id="{92FAD024-F602-4104-B0E3-D23EEA83833E}" type="slidenum">
              <a:rPr lang="en-US" smtClean="0"/>
              <a:t>‹#›</a:t>
            </a:fld>
            <a:endParaRPr lang="en-US"/>
          </a:p>
        </p:txBody>
      </p:sp>
    </p:spTree>
    <p:extLst>
      <p:ext uri="{BB962C8B-B14F-4D97-AF65-F5344CB8AC3E}">
        <p14:creationId xmlns:p14="http://schemas.microsoft.com/office/powerpoint/2010/main" val="25813704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418261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8524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8582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069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28016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2764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0583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67953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002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4241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7505159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89501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5117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3998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5689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99545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7952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5551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27290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965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648429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588964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28E6-AE20-4E63-9EEF-F47C750B3AF6}"/>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E164724-CF49-47A1-96B0-A46CD2BEC1BF}"/>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FB84E2-7226-4025-8795-B4FEEDD5D839}"/>
              </a:ext>
            </a:extLst>
          </p:cNvPr>
          <p:cNvSpPr>
            <a:spLocks noGrp="1"/>
          </p:cNvSpPr>
          <p:nvPr>
            <p:ph type="dt" sz="half" idx="10"/>
          </p:nvPr>
        </p:nvSpPr>
        <p:spPr/>
        <p:txBody>
          <a:bodyPr/>
          <a:lstStyle/>
          <a:p>
            <a:fld id="{C08FB16A-A84F-424D-9E4E-D4C02D855CC8}" type="datetimeFigureOut">
              <a:rPr lang="en-US" smtClean="0"/>
              <a:t>11/25/2020</a:t>
            </a:fld>
            <a:endParaRPr lang="en-US"/>
          </a:p>
        </p:txBody>
      </p:sp>
      <p:sp>
        <p:nvSpPr>
          <p:cNvPr id="5" name="Footer Placeholder 4">
            <a:extLst>
              <a:ext uri="{FF2B5EF4-FFF2-40B4-BE49-F238E27FC236}">
                <a16:creationId xmlns:a16="http://schemas.microsoft.com/office/drawing/2014/main" id="{34A5587D-DBDB-4AD9-A07E-AF93FFBCA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B3C17-E45F-4F95-BC92-F03E748E6F22}"/>
              </a:ext>
            </a:extLst>
          </p:cNvPr>
          <p:cNvSpPr>
            <a:spLocks noGrp="1"/>
          </p:cNvSpPr>
          <p:nvPr>
            <p:ph type="sldNum" sz="quarter" idx="12"/>
          </p:nvPr>
        </p:nvSpPr>
        <p:spPr/>
        <p:txBody>
          <a:bodyPr/>
          <a:lstStyle/>
          <a:p>
            <a:fld id="{A22A0171-7DFF-4EF4-8118-3C1FF8D48132}" type="slidenum">
              <a:rPr lang="en-US" smtClean="0"/>
              <a:t>‹#›</a:t>
            </a:fld>
            <a:endParaRPr lang="en-US"/>
          </a:p>
        </p:txBody>
      </p:sp>
    </p:spTree>
    <p:extLst>
      <p:ext uri="{BB962C8B-B14F-4D97-AF65-F5344CB8AC3E}">
        <p14:creationId xmlns:p14="http://schemas.microsoft.com/office/powerpoint/2010/main" val="396800823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44019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74928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47564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2647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65543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22804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79410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8355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6192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9480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6661429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92969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721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22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4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524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32526959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29569" y="0"/>
            <a:ext cx="505877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sp>
        <p:nvSpPr>
          <p:cNvPr id="9"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Tree>
    <p:extLst>
      <p:ext uri="{BB962C8B-B14F-4D97-AF65-F5344CB8AC3E}">
        <p14:creationId xmlns:p14="http://schemas.microsoft.com/office/powerpoint/2010/main" val="3329253462"/>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99987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1573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877319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075878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7782"/>
            <a:ext cx="12251139" cy="6873565"/>
          </a:xfrm>
          <a:prstGeom prst="rect">
            <a:avLst/>
          </a:prstGeom>
        </p:spPr>
      </p:pic>
      <p:sp>
        <p:nvSpPr>
          <p:cNvPr id="11" name="Rectangle 10">
            <a:extLst>
              <a:ext uri="{FF2B5EF4-FFF2-40B4-BE49-F238E27FC236}">
                <a16:creationId xmlns:a16="http://schemas.microsoft.com/office/drawing/2014/main" id="{C1BF2564-F324-4D2F-BD31-25730770F6F1}"/>
              </a:ext>
            </a:extLst>
          </p:cNvPr>
          <p:cNvSpPr/>
          <p:nvPr userDrawn="1"/>
        </p:nvSpPr>
        <p:spPr bwMode="auto">
          <a:xfrm>
            <a:off x="-29569" y="-7782"/>
            <a:ext cx="12251139" cy="6873565"/>
          </a:xfrm>
          <a:prstGeom prst="rect">
            <a:avLst/>
          </a:prstGeom>
          <a:solidFill>
            <a:schemeClr val="tx1">
              <a:lumMod val="5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a:gradFill>
                <a:gsLst>
                  <a:gs pos="0">
                    <a:srgbClr val="FFFFFF"/>
                  </a:gs>
                  <a:gs pos="100000">
                    <a:srgbClr val="FFFFFF"/>
                  </a:gs>
                </a:gsLst>
                <a:lin ang="5400000" scaled="0"/>
              </a:gradFill>
              <a:cs typeface="Segoe UI" pitchFamily="34" charset="0"/>
            </a:endParaRPr>
          </a:p>
        </p:txBody>
      </p:sp>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F04341EC-2A69-44AC-8D72-2A5D4C42D958}"/>
              </a:ext>
            </a:extLst>
          </p:cNvPr>
          <p:cNvPicPr>
            <a:picLocks noChangeAspect="1"/>
          </p:cNvPicPr>
          <p:nvPr userDrawn="1"/>
        </p:nvPicPr>
        <p:blipFill>
          <a:blip r:embed="rId3"/>
          <a:stretch>
            <a:fillRect/>
          </a:stretch>
        </p:blipFill>
        <p:spPr>
          <a:xfrm>
            <a:off x="451632" y="470067"/>
            <a:ext cx="1429004" cy="304828"/>
          </a:xfrm>
          <a:prstGeom prst="rect">
            <a:avLst/>
          </a:prstGeom>
        </p:spPr>
      </p:pic>
    </p:spTree>
    <p:extLst>
      <p:ext uri="{BB962C8B-B14F-4D97-AF65-F5344CB8AC3E}">
        <p14:creationId xmlns:p14="http://schemas.microsoft.com/office/powerpoint/2010/main" val="5785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628428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849637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9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72729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7084835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1" y="0"/>
            <a:ext cx="502920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
        <p:nvSpPr>
          <p:cNvPr id="7"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8"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140420408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79141259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31462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88075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20689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19291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09929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469405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0888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73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1071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12" name="Rectangle 11"/>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73828"/>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Tree>
    <p:extLst>
      <p:ext uri="{BB962C8B-B14F-4D97-AF65-F5344CB8AC3E}">
        <p14:creationId xmlns:p14="http://schemas.microsoft.com/office/powerpoint/2010/main" val="103115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873132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124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11802926" cy="899665"/>
          </a:xfrm>
        </p:spPr>
        <p:txBody>
          <a:bodyPr/>
          <a:lstStyle/>
          <a:p>
            <a:r>
              <a:rPr lang="en-US"/>
              <a:t>Click to edit Master title style</a:t>
            </a:r>
          </a:p>
        </p:txBody>
      </p:sp>
      <p:sp>
        <p:nvSpPr>
          <p:cNvPr id="7" name="Text Placeholder 6"/>
          <p:cNvSpPr>
            <a:spLocks noGrp="1"/>
          </p:cNvSpPr>
          <p:nvPr>
            <p:ph type="body" sz="quarter" idx="11"/>
          </p:nvPr>
        </p:nvSpPr>
        <p:spPr>
          <a:xfrm>
            <a:off x="269239" y="1120371"/>
            <a:ext cx="11653522"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34141944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0757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7782"/>
            <a:ext cx="12251139" cy="6873565"/>
          </a:xfrm>
          <a:prstGeom prst="rect">
            <a:avLst/>
          </a:prstGeom>
        </p:spPr>
      </p:pic>
      <p:pic>
        <p:nvPicPr>
          <p:cNvPr id="10" name="MS logo gray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63865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619472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1290407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1905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4211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071520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grayscl/>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8" name="Rectangle 7"/>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
        <p:nvSpPr>
          <p:cNvPr id="14" name="Rectangle 13"/>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87297"/>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Tree>
    <p:extLst>
      <p:ext uri="{BB962C8B-B14F-4D97-AF65-F5344CB8AC3E}">
        <p14:creationId xmlns:p14="http://schemas.microsoft.com/office/powerpoint/2010/main" val="2642821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5551480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00016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29517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21147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665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3278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5308702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9541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502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8644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331991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663125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55317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11802926" cy="899665"/>
          </a:xfrm>
        </p:spPr>
        <p:txBody>
          <a:bodyPr/>
          <a:lstStyle/>
          <a:p>
            <a:r>
              <a:rPr lang="en-US"/>
              <a:t>Click to edit Master title style</a:t>
            </a:r>
          </a:p>
        </p:txBody>
      </p:sp>
      <p:sp>
        <p:nvSpPr>
          <p:cNvPr id="7" name="Text Placeholder 6"/>
          <p:cNvSpPr>
            <a:spLocks noGrp="1"/>
          </p:cNvSpPr>
          <p:nvPr>
            <p:ph type="body" sz="quarter" idx="11"/>
          </p:nvPr>
        </p:nvSpPr>
        <p:spPr>
          <a:xfrm>
            <a:off x="269239" y="1120371"/>
            <a:ext cx="11653522"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355252425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4071977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2"/>
            <a:ext cx="12192000" cy="6858972"/>
          </a:xfrm>
          <a:prstGeom prst="rect">
            <a:avLst/>
          </a:prstGeom>
        </p:spPr>
      </p:pic>
      <p:pic>
        <p:nvPicPr>
          <p:cNvPr id="10"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4" name="Rectangle 3"/>
          <p:cNvSpPr/>
          <p:nvPr userDrawn="1"/>
        </p:nvSpPr>
        <p:spPr bwMode="auto">
          <a:xfrm>
            <a:off x="269303" y="2077813"/>
            <a:ext cx="6274973"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9"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1" cy="656077"/>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5622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3709851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71601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4508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453020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17543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56910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362498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00467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62475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13637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8790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40609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565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41859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3504280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04669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442137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95AD5A-41AB-4F45-9411-E5BAB05D69B6}"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5D71B9-2264-48CC-BE8D-C943264CE7A1}" type="slidenum">
              <a:rPr lang="en-US" smtClean="0"/>
              <a:t>‹#›</a:t>
            </a:fld>
            <a:endParaRPr lang="en-US"/>
          </a:p>
        </p:txBody>
      </p:sp>
    </p:spTree>
    <p:extLst>
      <p:ext uri="{BB962C8B-B14F-4D97-AF65-F5344CB8AC3E}">
        <p14:creationId xmlns:p14="http://schemas.microsoft.com/office/powerpoint/2010/main" val="4925779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764867"/>
            <a:ext cx="11653523" cy="2320828"/>
          </a:xfrm>
        </p:spPr>
        <p:txBody>
          <a:bodyPr>
            <a:spAutoFit/>
          </a:bodyPr>
          <a:lstStyle>
            <a:lvl1pPr>
              <a:defRPr sz="3921">
                <a:gradFill>
                  <a:gsLst>
                    <a:gs pos="1250">
                      <a:schemeClr val="tx2"/>
                    </a:gs>
                    <a:gs pos="99000">
                      <a:schemeClr val="tx2"/>
                    </a:gs>
                  </a:gsLst>
                  <a:lin ang="5400000" scaled="0"/>
                </a:gradFill>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39776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7944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7782"/>
            <a:ext cx="12251139" cy="6873565"/>
          </a:xfrm>
          <a:prstGeom prst="rect">
            <a:avLst/>
          </a:prstGeom>
        </p:spPr>
      </p:pic>
      <p:pic>
        <p:nvPicPr>
          <p:cNvPr id="10" name="MS logo gray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0610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64423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424708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6269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017163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72333358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694102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image" Target="../media/image1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image" Target="../media/image11.emf"/><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theme" Target="../theme/theme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image" Target="../media/image11.emf"/><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theme" Target="../theme/theme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image" Target="../media/image19.emf"/><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theme" Target="../theme/theme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38635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790"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0475318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2267542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43339377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Lst>
  <p:transition>
    <p:fade/>
  </p:transition>
  <p:txStyles>
    <p:titleStyle>
      <a:lvl1pPr algn="l" defTabSz="91443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5009715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F0B2-91BC-4414-B5E9-D5CFE2231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D0BD3-6FC6-460D-B870-7B81B2386C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ECEBE-7EBE-406F-9766-FB1D07A9B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0F313-14BF-4A25-9725-4F67ADF56882}" type="datetimeFigureOut">
              <a:rPr lang="en-US" smtClean="0"/>
              <a:t>11/25/2020</a:t>
            </a:fld>
            <a:endParaRPr lang="en-US"/>
          </a:p>
        </p:txBody>
      </p:sp>
      <p:sp>
        <p:nvSpPr>
          <p:cNvPr id="5" name="Footer Placeholder 4">
            <a:extLst>
              <a:ext uri="{FF2B5EF4-FFF2-40B4-BE49-F238E27FC236}">
                <a16:creationId xmlns:a16="http://schemas.microsoft.com/office/drawing/2014/main" id="{8898E853-FBF1-4E1E-82D6-1D4FA09DA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23DD5A-7CFB-47D7-83FE-0615F138A1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FAD024-F602-4104-B0E3-D23EEA83833E}" type="slidenum">
              <a:rPr lang="en-US" smtClean="0"/>
              <a:t>‹#›</a:t>
            </a:fld>
            <a:endParaRPr lang="en-US"/>
          </a:p>
        </p:txBody>
      </p:sp>
    </p:spTree>
    <p:extLst>
      <p:ext uri="{BB962C8B-B14F-4D97-AF65-F5344CB8AC3E}">
        <p14:creationId xmlns:p14="http://schemas.microsoft.com/office/powerpoint/2010/main" val="141407896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505654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5.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4.xml"/><Relationship Id="rId1" Type="http://schemas.openxmlformats.org/officeDocument/2006/relationships/tags" Target="../tags/tag21.xml"/><Relationship Id="rId6" Type="http://schemas.openxmlformats.org/officeDocument/2006/relationships/image" Target="../media/image181.png"/><Relationship Id="rId5" Type="http://schemas.openxmlformats.org/officeDocument/2006/relationships/image" Target="../media/image26.emf"/><Relationship Id="rId4" Type="http://schemas.openxmlformats.org/officeDocument/2006/relationships/oleObject" Target="../embeddings/oleObject7.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4.xml"/><Relationship Id="rId1" Type="http://schemas.openxmlformats.org/officeDocument/2006/relationships/tags" Target="../tags/tag22.xml"/><Relationship Id="rId6" Type="http://schemas.openxmlformats.org/officeDocument/2006/relationships/image" Target="../media/image182.png"/><Relationship Id="rId5" Type="http://schemas.openxmlformats.org/officeDocument/2006/relationships/image" Target="../media/image26.emf"/><Relationship Id="rId4" Type="http://schemas.openxmlformats.org/officeDocument/2006/relationships/oleObject" Target="../embeddings/oleObject2.bin"/></Relationships>
</file>

<file path=ppt/slides/_rels/slide1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8.xml"/><Relationship Id="rId1" Type="http://schemas.openxmlformats.org/officeDocument/2006/relationships/slideLayout" Target="../slideLayouts/slideLayout24.xml"/><Relationship Id="rId4" Type="http://schemas.openxmlformats.org/officeDocument/2006/relationships/image" Target="../media/image184.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0.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1.xml"/><Relationship Id="rId1" Type="http://schemas.openxmlformats.org/officeDocument/2006/relationships/slideLayout" Target="../slideLayouts/slideLayout24.xml"/><Relationship Id="rId5" Type="http://schemas.openxmlformats.org/officeDocument/2006/relationships/image" Target="../media/image190.png"/><Relationship Id="rId4" Type="http://schemas.openxmlformats.org/officeDocument/2006/relationships/image" Target="../media/image189.png"/></Relationships>
</file>

<file path=ppt/slides/_rels/slide10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2.xml"/><Relationship Id="rId1" Type="http://schemas.openxmlformats.org/officeDocument/2006/relationships/slideLayout" Target="../slideLayouts/slideLayout24.xml"/><Relationship Id="rId4" Type="http://schemas.openxmlformats.org/officeDocument/2006/relationships/image" Target="../media/image192.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10.xml.rels><?xml version="1.0" encoding="UTF-8" standalone="yes"?>
<Relationships xmlns="http://schemas.openxmlformats.org/package/2006/relationships"><Relationship Id="rId3" Type="http://schemas.openxmlformats.org/officeDocument/2006/relationships/hyperlink" Target="https://docs.microsoft.com/en-us/power-bi/service-gateway-enterprise-manage-ssas" TargetMode="External"/><Relationship Id="rId2" Type="http://schemas.openxmlformats.org/officeDocument/2006/relationships/notesSlide" Target="../notesSlides/notesSlide103.xml"/><Relationship Id="rId1" Type="http://schemas.openxmlformats.org/officeDocument/2006/relationships/slideLayout" Target="../slideLayouts/slideLayout24.xml"/><Relationship Id="rId4" Type="http://schemas.openxmlformats.org/officeDocument/2006/relationships/image" Target="../media/image193.png"/></Relationships>
</file>

<file path=ppt/slides/_rels/slide11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4.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5.xml"/><Relationship Id="rId1" Type="http://schemas.openxmlformats.org/officeDocument/2006/relationships/slideLayout" Target="../slideLayouts/slideLayout24.xml"/><Relationship Id="rId4" Type="http://schemas.openxmlformats.org/officeDocument/2006/relationships/image" Target="../media/image196.png"/></Relationships>
</file>

<file path=ppt/slides/_rels/slide113.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hyperlink" Target="https://docs.microsoft.com/en-us/power-bi/service-azure-sql-database-with-direct-connect#single-sign-on" TargetMode="External"/><Relationship Id="rId2" Type="http://schemas.openxmlformats.org/officeDocument/2006/relationships/notesSlide" Target="../notesSlides/notesSlide106.xml"/><Relationship Id="rId1" Type="http://schemas.openxmlformats.org/officeDocument/2006/relationships/slideLayout" Target="../slideLayouts/slideLayout24.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docs.microsoft.com/en-us/power-bi/service-dataflows-overview" TargetMode="External"/><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hyperlink" Target="https://docs.microsoft.com/en-us/power-bi/service-dataflows-overview" TargetMode="External"/><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8.xml"/><Relationship Id="rId1" Type="http://schemas.openxmlformats.org/officeDocument/2006/relationships/slideLayout" Target="../slideLayouts/slideLayout146.xml"/><Relationship Id="rId5" Type="http://schemas.openxmlformats.org/officeDocument/2006/relationships/image" Target="../media/image206.svg"/><Relationship Id="rId4" Type="http://schemas.openxmlformats.org/officeDocument/2006/relationships/image" Target="../media/image205.png"/></Relationships>
</file>

<file path=ppt/slides/_rels/slide1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21.xml"/><Relationship Id="rId1" Type="http://schemas.openxmlformats.org/officeDocument/2006/relationships/tags" Target="../tags/tag23.xml"/><Relationship Id="rId5" Type="http://schemas.openxmlformats.org/officeDocument/2006/relationships/image" Target="../media/image26.emf"/><Relationship Id="rId4" Type="http://schemas.openxmlformats.org/officeDocument/2006/relationships/oleObject" Target="../embeddings/oleObject1.bin"/></Relationships>
</file>

<file path=ppt/slides/_rels/slide121.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notesSlide" Target="../notesSlides/notesSlide110.xml"/><Relationship Id="rId7" Type="http://schemas.openxmlformats.org/officeDocument/2006/relationships/image" Target="../media/image208.svg"/><Relationship Id="rId2" Type="http://schemas.openxmlformats.org/officeDocument/2006/relationships/slideLayout" Target="../slideLayouts/slideLayout121.xml"/><Relationship Id="rId1" Type="http://schemas.openxmlformats.org/officeDocument/2006/relationships/tags" Target="../tags/tag24.xml"/><Relationship Id="rId6" Type="http://schemas.openxmlformats.org/officeDocument/2006/relationships/image" Target="../media/image207.png"/><Relationship Id="rId11" Type="http://schemas.openxmlformats.org/officeDocument/2006/relationships/image" Target="../media/image212.svg"/><Relationship Id="rId5" Type="http://schemas.openxmlformats.org/officeDocument/2006/relationships/image" Target="../media/image26.emf"/><Relationship Id="rId10" Type="http://schemas.openxmlformats.org/officeDocument/2006/relationships/image" Target="../media/image211.png"/><Relationship Id="rId4" Type="http://schemas.openxmlformats.org/officeDocument/2006/relationships/oleObject" Target="../embeddings/oleObject1.bin"/><Relationship Id="rId9" Type="http://schemas.openxmlformats.org/officeDocument/2006/relationships/image" Target="../media/image210.svg"/></Relationships>
</file>

<file path=ppt/slides/_rels/slide122.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8.svg"/><Relationship Id="rId3" Type="http://schemas.openxmlformats.org/officeDocument/2006/relationships/notesSlide" Target="../notesSlides/notesSlide111.xml"/><Relationship Id="rId7" Type="http://schemas.openxmlformats.org/officeDocument/2006/relationships/image" Target="../media/image214.svg"/><Relationship Id="rId12" Type="http://schemas.openxmlformats.org/officeDocument/2006/relationships/image" Target="../media/image217.png"/><Relationship Id="rId2" Type="http://schemas.openxmlformats.org/officeDocument/2006/relationships/slideLayout" Target="../slideLayouts/slideLayout121.xml"/><Relationship Id="rId1" Type="http://schemas.openxmlformats.org/officeDocument/2006/relationships/tags" Target="../tags/tag25.xml"/><Relationship Id="rId6" Type="http://schemas.openxmlformats.org/officeDocument/2006/relationships/image" Target="../media/image213.png"/><Relationship Id="rId11" Type="http://schemas.openxmlformats.org/officeDocument/2006/relationships/image" Target="../media/image216.svg"/><Relationship Id="rId5" Type="http://schemas.openxmlformats.org/officeDocument/2006/relationships/image" Target="../media/image26.emf"/><Relationship Id="rId10" Type="http://schemas.openxmlformats.org/officeDocument/2006/relationships/image" Target="../media/image215.png"/><Relationship Id="rId4" Type="http://schemas.openxmlformats.org/officeDocument/2006/relationships/oleObject" Target="../embeddings/oleObject1.bin"/><Relationship Id="rId9" Type="http://schemas.openxmlformats.org/officeDocument/2006/relationships/image" Target="../media/image208.svg"/></Relationships>
</file>

<file path=ppt/slides/_rels/slide123.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14.svg"/><Relationship Id="rId3" Type="http://schemas.openxmlformats.org/officeDocument/2006/relationships/notesSlide" Target="../notesSlides/notesSlide112.xml"/><Relationship Id="rId7" Type="http://schemas.openxmlformats.org/officeDocument/2006/relationships/image" Target="../media/image208.svg"/><Relationship Id="rId12" Type="http://schemas.openxmlformats.org/officeDocument/2006/relationships/image" Target="../media/image213.png"/><Relationship Id="rId2" Type="http://schemas.openxmlformats.org/officeDocument/2006/relationships/slideLayout" Target="../slideLayouts/slideLayout121.xml"/><Relationship Id="rId1" Type="http://schemas.openxmlformats.org/officeDocument/2006/relationships/tags" Target="../tags/tag26.xml"/><Relationship Id="rId6" Type="http://schemas.openxmlformats.org/officeDocument/2006/relationships/image" Target="../media/image207.png"/><Relationship Id="rId11" Type="http://schemas.openxmlformats.org/officeDocument/2006/relationships/image" Target="../media/image218.svg"/><Relationship Id="rId5" Type="http://schemas.openxmlformats.org/officeDocument/2006/relationships/image" Target="../media/image26.emf"/><Relationship Id="rId15" Type="http://schemas.openxmlformats.org/officeDocument/2006/relationships/image" Target="../media/image212.svg"/><Relationship Id="rId10" Type="http://schemas.openxmlformats.org/officeDocument/2006/relationships/image" Target="../media/image217.png"/><Relationship Id="rId4" Type="http://schemas.openxmlformats.org/officeDocument/2006/relationships/oleObject" Target="../embeddings/oleObject1.bin"/><Relationship Id="rId9" Type="http://schemas.openxmlformats.org/officeDocument/2006/relationships/image" Target="../media/image216.svg"/><Relationship Id="rId14" Type="http://schemas.openxmlformats.org/officeDocument/2006/relationships/image" Target="../media/image211.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21.xml"/><Relationship Id="rId1" Type="http://schemas.openxmlformats.org/officeDocument/2006/relationships/tags" Target="../tags/tag27.xml"/><Relationship Id="rId6" Type="http://schemas.openxmlformats.org/officeDocument/2006/relationships/image" Target="../media/image219.png"/><Relationship Id="rId5" Type="http://schemas.openxmlformats.org/officeDocument/2006/relationships/image" Target="../media/image26.emf"/><Relationship Id="rId4" Type="http://schemas.openxmlformats.org/officeDocument/2006/relationships/oleObject" Target="../embeddings/oleObject1.bin"/></Relationships>
</file>

<file path=ppt/slides/_rels/slide125.xml.rels><?xml version="1.0" encoding="UTF-8" standalone="yes"?>
<Relationships xmlns="http://schemas.openxmlformats.org/package/2006/relationships"><Relationship Id="rId3" Type="http://schemas.openxmlformats.org/officeDocument/2006/relationships/hyperlink" Target="https://docs.microsoft.com/en-us/power-bi/service-machine-learning-integration" TargetMode="External"/><Relationship Id="rId2" Type="http://schemas.openxmlformats.org/officeDocument/2006/relationships/image" Target="../media/image220.png"/><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hyperlink" Target="https://docs.microsoft.com/en-us/power-bi/service-dataflows-computed-entities-premium" TargetMode="External"/><Relationship Id="rId1" Type="http://schemas.openxmlformats.org/officeDocument/2006/relationships/slideLayout" Target="../slideLayouts/slideLayout24.xml"/><Relationship Id="rId4" Type="http://schemas.openxmlformats.org/officeDocument/2006/relationships/image" Target="../media/image222.png"/></Relationships>
</file>

<file path=ppt/slides/_rels/slide12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hyperlink" Target="https://docs.microsoft.com/en-us/power-bi/service-dataflows-incremental-refresh" TargetMode="External"/><Relationship Id="rId1" Type="http://schemas.openxmlformats.org/officeDocument/2006/relationships/slideLayout" Target="../slideLayouts/slideLayout24.xml"/><Relationship Id="rId4" Type="http://schemas.openxmlformats.org/officeDocument/2006/relationships/image" Target="../media/image224.png"/></Relationships>
</file>

<file path=ppt/slides/_rels/slide12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docs.microsoft.com/en-us/power-bi/service-machine-learning-automated" TargetMode="External"/><Relationship Id="rId1" Type="http://schemas.openxmlformats.org/officeDocument/2006/relationships/slideLayout" Target="../slideLayouts/slideLayout24.xml"/><Relationship Id="rId4" Type="http://schemas.openxmlformats.org/officeDocument/2006/relationships/image" Target="../media/image226.png"/></Relationships>
</file>

<file path=ppt/slides/_rels/slide12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s://docs.microsoft.com/en-us/power-bi/service-dataflows-azure-data-lake-integration" TargetMode="Externa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3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14.xml"/><Relationship Id="rId1" Type="http://schemas.openxmlformats.org/officeDocument/2006/relationships/slideLayout" Target="../slideLayouts/slideLayout3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31.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33.svg"/><Relationship Id="rId7" Type="http://schemas.openxmlformats.org/officeDocument/2006/relationships/image" Target="../media/image228.png"/><Relationship Id="rId2" Type="http://schemas.openxmlformats.org/officeDocument/2006/relationships/image" Target="../media/image232.png"/><Relationship Id="rId1" Type="http://schemas.openxmlformats.org/officeDocument/2006/relationships/slideLayout" Target="../slideLayouts/slideLayout24.xml"/><Relationship Id="rId6" Type="http://schemas.openxmlformats.org/officeDocument/2006/relationships/image" Target="../media/image229.png"/><Relationship Id="rId5" Type="http://schemas.openxmlformats.org/officeDocument/2006/relationships/image" Target="../media/image216.svg"/><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hyperlink" Target="https://support.office.com/en-us/article/overview-of-online-analytical-processing-olap-15d2cdde-f70b-4277-b009-ed732b75fdd6" TargetMode="External"/><Relationship Id="rId7" Type="http://schemas.microsoft.com/office/2007/relationships/hdphoto" Target="../media/hdphoto3.wdp"/><Relationship Id="rId2" Type="http://schemas.openxmlformats.org/officeDocument/2006/relationships/notesSlide" Target="../notesSlides/notesSlide116.xml"/><Relationship Id="rId1" Type="http://schemas.openxmlformats.org/officeDocument/2006/relationships/slideLayout" Target="../slideLayouts/slideLayout24.xml"/><Relationship Id="rId6" Type="http://schemas.openxmlformats.org/officeDocument/2006/relationships/image" Target="../media/image236.png"/><Relationship Id="rId5" Type="http://schemas.microsoft.com/office/2007/relationships/hdphoto" Target="../media/hdphoto2.wdp"/><Relationship Id="rId4" Type="http://schemas.openxmlformats.org/officeDocument/2006/relationships/image" Target="../media/image235.png"/><Relationship Id="rId9" Type="http://schemas.openxmlformats.org/officeDocument/2006/relationships/image" Target="../media/image238.png"/></Relationships>
</file>

<file path=ppt/slides/_rels/slide13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4.xml"/><Relationship Id="rId1" Type="http://schemas.openxmlformats.org/officeDocument/2006/relationships/tags" Target="../tags/tag28.xml"/><Relationship Id="rId6" Type="http://schemas.openxmlformats.org/officeDocument/2006/relationships/image" Target="../media/image240.png"/><Relationship Id="rId5" Type="http://schemas.openxmlformats.org/officeDocument/2006/relationships/image" Target="../media/image26.emf"/><Relationship Id="rId4" Type="http://schemas.openxmlformats.org/officeDocument/2006/relationships/oleObject" Target="../embeddings/oleObject6.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19.xml"/><Relationship Id="rId7" Type="http://schemas.openxmlformats.org/officeDocument/2006/relationships/image" Target="../media/image241.png"/><Relationship Id="rId2" Type="http://schemas.openxmlformats.org/officeDocument/2006/relationships/slideLayout" Target="../slideLayouts/slideLayout24.xml"/><Relationship Id="rId1" Type="http://schemas.openxmlformats.org/officeDocument/2006/relationships/tags" Target="../tags/tag29.xml"/><Relationship Id="rId6" Type="http://schemas.openxmlformats.org/officeDocument/2006/relationships/hyperlink" Target="https://docs.microsoft.com/en-us/power-bi/power-bi-reports-performance"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0.xml"/><Relationship Id="rId7" Type="http://schemas.openxmlformats.org/officeDocument/2006/relationships/image" Target="../media/image242.png"/><Relationship Id="rId2" Type="http://schemas.openxmlformats.org/officeDocument/2006/relationships/slideLayout" Target="../slideLayouts/slideLayout24.xml"/><Relationship Id="rId1" Type="http://schemas.openxmlformats.org/officeDocument/2006/relationships/tags" Target="../tags/tag30.xml"/><Relationship Id="rId6" Type="http://schemas.openxmlformats.org/officeDocument/2006/relationships/hyperlink" Target="https://docs.microsoft.com/en-us/power-bi/power-bi-reports-performance"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138.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notesSlide" Target="../notesSlides/notesSlide121.xml"/><Relationship Id="rId7" Type="http://schemas.openxmlformats.org/officeDocument/2006/relationships/image" Target="../media/image244.png"/><Relationship Id="rId2" Type="http://schemas.openxmlformats.org/officeDocument/2006/relationships/slideLayout" Target="../slideLayouts/slideLayout24.xml"/><Relationship Id="rId1" Type="http://schemas.openxmlformats.org/officeDocument/2006/relationships/tags" Target="../tags/tag31.xml"/><Relationship Id="rId6" Type="http://schemas.openxmlformats.org/officeDocument/2006/relationships/image" Target="../media/image243.png"/><Relationship Id="rId5" Type="http://schemas.openxmlformats.org/officeDocument/2006/relationships/image" Target="../media/image26.emf"/><Relationship Id="rId4" Type="http://schemas.openxmlformats.org/officeDocument/2006/relationships/oleObject" Target="../embeddings/oleObject6.bin"/></Relationships>
</file>

<file path=ppt/slides/_rels/slide139.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notesSlide" Target="../notesSlides/notesSlide122.xml"/><Relationship Id="rId7" Type="http://schemas.openxmlformats.org/officeDocument/2006/relationships/image" Target="../media/image246.png"/><Relationship Id="rId2" Type="http://schemas.openxmlformats.org/officeDocument/2006/relationships/slideLayout" Target="../slideLayouts/slideLayout24.xml"/><Relationship Id="rId1" Type="http://schemas.openxmlformats.org/officeDocument/2006/relationships/tags" Target="../tags/tag32.xml"/><Relationship Id="rId6" Type="http://schemas.openxmlformats.org/officeDocument/2006/relationships/hyperlink" Target="https://daxstudio.org/" TargetMode="External"/><Relationship Id="rId5" Type="http://schemas.openxmlformats.org/officeDocument/2006/relationships/image" Target="../media/image26.emf"/><Relationship Id="rId4" Type="http://schemas.openxmlformats.org/officeDocument/2006/relationships/oleObject" Target="../embeddings/oleObject6.bin"/><Relationship Id="rId9" Type="http://schemas.openxmlformats.org/officeDocument/2006/relationships/image" Target="../media/image24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4.xml"/><Relationship Id="rId1" Type="http://schemas.openxmlformats.org/officeDocument/2006/relationships/tags" Target="../tags/tag33.xml"/><Relationship Id="rId6" Type="http://schemas.openxmlformats.org/officeDocument/2006/relationships/image" Target="../media/image249.png"/><Relationship Id="rId5" Type="http://schemas.openxmlformats.org/officeDocument/2006/relationships/image" Target="../media/image26.emf"/><Relationship Id="rId4" Type="http://schemas.openxmlformats.org/officeDocument/2006/relationships/oleObject" Target="../embeddings/oleObject6.bin"/></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4.xml"/><Relationship Id="rId1" Type="http://schemas.openxmlformats.org/officeDocument/2006/relationships/tags" Target="../tags/tag34.xml"/><Relationship Id="rId6" Type="http://schemas.openxmlformats.org/officeDocument/2006/relationships/hyperlink" Target="https://www.sqlbi.com/tools/vertipaq-analyzer/"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5.xml"/><Relationship Id="rId7" Type="http://schemas.openxmlformats.org/officeDocument/2006/relationships/hyperlink" Target="https://docs.microsoft.com/en-us/power-bi/power-bi-reports-performance" TargetMode="External"/><Relationship Id="rId2" Type="http://schemas.openxmlformats.org/officeDocument/2006/relationships/slideLayout" Target="../slideLayouts/slideLayout24.xml"/><Relationship Id="rId1" Type="http://schemas.openxmlformats.org/officeDocument/2006/relationships/tags" Target="../tags/tag35.xml"/><Relationship Id="rId6" Type="http://schemas.openxmlformats.org/officeDocument/2006/relationships/hyperlink" Target="http://azurespeedtest.azurewebsites.net/"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143.xml.rels><?xml version="1.0" encoding="UTF-8" standalone="yes"?>
<Relationships xmlns="http://schemas.openxmlformats.org/package/2006/relationships"><Relationship Id="rId3" Type="http://schemas.openxmlformats.org/officeDocument/2006/relationships/hyperlink" Target="https://docs.microsoft.com/en-us/power-bi/service-admin-power-bi-expressroute" TargetMode="External"/><Relationship Id="rId2" Type="http://schemas.openxmlformats.org/officeDocument/2006/relationships/notesSlide" Target="../notesSlides/notesSlide126.xml"/><Relationship Id="rId1" Type="http://schemas.openxmlformats.org/officeDocument/2006/relationships/slideLayout" Target="../slideLayouts/slideLayout24.xml"/><Relationship Id="rId6" Type="http://schemas.openxmlformats.org/officeDocument/2006/relationships/hyperlink" Target="http://azurespeedtest.azurewebsites.net/" TargetMode="External"/><Relationship Id="rId5" Type="http://schemas.openxmlformats.org/officeDocument/2006/relationships/image" Target="../media/image250.png"/><Relationship Id="rId4" Type="http://schemas.openxmlformats.org/officeDocument/2006/relationships/hyperlink" Target="https://docs.microsoft.com/en-us/power-bi/power-bi-whitelist-urls" TargetMode="External"/></Relationships>
</file>

<file path=ppt/slides/_rels/slide144.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notesSlide" Target="../notesSlides/notesSlide127.xml"/><Relationship Id="rId7" Type="http://schemas.openxmlformats.org/officeDocument/2006/relationships/image" Target="../media/image252.png"/><Relationship Id="rId2" Type="http://schemas.openxmlformats.org/officeDocument/2006/relationships/slideLayout" Target="../slideLayouts/slideLayout24.xml"/><Relationship Id="rId1" Type="http://schemas.openxmlformats.org/officeDocument/2006/relationships/tags" Target="../tags/tag36.xml"/><Relationship Id="rId6" Type="http://schemas.openxmlformats.org/officeDocument/2006/relationships/image" Target="../media/image251.png"/><Relationship Id="rId5" Type="http://schemas.openxmlformats.org/officeDocument/2006/relationships/image" Target="../media/image26.emf"/><Relationship Id="rId4" Type="http://schemas.openxmlformats.org/officeDocument/2006/relationships/oleObject" Target="../embeddings/oleObject6.bin"/><Relationship Id="rId9" Type="http://schemas.openxmlformats.org/officeDocument/2006/relationships/hyperlink" Target="https://docs.microsoft.com/en-us/power-bi/service-usage-metrics" TargetMode="Externa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8.xml"/><Relationship Id="rId7" Type="http://schemas.openxmlformats.org/officeDocument/2006/relationships/image" Target="../media/image254.png"/><Relationship Id="rId2" Type="http://schemas.openxmlformats.org/officeDocument/2006/relationships/slideLayout" Target="../slideLayouts/slideLayout24.xml"/><Relationship Id="rId1" Type="http://schemas.openxmlformats.org/officeDocument/2006/relationships/tags" Target="../tags/tag37.xml"/><Relationship Id="rId6" Type="http://schemas.openxmlformats.org/officeDocument/2006/relationships/hyperlink" Target="https://docs.microsoft.com/en-us/power-bi/service-admin-portal"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146.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notesSlide" Target="../notesSlides/notesSlide129.xml"/><Relationship Id="rId7" Type="http://schemas.openxmlformats.org/officeDocument/2006/relationships/hyperlink" Target="https://docs.microsoft.com/en-us/power-bi/service-admin-portal" TargetMode="External"/><Relationship Id="rId2" Type="http://schemas.openxmlformats.org/officeDocument/2006/relationships/slideLayout" Target="../slideLayouts/slideLayout24.xml"/><Relationship Id="rId1" Type="http://schemas.openxmlformats.org/officeDocument/2006/relationships/tags" Target="../tags/tag38.xml"/><Relationship Id="rId6" Type="http://schemas.openxmlformats.org/officeDocument/2006/relationships/hyperlink" Target="https://app.powerbi.com/groups/me/getapps/services/capacitymetrics" TargetMode="External"/><Relationship Id="rId5" Type="http://schemas.openxmlformats.org/officeDocument/2006/relationships/image" Target="../media/image26.emf"/><Relationship Id="rId4" Type="http://schemas.openxmlformats.org/officeDocument/2006/relationships/oleObject" Target="../embeddings/oleObject6.bin"/><Relationship Id="rId9" Type="http://schemas.openxmlformats.org/officeDocument/2006/relationships/image" Target="../media/image256.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1.xml"/><Relationship Id="rId7" Type="http://schemas.openxmlformats.org/officeDocument/2006/relationships/hyperlink" Target="https://microsoft.sharepoint.com/sites/infopedia/media/details/AEVD-3-120592" TargetMode="External"/><Relationship Id="rId2" Type="http://schemas.openxmlformats.org/officeDocument/2006/relationships/slideLayout" Target="../slideLayouts/slideLayout24.xml"/><Relationship Id="rId1" Type="http://schemas.openxmlformats.org/officeDocument/2006/relationships/tags" Target="../tags/tag39.xml"/><Relationship Id="rId6" Type="http://schemas.openxmlformats.org/officeDocument/2006/relationships/hyperlink" Target="https://microsoft.sharepoint.com/sites/infopedia/media/details/AEVD-3-120591"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power-bi/service-admin-premium-manage" TargetMode="External"/><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hyperlink" Target="mailto:a-narli@microsoft.com" TargetMode="External"/><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hyperlink" Target="https://medium.com/echoo365" TargetMode="External"/><Relationship Id="rId11" Type="http://schemas.microsoft.com/office/2007/relationships/diagramDrawing" Target="../diagrams/drawing1.xml"/><Relationship Id="rId5" Type="http://schemas.openxmlformats.org/officeDocument/2006/relationships/hyperlink" Target="https://www.linkedin.com/in/narisorn-limpaswadpaisarn-497b6410b" TargetMode="External"/><Relationship Id="rId10" Type="http://schemas.openxmlformats.org/officeDocument/2006/relationships/diagramColors" Target="../diagrams/colors1.xml"/><Relationship Id="rId4" Type="http://schemas.openxmlformats.org/officeDocument/2006/relationships/hyperlink" Target="https://facebook.com/narisorn.li" TargetMode="External"/><Relationship Id="rId9"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powerbi.microsoft.com/en-us/desktop/" TargetMode="External"/><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image" Target="../media/image51.png"/><Relationship Id="rId4" Type="http://schemas.openxmlformats.org/officeDocument/2006/relationships/hyperlink" Target="https://aka.ms/pbideskto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powerbi.microsoft.com/en-us/blog/"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docs.microsoft.com/en-us/power-bi/desktop-latest-update-archiv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microsoft.com/en-us/download/details.aspx?id=58158" TargetMode="External"/><Relationship Id="rId7" Type="http://schemas.openxmlformats.org/officeDocument/2006/relationships/hyperlink" Target="https://docs.microsoft.com/en-us/power-bi/paginated-reports-quickstart-aw" TargetMode="External"/><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docs.microsoft.com/en-us/sql/reporting-services/report-data/data-connections-data-sources-and-connection-strings-report-builder-and-ssrs?view=sql-server-201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3.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6.xml"/><Relationship Id="rId7" Type="http://schemas.openxmlformats.org/officeDocument/2006/relationships/slide" Target="slide67.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slide" Target="slide51.xml"/><Relationship Id="rId11" Type="http://schemas.openxmlformats.org/officeDocument/2006/relationships/slide" Target="slide132.xml"/><Relationship Id="rId5" Type="http://schemas.openxmlformats.org/officeDocument/2006/relationships/slide" Target="slide38.xml"/><Relationship Id="rId10" Type="http://schemas.openxmlformats.org/officeDocument/2006/relationships/slide" Target="slide114.xml"/><Relationship Id="rId4" Type="http://schemas.openxmlformats.org/officeDocument/2006/relationships/slide" Target="slide22.xml"/><Relationship Id="rId9" Type="http://schemas.openxmlformats.org/officeDocument/2006/relationships/slide" Target="slide94.xml"/></Relationships>
</file>

<file path=ppt/slides/_rels/slide30.xml.rels><?xml version="1.0" encoding="UTF-8" standalone="yes"?>
<Relationships xmlns="http://schemas.openxmlformats.org/package/2006/relationships"><Relationship Id="rId3" Type="http://schemas.openxmlformats.org/officeDocument/2006/relationships/hyperlink" Target="https://powerbi.microsoft.com/en-us/documentation/powerbi-desktop-shape-and-combine-data/" TargetMode="External"/><Relationship Id="rId2" Type="http://schemas.openxmlformats.org/officeDocument/2006/relationships/notesSlide" Target="../notesSlides/notesSlide27.xml"/><Relationship Id="rId1" Type="http://schemas.openxmlformats.org/officeDocument/2006/relationships/slideLayout" Target="../slideLayouts/slideLayout100.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dax/data-analysis-expressions-dax-reference" TargetMode="External"/><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hyperlink" Target="https://www.microsoftpressstore.com/articles/article.aspx?p=2449192"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hyperlink" Target="https://docs.microsoft.com/en-us/power-bi/service-admin-rls" TargetMode="Externa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docs.microsoft.com/en-us/power-bi/desktop-privacy-levels" TargetMode="Externa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docs.microsoft.com/en-us/power-bi/desktop-privacy-levels" TargetMode="External"/><Relationship Id="rId1" Type="http://schemas.openxmlformats.org/officeDocument/2006/relationships/slideLayout" Target="../slideLayouts/slideLayout24.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docs.microsoft.com/en-us/power-bi/desktop-bookmarks" TargetMode="External"/><Relationship Id="rId1" Type="http://schemas.openxmlformats.org/officeDocument/2006/relationships/slideLayout" Target="../slideLayouts/slideLayout24.xml"/><Relationship Id="rId6" Type="http://schemas.openxmlformats.org/officeDocument/2006/relationships/hyperlink" Target="https://html-color-codes.info/colors-from-image/" TargetMode="External"/><Relationship Id="rId5" Type="http://schemas.openxmlformats.org/officeDocument/2006/relationships/hyperlink" Target="https://powerbi.tips/tools/report-theme-generator-v3/" TargetMode="External"/><Relationship Id="rId4" Type="http://schemas.openxmlformats.org/officeDocument/2006/relationships/hyperlink" Target="https://powerbi.tips/tools/color-theme-generator/"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0.png"/><Relationship Id="rId2" Type="http://schemas.openxmlformats.org/officeDocument/2006/relationships/slideLayout" Target="../slideLayouts/slideLayout24.xml"/><Relationship Id="rId1" Type="http://schemas.openxmlformats.org/officeDocument/2006/relationships/tags" Target="../tags/tag2.xml"/><Relationship Id="rId6" Type="http://schemas.openxmlformats.org/officeDocument/2006/relationships/image" Target="../media/image79.png"/><Relationship Id="rId5" Type="http://schemas.openxmlformats.org/officeDocument/2006/relationships/image" Target="../media/image26.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8.svg"/><Relationship Id="rId2" Type="http://schemas.openxmlformats.org/officeDocument/2006/relationships/slideLayout" Target="../slideLayouts/slideLayout121.xml"/><Relationship Id="rId1" Type="http://schemas.openxmlformats.org/officeDocument/2006/relationships/tags" Target="../tags/tag1.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4.xml"/><Relationship Id="rId1" Type="http://schemas.openxmlformats.org/officeDocument/2006/relationships/tags" Target="../tags/tag3.xml"/><Relationship Id="rId5" Type="http://schemas.openxmlformats.org/officeDocument/2006/relationships/image" Target="../media/image26.e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4.xml"/><Relationship Id="rId1" Type="http://schemas.openxmlformats.org/officeDocument/2006/relationships/tags" Target="../tags/tag4.xml"/><Relationship Id="rId6" Type="http://schemas.openxmlformats.org/officeDocument/2006/relationships/image" Target="../media/image81.png"/><Relationship Id="rId5" Type="http://schemas.openxmlformats.org/officeDocument/2006/relationships/image" Target="../media/image26.e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4.xml"/><Relationship Id="rId5" Type="http://schemas.openxmlformats.org/officeDocument/2006/relationships/hyperlink" Target="https://docs.microsoft.com/en-us/power-bi/service-create-distribute-apps" TargetMode="Externa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power-bi/service-create-distribute-apps" TargetMode="External"/><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8" Type="http://schemas.openxmlformats.org/officeDocument/2006/relationships/hyperlink" Target="https://docs.microsoft.com/en-us/power-bi/service-share-reports" TargetMode="External"/><Relationship Id="rId3" Type="http://schemas.openxmlformats.org/officeDocument/2006/relationships/notesSlide" Target="../notesSlides/notesSlide38.xml"/><Relationship Id="rId7" Type="http://schemas.openxmlformats.org/officeDocument/2006/relationships/image" Target="../media/image88.png"/><Relationship Id="rId2" Type="http://schemas.openxmlformats.org/officeDocument/2006/relationships/slideLayout" Target="../slideLayouts/slideLayout24.xml"/><Relationship Id="rId1" Type="http://schemas.openxmlformats.org/officeDocument/2006/relationships/tags" Target="../tags/tag5.xml"/><Relationship Id="rId6" Type="http://schemas.openxmlformats.org/officeDocument/2006/relationships/image" Target="../media/image87.png"/><Relationship Id="rId5" Type="http://schemas.openxmlformats.org/officeDocument/2006/relationships/image" Target="../media/image26.e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39.xml"/><Relationship Id="rId7" Type="http://schemas.openxmlformats.org/officeDocument/2006/relationships/image" Target="../media/image89.png"/><Relationship Id="rId2" Type="http://schemas.openxmlformats.org/officeDocument/2006/relationships/slideLayout" Target="../slideLayouts/slideLayout24.xml"/><Relationship Id="rId1" Type="http://schemas.openxmlformats.org/officeDocument/2006/relationships/tags" Target="../tags/tag6.xml"/><Relationship Id="rId6" Type="http://schemas.openxmlformats.org/officeDocument/2006/relationships/hyperlink" Target="https://docs.microsoft.com/en-us/power-bi/service-url-filters" TargetMode="External"/><Relationship Id="rId5" Type="http://schemas.openxmlformats.org/officeDocument/2006/relationships/image" Target="../media/image26.emf"/><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92.png"/><Relationship Id="rId2" Type="http://schemas.openxmlformats.org/officeDocument/2006/relationships/slideLayout" Target="../slideLayouts/slideLayout24.xml"/><Relationship Id="rId1" Type="http://schemas.openxmlformats.org/officeDocument/2006/relationships/tags" Target="../tags/tag7.xml"/><Relationship Id="rId6" Type="http://schemas.openxmlformats.org/officeDocument/2006/relationships/image" Target="../media/image26.emf"/><Relationship Id="rId5" Type="http://schemas.openxmlformats.org/officeDocument/2006/relationships/oleObject" Target="../embeddings/oleObject4.bin"/><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41.xml"/><Relationship Id="rId7" Type="http://schemas.openxmlformats.org/officeDocument/2006/relationships/hyperlink" Target="https://docs.microsoft.com/en-us/power-bi/refresh-scheduled-refresh" TargetMode="External"/><Relationship Id="rId2" Type="http://schemas.openxmlformats.org/officeDocument/2006/relationships/slideLayout" Target="../slideLayouts/slideLayout24.xml"/><Relationship Id="rId1" Type="http://schemas.openxmlformats.org/officeDocument/2006/relationships/tags" Target="../tags/tag8.xml"/><Relationship Id="rId6" Type="http://schemas.openxmlformats.org/officeDocument/2006/relationships/hyperlink" Target="https://docs.microsoft.com/en-us/power-bi/service-gateway-onprem" TargetMode="External"/><Relationship Id="rId5" Type="http://schemas.openxmlformats.org/officeDocument/2006/relationships/image" Target="../media/image26.emf"/><Relationship Id="rId4" Type="http://schemas.openxmlformats.org/officeDocument/2006/relationships/oleObject" Target="../embeddings/oleObject5.bin"/><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power-bi/desktop-upload-desktop-files" TargetMode="External"/><Relationship Id="rId2" Type="http://schemas.openxmlformats.org/officeDocument/2006/relationships/notesSlide" Target="../notesSlides/notesSlide46.xml"/><Relationship Id="rId1" Type="http://schemas.openxmlformats.org/officeDocument/2006/relationships/slideLayout" Target="../slideLayouts/slideLayout24.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docs.microsoft.com/en-us/power-bi/service-admin-role" TargetMode="External"/><Relationship Id="rId7"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openxmlformats.org/officeDocument/2006/relationships/image" Target="../media/image101.png"/><Relationship Id="rId5" Type="http://schemas.openxmlformats.org/officeDocument/2006/relationships/hyperlink" Target="https://docs.microsoft.com/en-us/power-bi/service-admin-auditing" TargetMode="External"/><Relationship Id="rId10" Type="http://schemas.openxmlformats.org/officeDocument/2006/relationships/image" Target="../media/image105.png"/><Relationship Id="rId4" Type="http://schemas.openxmlformats.org/officeDocument/2006/relationships/hyperlink" Target="https://docs.microsoft.com/en-us/power-bi/service-admin-portal" TargetMode="External"/><Relationship Id="rId9"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hyperlink" Target="https://powerbi.microsoft.com/en-us/support/"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power-bi/consumer/end-user-featured"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image" Target="../media/image108.png"/><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s://docs.microsoft.com/en-us/power-bi/consumer/end-user-featured" TargetMode="External"/><Relationship Id="rId7" Type="http://schemas.openxmlformats.org/officeDocument/2006/relationships/image" Target="../media/image112.pn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hyperlink" Target="https://docs.microsoft.com/en-us/power-bi/service-report-subscribe"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power-bi/service-report-subscribe" TargetMode="External"/><Relationship Id="rId2" Type="http://schemas.openxmlformats.org/officeDocument/2006/relationships/notesSlide" Target="../notesSlides/notesSlide53.xml"/><Relationship Id="rId1" Type="http://schemas.openxmlformats.org/officeDocument/2006/relationships/slideLayout" Target="../slideLayouts/slideLayout24.xml"/><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power-bi/service-report-subscribe" TargetMode="External"/><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hyperlink" Target="https://docs.microsoft.com/en-us/power-bi/consumer/end-user-q-and-a" TargetMode="External"/><Relationship Id="rId2" Type="http://schemas.openxmlformats.org/officeDocument/2006/relationships/notesSlide" Target="../notesSlides/notesSlide56.xml"/><Relationship Id="rId1" Type="http://schemas.openxmlformats.org/officeDocument/2006/relationships/slideLayout" Target="../slideLayouts/slideLayout24.xml"/><Relationship Id="rId5" Type="http://schemas.openxmlformats.org/officeDocument/2006/relationships/image" Target="../media/image124.png"/><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power-bi/consumer/end-user-q-and-a" TargetMode="External"/><Relationship Id="rId2" Type="http://schemas.openxmlformats.org/officeDocument/2006/relationships/notesSlide" Target="../notesSlides/notesSlide57.xml"/><Relationship Id="rId1" Type="http://schemas.openxmlformats.org/officeDocument/2006/relationships/slideLayout" Target="../slideLayouts/slideLayout24.xml"/><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power-bi/consumer/end-user-q-and-a" TargetMode="External"/><Relationship Id="rId2" Type="http://schemas.openxmlformats.org/officeDocument/2006/relationships/notesSlide" Target="../notesSlides/notesSlide58.xml"/><Relationship Id="rId1" Type="http://schemas.openxmlformats.org/officeDocument/2006/relationships/slideLayout" Target="../slideLayouts/slideLayout24.xml"/><Relationship Id="rId5" Type="http://schemas.openxmlformats.org/officeDocument/2006/relationships/image" Target="../media/image128.png"/><Relationship Id="rId4" Type="http://schemas.openxmlformats.org/officeDocument/2006/relationships/image" Target="../media/image127.png"/></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power-bi/service-insights" TargetMode="External"/><Relationship Id="rId2" Type="http://schemas.openxmlformats.org/officeDocument/2006/relationships/notesSlide" Target="../notesSlides/notesSlide59.xml"/><Relationship Id="rId1" Type="http://schemas.openxmlformats.org/officeDocument/2006/relationships/slideLayout" Target="../slideLayouts/slideLayout24.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power-bi/service-dashboard-themes" TargetMode="External"/><Relationship Id="rId2" Type="http://schemas.openxmlformats.org/officeDocument/2006/relationships/notesSlide" Target="../notesSlides/notesSlide60.xml"/><Relationship Id="rId1" Type="http://schemas.openxmlformats.org/officeDocument/2006/relationships/slideLayout" Target="../slideLayouts/slideLayout24.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63.xml"/><Relationship Id="rId1" Type="http://schemas.openxmlformats.org/officeDocument/2006/relationships/slideLayout" Target="../slideLayouts/slideLayout2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64.xml"/><Relationship Id="rId1" Type="http://schemas.openxmlformats.org/officeDocument/2006/relationships/slideLayout" Target="../slideLayouts/slideLayout2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65.xml"/><Relationship Id="rId1" Type="http://schemas.openxmlformats.org/officeDocument/2006/relationships/slideLayout" Target="../slideLayouts/slideLayout24.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power-bi/whitepaper-powerbi-security" TargetMode="External"/><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8.xml"/><Relationship Id="rId1" Type="http://schemas.openxmlformats.org/officeDocument/2006/relationships/slideLayout" Target="../slideLayouts/slideLayout24.xml"/><Relationship Id="rId4" Type="http://schemas.openxmlformats.org/officeDocument/2006/relationships/hyperlink" Target="https://docs.microsoft.com/en-us/power-bi/whitepaper-powerbi-security"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openxmlformats.org/officeDocument/2006/relationships/image" Target="../media/image15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4.xml"/><Relationship Id="rId1" Type="http://schemas.openxmlformats.org/officeDocument/2006/relationships/tags" Target="../tags/tag9.xm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155.png"/><Relationship Id="rId2" Type="http://schemas.openxmlformats.org/officeDocument/2006/relationships/slideLayout" Target="../slideLayouts/slideLayout24.xml"/><Relationship Id="rId1" Type="http://schemas.openxmlformats.org/officeDocument/2006/relationships/tags" Target="../tags/tag10.xml"/><Relationship Id="rId6" Type="http://schemas.openxmlformats.org/officeDocument/2006/relationships/hyperlink" Target="https://aad.portal.azure.com/"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79.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notesSlide" Target="../notesSlides/notesSlide73.xml"/><Relationship Id="rId7" Type="http://schemas.openxmlformats.org/officeDocument/2006/relationships/hyperlink" Target="https://www.microsoft.com/en-us/account/authenticator" TargetMode="External"/><Relationship Id="rId2" Type="http://schemas.openxmlformats.org/officeDocument/2006/relationships/slideLayout" Target="../slideLayouts/slideLayout24.xml"/><Relationship Id="rId1" Type="http://schemas.openxmlformats.org/officeDocument/2006/relationships/tags" Target="../tags/tag11.xml"/><Relationship Id="rId6" Type="http://schemas.openxmlformats.org/officeDocument/2006/relationships/hyperlink" Target="https://aka.ms/mfasetup"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158.png"/><Relationship Id="rId2" Type="http://schemas.openxmlformats.org/officeDocument/2006/relationships/slideLayout" Target="../slideLayouts/slideLayout24.xml"/><Relationship Id="rId1" Type="http://schemas.openxmlformats.org/officeDocument/2006/relationships/tags" Target="../tags/tag12.xml"/><Relationship Id="rId6" Type="http://schemas.openxmlformats.org/officeDocument/2006/relationships/image" Target="../media/image157.png"/><Relationship Id="rId5" Type="http://schemas.openxmlformats.org/officeDocument/2006/relationships/image" Target="../media/image26.emf"/><Relationship Id="rId4" Type="http://schemas.openxmlformats.org/officeDocument/2006/relationships/oleObject" Target="../embeddings/oleObject6.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159.png"/><Relationship Id="rId2" Type="http://schemas.openxmlformats.org/officeDocument/2006/relationships/slideLayout" Target="../slideLayouts/slideLayout24.xml"/><Relationship Id="rId1" Type="http://schemas.openxmlformats.org/officeDocument/2006/relationships/tags" Target="../tags/tag13.xml"/><Relationship Id="rId6" Type="http://schemas.openxmlformats.org/officeDocument/2006/relationships/hyperlink" Target="https://docs.microsoft.com/en-us/azure/active-directory/conditional-access/overview"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82.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notesSlide" Target="../notesSlides/notesSlide76.xml"/><Relationship Id="rId7" Type="http://schemas.openxmlformats.org/officeDocument/2006/relationships/hyperlink" Target="https://docs.microsoft.com/en-us/azure/active-directory/conditional-access/location-condition" TargetMode="External"/><Relationship Id="rId2" Type="http://schemas.openxmlformats.org/officeDocument/2006/relationships/slideLayout" Target="../slideLayouts/slideLayout24.xml"/><Relationship Id="rId1" Type="http://schemas.openxmlformats.org/officeDocument/2006/relationships/tags" Target="../tags/tag14.xml"/><Relationship Id="rId6" Type="http://schemas.openxmlformats.org/officeDocument/2006/relationships/image" Target="../media/image26.emf"/><Relationship Id="rId5" Type="http://schemas.openxmlformats.org/officeDocument/2006/relationships/oleObject" Target="../embeddings/oleObject6.bin"/><Relationship Id="rId4" Type="http://schemas.openxmlformats.org/officeDocument/2006/relationships/image" Target="../media/image160.png"/></Relationships>
</file>

<file path=ppt/slides/_rels/slide8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notesSlide" Target="../notesSlides/notesSlide77.xml"/><Relationship Id="rId7" Type="http://schemas.openxmlformats.org/officeDocument/2006/relationships/image" Target="../media/image162.png"/><Relationship Id="rId2" Type="http://schemas.openxmlformats.org/officeDocument/2006/relationships/slideLayout" Target="../slideLayouts/slideLayout24.xml"/><Relationship Id="rId1" Type="http://schemas.openxmlformats.org/officeDocument/2006/relationships/tags" Target="../tags/tag15.xml"/><Relationship Id="rId6" Type="http://schemas.openxmlformats.org/officeDocument/2006/relationships/hyperlink" Target="https://docs.microsoft.com/en-us/azure/active-directory/conditional-access/overview"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164.png"/><Relationship Id="rId2" Type="http://schemas.openxmlformats.org/officeDocument/2006/relationships/slideLayout" Target="../slideLayouts/slideLayout24.xml"/><Relationship Id="rId1" Type="http://schemas.openxmlformats.org/officeDocument/2006/relationships/tags" Target="../tags/tag16.xml"/><Relationship Id="rId6" Type="http://schemas.openxmlformats.org/officeDocument/2006/relationships/hyperlink" Target="https://docs.microsoft.com/en-us/azure/active-directory/conditional-access/overview"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85.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notesSlide" Target="../notesSlides/notesSlide79.xml"/><Relationship Id="rId7" Type="http://schemas.openxmlformats.org/officeDocument/2006/relationships/image" Target="../media/image165.png"/><Relationship Id="rId2" Type="http://schemas.openxmlformats.org/officeDocument/2006/relationships/slideLayout" Target="../slideLayouts/slideLayout24.xml"/><Relationship Id="rId1" Type="http://schemas.openxmlformats.org/officeDocument/2006/relationships/tags" Target="../tags/tag17.xml"/><Relationship Id="rId6" Type="http://schemas.openxmlformats.org/officeDocument/2006/relationships/hyperlink" Target="https://docs.microsoft.com/en-us/azure/active-directory/identity-protection/howto-user-risk-policy"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86.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notesSlide" Target="../notesSlides/notesSlide80.xml"/><Relationship Id="rId7" Type="http://schemas.openxmlformats.org/officeDocument/2006/relationships/hyperlink" Target="https://docs.microsoft.com/en-us/azure/active-directory/conditional-access/location-condition#location-condition-configuration" TargetMode="External"/><Relationship Id="rId2" Type="http://schemas.openxmlformats.org/officeDocument/2006/relationships/slideLayout" Target="../slideLayouts/slideLayout24.xml"/><Relationship Id="rId1" Type="http://schemas.openxmlformats.org/officeDocument/2006/relationships/tags" Target="../tags/tag18.xml"/><Relationship Id="rId6" Type="http://schemas.openxmlformats.org/officeDocument/2006/relationships/slide" Target="slide82.xm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68.png"/><Relationship Id="rId2" Type="http://schemas.openxmlformats.org/officeDocument/2006/relationships/slideLayout" Target="../slideLayouts/slideLayout24.xml"/><Relationship Id="rId1" Type="http://schemas.openxmlformats.org/officeDocument/2006/relationships/tags" Target="../tags/tag19.xml"/><Relationship Id="rId6" Type="http://schemas.openxmlformats.org/officeDocument/2006/relationships/hyperlink" Target="https://docs.microsoft.com/en-us/power-bi/desktop-gridlines-snap-to-grid"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2.xml"/><Relationship Id="rId7" Type="http://schemas.openxmlformats.org/officeDocument/2006/relationships/image" Target="../media/image169.png"/><Relationship Id="rId2" Type="http://schemas.openxmlformats.org/officeDocument/2006/relationships/slideLayout" Target="../slideLayouts/slideLayout24.xml"/><Relationship Id="rId1" Type="http://schemas.openxmlformats.org/officeDocument/2006/relationships/tags" Target="../tags/tag20.xml"/><Relationship Id="rId6" Type="http://schemas.openxmlformats.org/officeDocument/2006/relationships/hyperlink" Target="https://docs.microsoft.com/en-us/power-bi/desktop-gridlines-snap-to-grid" TargetMode="Externa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89.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notesSlide" Target="../notesSlides/notesSlide83.xml"/><Relationship Id="rId1" Type="http://schemas.openxmlformats.org/officeDocument/2006/relationships/slideLayout" Target="../slideLayouts/slideLayout24.xml"/><Relationship Id="rId5" Type="http://schemas.openxmlformats.org/officeDocument/2006/relationships/image" Target="../media/image171.png"/><Relationship Id="rId4" Type="http://schemas.openxmlformats.org/officeDocument/2006/relationships/image" Target="../media/image170.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hyperlink" Target="https://docs.microsoft.com/en-us/power-bi/service-features-license-type" TargetMode="External"/><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3" Type="http://schemas.openxmlformats.org/officeDocument/2006/relationships/hyperlink" Target="https://docs.microsoft.com/en-us/powershell/power-bi/overview?view=powerbi-ps" TargetMode="External"/><Relationship Id="rId2" Type="http://schemas.openxmlformats.org/officeDocument/2006/relationships/notesSlide" Target="../notesSlides/notesSlide84.xml"/><Relationship Id="rId1" Type="http://schemas.openxmlformats.org/officeDocument/2006/relationships/slideLayout" Target="../slideLayouts/slideLayout24.xml"/><Relationship Id="rId5" Type="http://schemas.openxmlformats.org/officeDocument/2006/relationships/image" Target="../media/image172.png"/><Relationship Id="rId4" Type="http://schemas.openxmlformats.org/officeDocument/2006/relationships/hyperlink" Target="https://www.powershellgallery.com/packages/MicrosoftPowerBIMgmt/1.0.410" TargetMode="External"/></Relationships>
</file>

<file path=ppt/slides/_rels/slide91.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6.xml"/><Relationship Id="rId1" Type="http://schemas.openxmlformats.org/officeDocument/2006/relationships/slideLayout" Target="../slideLayouts/slideLayout24.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hyperlink" Target="https://docs.microsoft.com/en-us/office365/securitycompliance/search-the-audit-log-in-security-and-compliance"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ocs.microsoft.com/en-us/office365/admin/misc/power-bi-in-your-organization?redirectSourcePath=%252fen-us%252farticle%252fPower-BI-in-your-Organization-d7941332-8aec-4e5e-87e8-92073ce73dc5&amp;view=o365-worldwide#BKMK_PreventJoining" TargetMode="External"/><Relationship Id="rId2" Type="http://schemas.openxmlformats.org/officeDocument/2006/relationships/notesSlide" Target="../notesSlides/notesSlide87.xml"/><Relationship Id="rId1" Type="http://schemas.openxmlformats.org/officeDocument/2006/relationships/slideLayout" Target="../slideLayouts/slideLayout24.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hyperlink" Target="https://powerbi.microsoft.com/en-us/blog/ability-to-disable-free-sign-ups-for-the-free-power-bi/"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2.png"/><Relationship Id="rId7" Type="http://schemas.openxmlformats.org/officeDocument/2006/relationships/image" Target="../media/image177.png"/><Relationship Id="rId2" Type="http://schemas.openxmlformats.org/officeDocument/2006/relationships/notesSlide" Target="../notesSlides/notesSlide89.xml"/><Relationship Id="rId1" Type="http://schemas.openxmlformats.org/officeDocument/2006/relationships/slideLayout" Target="../slideLayouts/slideLayout2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724" y="2380064"/>
            <a:ext cx="4633333" cy="2675927"/>
          </a:xfrm>
        </p:spPr>
        <p:txBody>
          <a:bodyPr anchor="t">
            <a:normAutofit/>
          </a:bodyPr>
          <a:lstStyle/>
          <a:p>
            <a:pPr defTabSz="1087869"/>
            <a:r>
              <a:rPr lang="en-US" sz="3921" spc="-100" dirty="0">
                <a:solidFill>
                  <a:srgbClr val="00B0F0"/>
                </a:solidFill>
              </a:rPr>
              <a:t>Power BI</a:t>
            </a:r>
            <a:br>
              <a:rPr lang="en-US" sz="3921" spc="-100" dirty="0">
                <a:solidFill>
                  <a:srgbClr val="00B0F0"/>
                </a:solidFill>
              </a:rPr>
            </a:br>
            <a:r>
              <a:rPr lang="en-US" sz="3921" spc="-100" dirty="0">
                <a:solidFill>
                  <a:srgbClr val="00B0F0"/>
                </a:solidFill>
              </a:rPr>
              <a:t>Administration</a:t>
            </a:r>
          </a:p>
        </p:txBody>
      </p:sp>
      <p:sp>
        <p:nvSpPr>
          <p:cNvPr id="7" name="Text Placeholder 6"/>
          <p:cNvSpPr>
            <a:spLocks noGrp="1"/>
          </p:cNvSpPr>
          <p:nvPr>
            <p:ph type="body" sz="quarter" idx="10"/>
          </p:nvPr>
        </p:nvSpPr>
        <p:spPr/>
        <p:txBody>
          <a:bodyPr/>
          <a:lstStyle/>
          <a:p>
            <a:r>
              <a:rPr lang="en-US" dirty="0"/>
              <a:t>Narisorn Limpaswadpaisarn</a:t>
            </a:r>
          </a:p>
        </p:txBody>
      </p:sp>
    </p:spTree>
    <p:extLst>
      <p:ext uri="{BB962C8B-B14F-4D97-AF65-F5344CB8AC3E}">
        <p14:creationId xmlns:p14="http://schemas.microsoft.com/office/powerpoint/2010/main" val="1845291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735801" y="2072173"/>
            <a:ext cx="507906" cy="358570"/>
          </a:xfrm>
          <a:prstGeom prst="rect">
            <a:avLst/>
          </a:prstGeom>
        </p:spPr>
        <p:txBody>
          <a:bodyPr wrap="none" tIns="71714" bIns="0" anchor="ctr" anchorCtr="0">
            <a:noAutofit/>
          </a:bodyPr>
          <a:lstStyle/>
          <a:p>
            <a:pPr marL="0" marR="0" lvl="1" indent="0" algn="ctr" defTabSz="914225"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1250">
                      <a:srgbClr val="353535">
                        <a:lumMod val="60000"/>
                        <a:lumOff val="40000"/>
                      </a:srgbClr>
                    </a:gs>
                    <a:gs pos="100000">
                      <a:srgbClr val="353535">
                        <a:lumMod val="60000"/>
                        <a:lumOff val="40000"/>
                      </a:srgbClr>
                    </a:gs>
                  </a:gsLst>
                  <a:lin ang="5400000" scaled="0"/>
                </a:gradFill>
                <a:effectLst/>
                <a:uLnTx/>
                <a:uFillTx/>
                <a:latin typeface="Segoe UI" panose="020B0502040204020203" pitchFamily="34" charset="0"/>
                <a:ea typeface="+mn-ea"/>
                <a:cs typeface="Segoe UI" panose="020B0502040204020203" pitchFamily="34" charset="0"/>
              </a:rPr>
              <a:t>+</a:t>
            </a:r>
          </a:p>
        </p:txBody>
      </p:sp>
      <p:sp>
        <p:nvSpPr>
          <p:cNvPr id="24" name="Rectangle 23"/>
          <p:cNvSpPr/>
          <p:nvPr/>
        </p:nvSpPr>
        <p:spPr>
          <a:xfrm>
            <a:off x="448586" y="2871802"/>
            <a:ext cx="1971844" cy="470693"/>
          </a:xfrm>
          <a:prstGeom prst="rect">
            <a:avLst/>
          </a:prstGeom>
        </p:spPr>
        <p:txBody>
          <a:bodyPr wrap="non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Standalone</a:t>
            </a:r>
          </a:p>
        </p:txBody>
      </p:sp>
      <p:sp>
        <p:nvSpPr>
          <p:cNvPr id="30" name="Rectangle 29"/>
          <p:cNvSpPr/>
          <p:nvPr/>
        </p:nvSpPr>
        <p:spPr>
          <a:xfrm>
            <a:off x="448586" y="3918168"/>
            <a:ext cx="1816958" cy="470693"/>
          </a:xfrm>
          <a:prstGeom prst="rect">
            <a:avLst/>
          </a:prstGeom>
        </p:spPr>
        <p:txBody>
          <a:bodyPr wrap="non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Office 365</a:t>
            </a:r>
          </a:p>
        </p:txBody>
      </p:sp>
      <p:grpSp>
        <p:nvGrpSpPr>
          <p:cNvPr id="9" name="Group 8"/>
          <p:cNvGrpSpPr/>
          <p:nvPr/>
        </p:nvGrpSpPr>
        <p:grpSpPr>
          <a:xfrm>
            <a:off x="2868905" y="1771126"/>
            <a:ext cx="3854628" cy="2964720"/>
            <a:chOff x="2926432" y="1394165"/>
            <a:chExt cx="3931921" cy="3024169"/>
          </a:xfrm>
        </p:grpSpPr>
        <p:sp>
          <p:nvSpPr>
            <p:cNvPr id="18" name="Rectangle 17"/>
            <p:cNvSpPr/>
            <p:nvPr/>
          </p:nvSpPr>
          <p:spPr>
            <a:xfrm>
              <a:off x="2926432" y="1394165"/>
              <a:ext cx="3840479" cy="480131"/>
            </a:xfrm>
            <a:prstGeom prst="rect">
              <a:avLst/>
            </a:prstGeom>
          </p:spPr>
          <p:txBody>
            <a:bodyPr wrap="square">
              <a:spAutoFit/>
            </a:bodyPr>
            <a:lstStyle/>
            <a:p>
              <a:pPr marL="0" marR="0" lvl="1" indent="0" algn="ctr"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Pro</a:t>
              </a:r>
            </a:p>
          </p:txBody>
        </p:sp>
        <p:sp>
          <p:nvSpPr>
            <p:cNvPr id="19" name="Rectangle 18"/>
            <p:cNvSpPr/>
            <p:nvPr/>
          </p:nvSpPr>
          <p:spPr bwMode="auto">
            <a:xfrm>
              <a:off x="2926433" y="2195604"/>
              <a:ext cx="384048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Rectangle 19"/>
            <p:cNvSpPr/>
            <p:nvPr/>
          </p:nvSpPr>
          <p:spPr>
            <a:xfrm>
              <a:off x="2926433" y="2516912"/>
              <a:ext cx="3840478" cy="424732"/>
            </a:xfrm>
            <a:prstGeom prst="rect">
              <a:avLst/>
            </a:prstGeom>
          </p:spPr>
          <p:txBody>
            <a:bodyPr wrap="square" anchor="t">
              <a:spAutoFit/>
            </a:bodyPr>
            <a:lstStyle/>
            <a:p>
              <a:pPr marL="0" marR="0" lvl="0" indent="0" algn="ctr"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$9.99/user/month</a:t>
              </a:r>
            </a:p>
          </p:txBody>
        </p:sp>
        <p:sp>
          <p:nvSpPr>
            <p:cNvPr id="28" name="Rectangle 27"/>
            <p:cNvSpPr/>
            <p:nvPr/>
          </p:nvSpPr>
          <p:spPr bwMode="auto">
            <a:xfrm>
              <a:off x="2926433" y="3262952"/>
              <a:ext cx="393192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 name="Rectangle 28"/>
            <p:cNvSpPr/>
            <p:nvPr/>
          </p:nvSpPr>
          <p:spPr>
            <a:xfrm>
              <a:off x="2926433" y="3584260"/>
              <a:ext cx="3746216" cy="834074"/>
            </a:xfrm>
            <a:prstGeom prst="rect">
              <a:avLst/>
            </a:prstGeom>
          </p:spPr>
          <p:txBody>
            <a:bodyPr wrap="square" anchor="t">
              <a:spAutoFit/>
            </a:bodyPr>
            <a:lstStyle/>
            <a:p>
              <a:pPr marL="0" marR="0" lvl="0" indent="0" algn="ctr"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Included in E5</a:t>
              </a:r>
            </a:p>
            <a:p>
              <a:pPr marL="0" marR="0" lvl="0" indent="0" algn="ctr"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Add on for E1/E3</a:t>
              </a:r>
            </a:p>
          </p:txBody>
        </p:sp>
      </p:grpSp>
      <p:grpSp>
        <p:nvGrpSpPr>
          <p:cNvPr id="8" name="Group 7"/>
          <p:cNvGrpSpPr/>
          <p:nvPr/>
        </p:nvGrpSpPr>
        <p:grpSpPr>
          <a:xfrm>
            <a:off x="6902807" y="1771126"/>
            <a:ext cx="4840694" cy="3364449"/>
            <a:chOff x="7041222" y="1394165"/>
            <a:chExt cx="4937760" cy="3431913"/>
          </a:xfrm>
        </p:grpSpPr>
        <p:sp>
          <p:nvSpPr>
            <p:cNvPr id="14" name="Rectangle 13"/>
            <p:cNvSpPr/>
            <p:nvPr/>
          </p:nvSpPr>
          <p:spPr>
            <a:xfrm>
              <a:off x="7041222" y="1394165"/>
              <a:ext cx="4937760" cy="480131"/>
            </a:xfrm>
            <a:prstGeom prst="rect">
              <a:avLst/>
            </a:prstGeom>
          </p:spPr>
          <p:txBody>
            <a:bodyPr wrap="square">
              <a:spAutoFit/>
            </a:bodyPr>
            <a:lstStyle/>
            <a:p>
              <a:pPr marL="0" marR="0" lvl="1" indent="0" algn="ctr"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Premium</a:t>
              </a:r>
            </a:p>
          </p:txBody>
        </p:sp>
        <p:grpSp>
          <p:nvGrpSpPr>
            <p:cNvPr id="7" name="Group 6"/>
            <p:cNvGrpSpPr/>
            <p:nvPr/>
          </p:nvGrpSpPr>
          <p:grpSpPr>
            <a:xfrm>
              <a:off x="7041222" y="2516912"/>
              <a:ext cx="4937760" cy="2309166"/>
              <a:chOff x="7041222" y="2516912"/>
              <a:chExt cx="4937760" cy="2309166"/>
            </a:xfrm>
          </p:grpSpPr>
          <p:sp>
            <p:nvSpPr>
              <p:cNvPr id="16" name="Rectangle 15"/>
              <p:cNvSpPr/>
              <p:nvPr/>
            </p:nvSpPr>
            <p:spPr>
              <a:xfrm>
                <a:off x="7041222" y="2516912"/>
                <a:ext cx="4937760" cy="834074"/>
              </a:xfrm>
              <a:prstGeom prst="rect">
                <a:avLst/>
              </a:prstGeom>
            </p:spPr>
            <p:txBody>
              <a:bodyPr wrap="square" anchor="t" anchorCtr="0">
                <a:spAutoFit/>
              </a:bodyPr>
              <a:lstStyle/>
              <a:p>
                <a:pPr marL="0" marR="0" lvl="0" indent="0" algn="ctr"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Add on to Power BI Pro</a:t>
                </a:r>
              </a:p>
              <a:p>
                <a:pPr marL="0" marR="0" lvl="0" indent="0" algn="ctr"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Includes </a:t>
                </a: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Report Server</a:t>
                </a:r>
              </a:p>
            </p:txBody>
          </p:sp>
          <p:sp>
            <p:nvSpPr>
              <p:cNvPr id="33" name="Rectangle 32"/>
              <p:cNvSpPr/>
              <p:nvPr/>
            </p:nvSpPr>
            <p:spPr>
              <a:xfrm>
                <a:off x="7041222" y="3497601"/>
                <a:ext cx="4937760" cy="590931"/>
              </a:xfrm>
              <a:prstGeom prst="rect">
                <a:avLst/>
              </a:prstGeom>
            </p:spPr>
            <p:txBody>
              <a:bodyPr wrap="square">
                <a:spAutoFit/>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765" b="0" i="1"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Concurrently deploy an equivalent number of cores on-premises</a:t>
                </a:r>
              </a:p>
            </p:txBody>
          </p:sp>
          <p:sp>
            <p:nvSpPr>
              <p:cNvPr id="25" name="Rectangle 24">
                <a:extLst>
                  <a:ext uri="{FF2B5EF4-FFF2-40B4-BE49-F238E27FC236}">
                    <a16:creationId xmlns:a16="http://schemas.microsoft.com/office/drawing/2014/main" id="{B19F22EF-57E7-4910-B425-4C6874170C2E}"/>
                  </a:ext>
                </a:extLst>
              </p:cNvPr>
              <p:cNvSpPr/>
              <p:nvPr/>
            </p:nvSpPr>
            <p:spPr>
              <a:xfrm>
                <a:off x="7041222" y="4235147"/>
                <a:ext cx="4937760" cy="590931"/>
              </a:xfrm>
              <a:prstGeom prst="rect">
                <a:avLst/>
              </a:prstGeom>
            </p:spPr>
            <p:txBody>
              <a:bodyPr wrap="square">
                <a:spAutoFit/>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1765"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Customers with SQL EE SA also have access to </a:t>
                </a:r>
                <a:r>
                  <a:rPr kumimoji="0" lang="en-US" sz="1765" b="1"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Power BI Report Server </a:t>
                </a:r>
                <a:r>
                  <a:rPr kumimoji="0" lang="en-US" sz="1765"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as a SA benefit</a:t>
                </a:r>
              </a:p>
            </p:txBody>
          </p:sp>
        </p:grpSp>
      </p:grpSp>
      <p:sp>
        <p:nvSpPr>
          <p:cNvPr id="23" name="Rectangle 22">
            <a:extLst>
              <a:ext uri="{FF2B5EF4-FFF2-40B4-BE49-F238E27FC236}">
                <a16:creationId xmlns:a16="http://schemas.microsoft.com/office/drawing/2014/main" id="{F3A7D2F5-2D4D-4C0D-A79A-73F58FFA07AE}"/>
              </a:ext>
            </a:extLst>
          </p:cNvPr>
          <p:cNvSpPr/>
          <p:nvPr/>
        </p:nvSpPr>
        <p:spPr bwMode="auto">
          <a:xfrm>
            <a:off x="7316391" y="2561630"/>
            <a:ext cx="4033912"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43390DB9-0599-4067-92A4-D5FA15E83836}"/>
              </a:ext>
            </a:extLst>
          </p:cNvPr>
          <p:cNvSpPr txBox="1"/>
          <p:nvPr/>
        </p:nvSpPr>
        <p:spPr>
          <a:xfrm>
            <a:off x="589754" y="5697503"/>
            <a:ext cx="11153747" cy="935351"/>
          </a:xfrm>
          <a:prstGeom prst="rect">
            <a:avLst/>
          </a:prstGeom>
          <a:noFill/>
        </p:spPr>
        <p:txBody>
          <a:bodyPr wrap="square" lIns="179285" tIns="143428" rIns="179285" bIns="143428" rtlCol="0">
            <a:spAutoFit/>
          </a:bodyPr>
          <a:lstStyle/>
          <a:p>
            <a:pPr marL="168072" marR="0" lvl="0" indent="-168072"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Power BI Embedded is acquired as an Azure service.</a:t>
            </a:r>
          </a:p>
          <a:p>
            <a:pPr marL="168072" marR="0" lvl="0" indent="-168072"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Dynamics 365 licenses and plans do not include Power BI Pro licenses or any other Power BI license entitlements, but Dynamics 365 users may access embedded Power BI content that is available within the Dynamics 365 user interface.</a:t>
            </a:r>
          </a:p>
        </p:txBody>
      </p:sp>
      <p:sp>
        <p:nvSpPr>
          <p:cNvPr id="32" name="Parallelogram 164">
            <a:extLst>
              <a:ext uri="{FF2B5EF4-FFF2-40B4-BE49-F238E27FC236}">
                <a16:creationId xmlns:a16="http://schemas.microsoft.com/office/drawing/2014/main" id="{135D2E39-4ED8-41C3-BB7C-8F1DE5944022}"/>
              </a:ext>
            </a:extLst>
          </p:cNvPr>
          <p:cNvSpPr/>
          <p:nvPr/>
        </p:nvSpPr>
        <p:spPr bwMode="auto">
          <a:xfrm>
            <a:off x="-28372" y="173729"/>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8802A674-E6A0-409C-8417-5237DD56B9FF}"/>
              </a:ext>
            </a:extLst>
          </p:cNvPr>
          <p:cNvSpPr txBox="1"/>
          <p:nvPr/>
        </p:nvSpPr>
        <p:spPr>
          <a:xfrm>
            <a:off x="295020" y="304999"/>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Acquire Power BI</a:t>
            </a:r>
          </a:p>
        </p:txBody>
      </p:sp>
      <p:sp>
        <p:nvSpPr>
          <p:cNvPr id="3" name="TextBox 2">
            <a:extLst>
              <a:ext uri="{FF2B5EF4-FFF2-40B4-BE49-F238E27FC236}">
                <a16:creationId xmlns:a16="http://schemas.microsoft.com/office/drawing/2014/main" id="{93FAE71D-D9CD-42D3-98AC-67E83D9A98F3}"/>
              </a:ext>
            </a:extLst>
          </p:cNvPr>
          <p:cNvSpPr txBox="1"/>
          <p:nvPr/>
        </p:nvSpPr>
        <p:spPr>
          <a:xfrm>
            <a:off x="8566157" y="1251647"/>
            <a:ext cx="151387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Optional</a:t>
            </a:r>
          </a:p>
        </p:txBody>
      </p:sp>
    </p:spTree>
    <p:extLst>
      <p:ext uri="{BB962C8B-B14F-4D97-AF65-F5344CB8AC3E}">
        <p14:creationId xmlns:p14="http://schemas.microsoft.com/office/powerpoint/2010/main" val="596428992"/>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Live connection</a:t>
            </a:r>
          </a:p>
        </p:txBody>
      </p:sp>
      <p:sp>
        <p:nvSpPr>
          <p:cNvPr id="7" name="TextBox 6">
            <a:extLst>
              <a:ext uri="{FF2B5EF4-FFF2-40B4-BE49-F238E27FC236}">
                <a16:creationId xmlns:a16="http://schemas.microsoft.com/office/drawing/2014/main" id="{4B7E8E98-049F-4527-B9C6-7DD6DF62212B}"/>
              </a:ext>
            </a:extLst>
          </p:cNvPr>
          <p:cNvSpPr txBox="1"/>
          <p:nvPr/>
        </p:nvSpPr>
        <p:spPr>
          <a:xfrm>
            <a:off x="1688123" y="1887415"/>
            <a:ext cx="8112369" cy="423500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Server version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Must be SQL server 2012 SP1 CU4 or later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Must be BI or Enterprise edition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Security Requirements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When specified user authentication. That user need to have full admin access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55026497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147509" y="333440"/>
            <a:ext cx="11896981"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On premise gateway </a:t>
            </a:r>
          </a:p>
        </p:txBody>
      </p:sp>
      <p:pic>
        <p:nvPicPr>
          <p:cNvPr id="3" name="Picture 2">
            <a:extLst>
              <a:ext uri="{FF2B5EF4-FFF2-40B4-BE49-F238E27FC236}">
                <a16:creationId xmlns:a16="http://schemas.microsoft.com/office/drawing/2014/main" id="{D1EDEA23-27C4-4786-8DC3-4466C27F9C33}"/>
              </a:ext>
            </a:extLst>
          </p:cNvPr>
          <p:cNvPicPr>
            <a:picLocks noChangeAspect="1"/>
          </p:cNvPicPr>
          <p:nvPr/>
        </p:nvPicPr>
        <p:blipFill>
          <a:blip r:embed="rId3"/>
          <a:stretch>
            <a:fillRect/>
          </a:stretch>
        </p:blipFill>
        <p:spPr>
          <a:xfrm>
            <a:off x="4224387" y="1301983"/>
            <a:ext cx="4073795" cy="5475965"/>
          </a:xfrm>
          <a:prstGeom prst="rect">
            <a:avLst/>
          </a:prstGeom>
        </p:spPr>
      </p:pic>
    </p:spTree>
    <p:extLst>
      <p:ext uri="{BB962C8B-B14F-4D97-AF65-F5344CB8AC3E}">
        <p14:creationId xmlns:p14="http://schemas.microsoft.com/office/powerpoint/2010/main" val="284404896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grpSp>
        <p:nvGrpSpPr>
          <p:cNvPr id="159" name="Group 158"/>
          <p:cNvGrpSpPr/>
          <p:nvPr/>
        </p:nvGrpSpPr>
        <p:grpSpPr>
          <a:xfrm>
            <a:off x="293817" y="3709042"/>
            <a:ext cx="1370173" cy="1064004"/>
            <a:chOff x="2135016" y="4705574"/>
            <a:chExt cx="1370368" cy="1064155"/>
          </a:xfrm>
        </p:grpSpPr>
        <p:sp>
          <p:nvSpPr>
            <p:cNvPr id="160" name="TextBox 159"/>
            <p:cNvSpPr txBox="1"/>
            <p:nvPr/>
          </p:nvSpPr>
          <p:spPr>
            <a:xfrm>
              <a:off x="2135016" y="5437283"/>
              <a:ext cx="1370368" cy="332446"/>
            </a:xfrm>
            <a:prstGeom prst="rect">
              <a:avLst/>
            </a:prstGeom>
            <a:noFill/>
          </p:spPr>
          <p:txBody>
            <a:bodyPr wrap="square" lIns="0" tIns="0" rIns="0" bIns="0" rtlCol="0" anchor="ctr">
              <a:spAutoFit/>
            </a:bodyPr>
            <a:lstStyle/>
            <a:p>
              <a:pPr marL="0" marR="0" lvl="0" indent="0" algn="ctr" defTabSz="93114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t>Data </a:t>
              </a:r>
              <a:b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b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8C00"/>
            </a:solidFill>
            <a:ln>
              <a:noFill/>
            </a:ln>
          </p:spPr>
          <p:txBody>
            <a:bodyPr vert="horz" wrap="square" lIns="0" tIns="41129" rIns="82259" bIns="41129" numCol="1" anchor="t" anchorCtr="0" compatLnSpc="1">
              <a:prstTxWarp prst="textNoShape">
                <a:avLst/>
              </a:prstTxWarp>
            </a:bodyPr>
            <a:lstStyle/>
            <a:p>
              <a:pPr marL="0" marR="0" lvl="0" indent="0" algn="ctr" defTabSz="93202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solidFill>
                    <a:srgbClr val="FFFFFF">
                      <a:alpha val="0"/>
                    </a:srgbClr>
                  </a:solidFill>
                </a:ln>
                <a:solidFill>
                  <a:srgbClr val="000000"/>
                </a:solidFill>
                <a:effectLst/>
                <a:uLnTx/>
                <a:uFillTx/>
                <a:latin typeface="Segoe UI"/>
                <a:ea typeface="MS PGothic" charset="0"/>
                <a:cs typeface="+mn-cs"/>
              </a:endParaRPr>
            </a:p>
          </p:txBody>
        </p:sp>
      </p:grpSp>
      <p:grpSp>
        <p:nvGrpSpPr>
          <p:cNvPr id="162" name="Group 161"/>
          <p:cNvGrpSpPr/>
          <p:nvPr/>
        </p:nvGrpSpPr>
        <p:grpSpPr>
          <a:xfrm>
            <a:off x="687193" y="5424475"/>
            <a:ext cx="599672" cy="1064002"/>
            <a:chOff x="4041349" y="5021972"/>
            <a:chExt cx="599757" cy="1064153"/>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p:spPr>
          <p:txBody>
            <a:bodyPr vert="horz" wrap="square" lIns="89592" tIns="44795" rIns="89592" bIns="44795" numCol="1" anchor="t" anchorCtr="0" compatLnSpc="1">
              <a:prstTxWarp prst="textNoShape">
                <a:avLst/>
              </a:prstTxWarp>
            </a:bodyPr>
            <a:lstStyle/>
            <a:p>
              <a:pPr marL="0" marR="0" lvl="0" indent="0" algn="l" defTabSz="91366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S PGothic" charset="0"/>
                <a:cs typeface="+mn-cs"/>
              </a:endParaRPr>
            </a:p>
          </p:txBody>
        </p:sp>
        <p:sp>
          <p:nvSpPr>
            <p:cNvPr id="164" name="TextBox 163"/>
            <p:cNvSpPr txBox="1"/>
            <p:nvPr/>
          </p:nvSpPr>
          <p:spPr>
            <a:xfrm>
              <a:off x="4061651" y="5753679"/>
              <a:ext cx="559152" cy="332446"/>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marL="0" marR="0" lvl="0" indent="0" algn="ctr" defTabSz="931147" rtl="0" eaLnBrk="1" fontAlgn="base" latinLnBrk="0" hangingPunct="1">
                <a:lnSpc>
                  <a:spcPct val="90000"/>
                </a:lnSpc>
                <a:spcBef>
                  <a:spcPct val="0"/>
                </a:spcBef>
                <a:spcAft>
                  <a:spcPts val="588"/>
                </a:spcAft>
                <a:buClrTx/>
                <a:buSzTx/>
                <a:buFontTx/>
                <a:buNone/>
                <a:tabLst/>
                <a:defRPr/>
              </a:pP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t>Data </a:t>
              </a:r>
              <a:b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b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t>Source</a:t>
              </a:r>
            </a:p>
          </p:txBody>
        </p:sp>
      </p:grpSp>
      <p:cxnSp>
        <p:nvCxnSpPr>
          <p:cNvPr id="166" name="Straight Connector 165"/>
          <p:cNvCxnSpPr/>
          <p:nvPr/>
        </p:nvCxnSpPr>
        <p:spPr>
          <a:xfrm flipH="1">
            <a:off x="1389770" y="4053722"/>
            <a:ext cx="585715" cy="5170"/>
          </a:xfrm>
          <a:prstGeom prst="line">
            <a:avLst/>
          </a:prstGeom>
          <a:ln w="38100">
            <a:solidFill>
              <a:srgbClr val="FF8C00"/>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05880" y="5364831"/>
            <a:ext cx="559097" cy="285801"/>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16390" y="2626846"/>
            <a:ext cx="559096" cy="309164"/>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37058" y="2041489"/>
            <a:ext cx="1052262" cy="1064001"/>
            <a:chOff x="241811" y="1632217"/>
            <a:chExt cx="1073362" cy="1085337"/>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p:spPr>
          <p:txBody>
            <a:bodyPr vert="horz" wrap="square" lIns="91363" tIns="45682" rIns="91363" bIns="4568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1195" b="0" i="0" u="none" strike="noStrike" kern="1200" cap="none" spc="0" normalizeH="0" baseline="0" noProof="0">
                <a:ln>
                  <a:noFill/>
                </a:ln>
                <a:solidFill>
                  <a:srgbClr val="000000"/>
                </a:solidFill>
                <a:effectLst/>
                <a:uLnTx/>
                <a:uFillTx/>
                <a:latin typeface="Segoe UI" charset="0"/>
                <a:ea typeface="MS PGothic" charset="0"/>
              </a:endParaRPr>
            </a:p>
          </p:txBody>
        </p:sp>
        <p:grpSp>
          <p:nvGrpSpPr>
            <p:cNvPr id="54" name="Group 53"/>
            <p:cNvGrpSpPr/>
            <p:nvPr/>
          </p:nvGrpSpPr>
          <p:grpSpPr>
            <a:xfrm>
              <a:off x="703476" y="1632217"/>
              <a:ext cx="611697" cy="1085337"/>
              <a:chOff x="4041349" y="5021972"/>
              <a:chExt cx="599757" cy="1064153"/>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p:spPr>
            <p:txBody>
              <a:bodyPr vert="horz" wrap="square" lIns="89592" tIns="44795" rIns="89592" bIns="44795" numCol="1" anchor="t" anchorCtr="0" compatLnSpc="1">
                <a:prstTxWarp prst="textNoShape">
                  <a:avLst/>
                </a:prstTxWarp>
              </a:bodyPr>
              <a:lstStyle/>
              <a:p>
                <a:pPr marL="0" marR="0" lvl="0" indent="0" algn="l" defTabSz="91366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S PGothic" charset="0"/>
                  <a:cs typeface="+mn-cs"/>
                </a:endParaRPr>
              </a:p>
            </p:txBody>
          </p:sp>
          <p:sp>
            <p:nvSpPr>
              <p:cNvPr id="56" name="TextBox 55"/>
              <p:cNvSpPr txBox="1"/>
              <p:nvPr/>
            </p:nvSpPr>
            <p:spPr>
              <a:xfrm>
                <a:off x="4061651" y="5753679"/>
                <a:ext cx="559152" cy="332446"/>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marL="0" marR="0" lvl="0" indent="0" algn="ctr" defTabSz="931147" rtl="0" eaLnBrk="1" fontAlgn="base" latinLnBrk="0" hangingPunct="1">
                  <a:lnSpc>
                    <a:spcPct val="90000"/>
                  </a:lnSpc>
                  <a:spcBef>
                    <a:spcPct val="0"/>
                  </a:spcBef>
                  <a:spcAft>
                    <a:spcPts val="588"/>
                  </a:spcAft>
                  <a:buClrTx/>
                  <a:buSzTx/>
                  <a:buFontTx/>
                  <a:buNone/>
                  <a:tabLst/>
                  <a:defRPr/>
                </a:pP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t>Data </a:t>
                </a:r>
                <a:b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b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t>Source</a:t>
                </a:r>
              </a:p>
            </p:txBody>
          </p:sp>
        </p:grpSp>
      </p:grpSp>
      <p:pic>
        <p:nvPicPr>
          <p:cNvPr id="5" name="Picture 4"/>
          <p:cNvPicPr>
            <a:picLocks noChangeAspect="1"/>
          </p:cNvPicPr>
          <p:nvPr/>
        </p:nvPicPr>
        <p:blipFill rotWithShape="1">
          <a:blip r:embed="rId6"/>
          <a:srcRect r="7656"/>
          <a:stretch/>
        </p:blipFill>
        <p:spPr>
          <a:xfrm>
            <a:off x="2062826" y="2751388"/>
            <a:ext cx="5255375" cy="3082664"/>
          </a:xfrm>
          <a:prstGeom prst="rect">
            <a:avLst/>
          </a:prstGeom>
        </p:spPr>
      </p:pic>
      <p:sp>
        <p:nvSpPr>
          <p:cNvPr id="68" name="Rectangle 67"/>
          <p:cNvSpPr/>
          <p:nvPr/>
        </p:nvSpPr>
        <p:spPr bwMode="auto">
          <a:xfrm>
            <a:off x="7535344" y="2980788"/>
            <a:ext cx="4760927" cy="30247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2" rIns="89642" bIns="44802" numCol="1" spcCol="0" rtlCol="0" fromWordArt="0" anchor="t" anchorCtr="0" forceAA="0" compatLnSpc="1">
            <a:prstTxWarp prst="textNoShape">
              <a:avLst/>
            </a:prstTxWarp>
            <a:spAutoFit/>
          </a:bodyPr>
          <a:lstStyle/>
          <a:p>
            <a:pPr marL="448021" marR="0" lvl="0" indent="-395130" algn="l" defTabSz="913245" rtl="0" eaLnBrk="1" fontAlgn="base" latinLnBrk="0" hangingPunct="1">
              <a:lnSpc>
                <a:spcPct val="90000"/>
              </a:lnSpc>
              <a:spcBef>
                <a:spcPts val="300"/>
              </a:spcBef>
              <a:spcAft>
                <a:spcPts val="1000"/>
              </a:spcAft>
              <a:buClr>
                <a:srgbClr val="FFFFFF"/>
              </a:buClr>
              <a:buSzTx/>
              <a:buFont typeface="Arial" panose="020B0604020202020204" pitchFamily="34" charset="0"/>
              <a:buChar char="•"/>
              <a:tabLst/>
              <a:defRPr/>
            </a:pPr>
            <a:r>
              <a:rPr kumimoji="0" lang="en-US" sz="1961" b="1"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Connect</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to a broad range of data across on-premises and cloud</a:t>
            </a:r>
          </a:p>
          <a:p>
            <a:pPr marL="448021" marR="0" lvl="0" indent="-395130" algn="l" defTabSz="913245" rtl="0" eaLnBrk="1" fontAlgn="base" latinLnBrk="0" hangingPunct="1">
              <a:lnSpc>
                <a:spcPct val="90000"/>
              </a:lnSpc>
              <a:spcBef>
                <a:spcPts val="300"/>
              </a:spcBef>
              <a:spcAft>
                <a:spcPts val="1000"/>
              </a:spcAft>
              <a:buClr>
                <a:srgbClr val="FFFFFF"/>
              </a:buClr>
              <a:buSzTx/>
              <a:buFont typeface="Arial" panose="020B0604020202020204" pitchFamily="34" charset="0"/>
              <a:buChar char="•"/>
              <a:tabLst/>
              <a:defRPr/>
            </a:pPr>
            <a:r>
              <a:rPr kumimoji="0" lang="en-US" sz="1961" b="1"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Shape</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a:t>
            </a:r>
            <a:r>
              <a:rPr kumimoji="0" lang="en-US" sz="1961" b="1"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transform</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and </a:t>
            </a:r>
            <a:r>
              <a:rPr kumimoji="0" lang="en-US" sz="1961" b="1"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clean</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data for analysis</a:t>
            </a:r>
          </a:p>
          <a:p>
            <a:pPr marL="448021" marR="0" lvl="0" indent="-395130" algn="l" defTabSz="913245" rtl="0" eaLnBrk="1" fontAlgn="base" latinLnBrk="0" hangingPunct="1">
              <a:lnSpc>
                <a:spcPct val="90000"/>
              </a:lnSpc>
              <a:spcBef>
                <a:spcPts val="300"/>
              </a:spcBef>
              <a:spcAft>
                <a:spcPts val="1000"/>
              </a:spcAft>
              <a:buClr>
                <a:srgbClr val="FFFFFF"/>
              </a:buClr>
              <a:buSzTx/>
              <a:buFont typeface="Arial" panose="020B0604020202020204" pitchFamily="34" charset="0"/>
              <a:buChar char="•"/>
              <a:tabLst/>
              <a:defRPr/>
            </a:pPr>
            <a:r>
              <a:rPr kumimoji="0" lang="en-US" sz="1961" b="1"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Join</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and </a:t>
            </a:r>
            <a:r>
              <a:rPr kumimoji="0" lang="en-US" sz="1961" b="1"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model</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data from multiple data sources and different types</a:t>
            </a:r>
          </a:p>
          <a:p>
            <a:pPr marL="448021" marR="0" lvl="0" indent="-395130" algn="l" defTabSz="913245" rtl="0" eaLnBrk="1" fontAlgn="base" latinLnBrk="0" hangingPunct="1">
              <a:lnSpc>
                <a:spcPct val="90000"/>
              </a:lnSpc>
              <a:spcBef>
                <a:spcPts val="300"/>
              </a:spcBef>
              <a:spcAft>
                <a:spcPts val="1000"/>
              </a:spcAft>
              <a:buClr>
                <a:srgbClr val="FFFFFF"/>
              </a:buClr>
              <a:buSzTx/>
              <a:buFont typeface="Arial" panose="020B0604020202020204" pitchFamily="34" charset="0"/>
              <a:buChar char="•"/>
              <a:tabLst/>
              <a:defRPr/>
            </a:pPr>
            <a:r>
              <a:rPr kumimoji="0" lang="en-US" sz="1961" b="1"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Extend</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your analysis with support for technologies such as R for advanced analytics</a:t>
            </a:r>
          </a:p>
        </p:txBody>
      </p:sp>
      <p:grpSp>
        <p:nvGrpSpPr>
          <p:cNvPr id="69" name="Group 68"/>
          <p:cNvGrpSpPr/>
          <p:nvPr/>
        </p:nvGrpSpPr>
        <p:grpSpPr>
          <a:xfrm>
            <a:off x="7440637" y="3074392"/>
            <a:ext cx="355774" cy="376909"/>
            <a:chOff x="8431377" y="-766784"/>
            <a:chExt cx="457200" cy="457200"/>
          </a:xfrm>
          <a:solidFill>
            <a:srgbClr val="0072C6"/>
          </a:solidFill>
        </p:grpSpPr>
        <p:sp>
          <p:nvSpPr>
            <p:cNvPr id="7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2" name="Group 71"/>
          <p:cNvGrpSpPr/>
          <p:nvPr/>
        </p:nvGrpSpPr>
        <p:grpSpPr>
          <a:xfrm>
            <a:off x="7440637" y="3744937"/>
            <a:ext cx="355774" cy="376909"/>
            <a:chOff x="8431377" y="-766784"/>
            <a:chExt cx="457200" cy="457200"/>
          </a:xfrm>
          <a:solidFill>
            <a:srgbClr val="0072C6"/>
          </a:solidFill>
        </p:grpSpPr>
        <p:sp>
          <p:nvSpPr>
            <p:cNvPr id="7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5" name="Group 74"/>
          <p:cNvGrpSpPr/>
          <p:nvPr/>
        </p:nvGrpSpPr>
        <p:grpSpPr>
          <a:xfrm>
            <a:off x="7440637" y="4415482"/>
            <a:ext cx="355774" cy="376909"/>
            <a:chOff x="8431377" y="-766784"/>
            <a:chExt cx="457200" cy="457200"/>
          </a:xfrm>
          <a:solidFill>
            <a:srgbClr val="0072C6"/>
          </a:solidFill>
        </p:grpSpPr>
        <p:sp>
          <p:nvSpPr>
            <p:cNvPr id="7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8" name="Group 77"/>
          <p:cNvGrpSpPr/>
          <p:nvPr/>
        </p:nvGrpSpPr>
        <p:grpSpPr>
          <a:xfrm>
            <a:off x="7440637" y="5086024"/>
            <a:ext cx="355774" cy="376909"/>
            <a:chOff x="8431377" y="-766784"/>
            <a:chExt cx="457200" cy="457200"/>
          </a:xfrm>
          <a:solidFill>
            <a:srgbClr val="0072C6"/>
          </a:solidFill>
        </p:grpSpPr>
        <p:sp>
          <p:nvSpPr>
            <p:cNvPr id="79"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2" name="Parallelogram 164"/>
          <p:cNvSpPr/>
          <p:nvPr/>
        </p:nvSpPr>
        <p:spPr bwMode="auto">
          <a:xfrm>
            <a:off x="-10044" y="182966"/>
            <a:ext cx="9243531" cy="1079674"/>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7712" h="1062028">
                <a:moveTo>
                  <a:pt x="13871" y="1055692"/>
                </a:moveTo>
                <a:cubicBezTo>
                  <a:pt x="10719" y="697564"/>
                  <a:pt x="3152" y="367163"/>
                  <a:pt x="0" y="9035"/>
                </a:cubicBezTo>
                <a:lnTo>
                  <a:pt x="10117712" y="0"/>
                </a:lnTo>
                <a:lnTo>
                  <a:pt x="9509329" y="1062028"/>
                </a:lnTo>
                <a:lnTo>
                  <a:pt x="13871" y="1055692"/>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Connect to all the data around you</a:t>
            </a:r>
          </a:p>
        </p:txBody>
      </p:sp>
      <p:sp>
        <p:nvSpPr>
          <p:cNvPr id="34" name="Title 3"/>
          <p:cNvSpPr txBox="1">
            <a:spLocks/>
          </p:cNvSpPr>
          <p:nvPr/>
        </p:nvSpPr>
        <p:spPr>
          <a:xfrm>
            <a:off x="269239" y="1272817"/>
            <a:ext cx="11952580" cy="89998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527" b="0" i="0" u="none" strike="noStrike" kern="1200" cap="none" spc="-100" normalizeH="0" baseline="0" noProof="0">
                <a:ln w="3175">
                  <a:noFill/>
                </a:ln>
                <a:gradFill>
                  <a:gsLst>
                    <a:gs pos="0">
                      <a:srgbClr val="0078D7"/>
                    </a:gs>
                    <a:gs pos="100000">
                      <a:srgbClr val="0078D7"/>
                    </a:gs>
                  </a:gsLst>
                  <a:lin ang="0" scaled="0"/>
                </a:gradFill>
                <a:effectLst/>
                <a:uLnTx/>
                <a:uFillTx/>
                <a:latin typeface="Segoe UI Light"/>
                <a:ea typeface="+mn-ea"/>
                <a:cs typeface="Segoe UI" pitchFamily="34" charset="0"/>
              </a:rPr>
              <a:t>One data preparation experience across Excel &amp; Power BI Desktop</a:t>
            </a:r>
          </a:p>
        </p:txBody>
      </p:sp>
    </p:spTree>
    <p:extLst>
      <p:ext uri="{BB962C8B-B14F-4D97-AF65-F5344CB8AC3E}">
        <p14:creationId xmlns:p14="http://schemas.microsoft.com/office/powerpoint/2010/main" val="4250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75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500"/>
                                        <p:tgtEl>
                                          <p:spTgt spid="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childTnLst>
                                    <p:set>
                                      <p:cBhvr>
                                        <p:cTn id="16" dur="1" fill="hold">
                                          <p:stCondLst>
                                            <p:cond delay="0"/>
                                          </p:stCondLst>
                                        </p:cTn>
                                        <p:tgtEl>
                                          <p:spTgt spid="68">
                                            <p:txEl>
                                              <p:pRg st="2" end="2"/>
                                            </p:txEl>
                                          </p:spTgt>
                                        </p:tgtEl>
                                        <p:attrNameLst>
                                          <p:attrName>style.visibility</p:attrName>
                                        </p:attrNameLst>
                                      </p:cBhvr>
                                      <p:to>
                                        <p:strVal val="visible"/>
                                      </p:to>
                                    </p:set>
                                    <p:animEffect transition="in" filter="fade">
                                      <p:cBhvr>
                                        <p:cTn id="17" dur="500"/>
                                        <p:tgtEl>
                                          <p:spTgt spid="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250"/>
                                  </p:stCondLst>
                                  <p:childTnLst>
                                    <p:set>
                                      <p:cBhvr>
                                        <p:cTn id="21" dur="1" fill="hold">
                                          <p:stCondLst>
                                            <p:cond delay="0"/>
                                          </p:stCondLst>
                                        </p:cTn>
                                        <p:tgtEl>
                                          <p:spTgt spid="68">
                                            <p:txEl>
                                              <p:pRg st="3" end="3"/>
                                            </p:txEl>
                                          </p:spTgt>
                                        </p:tgtEl>
                                        <p:attrNameLst>
                                          <p:attrName>style.visibility</p:attrName>
                                        </p:attrNameLst>
                                      </p:cBhvr>
                                      <p:to>
                                        <p:strVal val="visible"/>
                                      </p:to>
                                    </p:set>
                                    <p:animEffect transition="in" filter="fade">
                                      <p:cBhvr>
                                        <p:cTn id="22" dur="500"/>
                                        <p:tgtEl>
                                          <p:spTgt spid="68">
                                            <p:txEl>
                                              <p:pRg st="3" end="3"/>
                                            </p:txEl>
                                          </p:spTgt>
                                        </p:tgtEl>
                                      </p:cBhvr>
                                    </p:animEffect>
                                  </p:childTnLst>
                                </p:cTn>
                              </p:par>
                              <p:par>
                                <p:cTn id="23" presetID="10" presetClass="entr" presetSubtype="0" fill="hold" nodeType="withEffect">
                                  <p:stCondLst>
                                    <p:cond delay="1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75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63" presetClass="path" presetSubtype="0" accel="50000" decel="50000" fill="hold" nodeType="withEffect">
                                  <p:stCondLst>
                                    <p:cond delay="750"/>
                                  </p:stCondLst>
                                  <p:childTnLst>
                                    <p:animMotion origin="layout" path="M -0.03064 -3.2365E-6 L -4.39112E-7 -3.2365E-6 " pathEditMode="relative" rAng="0" ptsTypes="AA">
                                      <p:cBhvr>
                                        <p:cTn id="30" dur="500" fill="hold"/>
                                        <p:tgtEl>
                                          <p:spTgt spid="69"/>
                                        </p:tgtEl>
                                        <p:attrNameLst>
                                          <p:attrName>ppt_x</p:attrName>
                                          <p:attrName>ppt_y</p:attrName>
                                        </p:attrNameLst>
                                      </p:cBhvr>
                                      <p:rCtr x="1532" y="0"/>
                                    </p:animMotion>
                                  </p:childTnLst>
                                </p:cTn>
                              </p:par>
                              <p:par>
                                <p:cTn id="31" presetID="10" presetClass="entr" presetSubtype="0" fill="hold" nodeType="withEffect">
                                  <p:stCondLst>
                                    <p:cond delay="100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63" presetClass="path" presetSubtype="0" accel="50000" decel="50000" fill="hold" nodeType="withEffect">
                                  <p:stCondLst>
                                    <p:cond delay="1000"/>
                                  </p:stCondLst>
                                  <p:childTnLst>
                                    <p:animMotion origin="layout" path="M -0.03064 -4.38947E-6 L -4.39112E-7 -4.38947E-6 " pathEditMode="relative" rAng="0" ptsTypes="AA">
                                      <p:cBhvr>
                                        <p:cTn id="35" dur="500" fill="hold"/>
                                        <p:tgtEl>
                                          <p:spTgt spid="72"/>
                                        </p:tgtEl>
                                        <p:attrNameLst>
                                          <p:attrName>ppt_x</p:attrName>
                                          <p:attrName>ppt_y</p:attrName>
                                        </p:attrNameLst>
                                      </p:cBhvr>
                                      <p:rCtr x="1532" y="0"/>
                                    </p:animMotion>
                                  </p:childTnLst>
                                </p:cTn>
                              </p:par>
                              <p:par>
                                <p:cTn id="36" presetID="10" presetClass="entr" presetSubtype="0" fill="hold" nodeType="withEffect">
                                  <p:stCondLst>
                                    <p:cond delay="125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par>
                                <p:cTn id="39" presetID="63" presetClass="path" presetSubtype="0" accel="50000" decel="50000" fill="hold" nodeType="withEffect">
                                  <p:stCondLst>
                                    <p:cond delay="1250"/>
                                  </p:stCondLst>
                                  <p:childTnLst>
                                    <p:animMotion origin="layout" path="M -0.03064 4.45756E-6 L -4.39112E-7 4.45756E-6 " pathEditMode="relative" rAng="0" ptsTypes="AA">
                                      <p:cBhvr>
                                        <p:cTn id="40" dur="500" fill="hold"/>
                                        <p:tgtEl>
                                          <p:spTgt spid="75"/>
                                        </p:tgtEl>
                                        <p:attrNameLst>
                                          <p:attrName>ppt_x</p:attrName>
                                          <p:attrName>ppt_y</p:attrName>
                                        </p:attrNameLst>
                                      </p:cBhvr>
                                      <p:rCtr x="1532" y="0"/>
                                    </p:animMotion>
                                  </p:childTnLst>
                                </p:cTn>
                              </p:par>
                              <p:par>
                                <p:cTn id="41" presetID="10" presetClass="entr" presetSubtype="0" fill="hold" nodeType="withEffect">
                                  <p:stCondLst>
                                    <p:cond delay="150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63" presetClass="path" presetSubtype="0" accel="50000" decel="50000" fill="hold" nodeType="withEffect">
                                  <p:stCondLst>
                                    <p:cond delay="1500"/>
                                  </p:stCondLst>
                                  <p:childTnLst>
                                    <p:animMotion origin="layout" path="M -0.03064 3.30458E-6 L -4.39112E-7 3.30458E-6 " pathEditMode="relative" rAng="0" ptsTypes="AA">
                                      <p:cBhvr>
                                        <p:cTn id="45" dur="500" fill="hold"/>
                                        <p:tgtEl>
                                          <p:spTgt spid="78"/>
                                        </p:tgtEl>
                                        <p:attrNameLst>
                                          <p:attrName>ppt_x</p:attrName>
                                          <p:attrName>ppt_y</p:attrName>
                                        </p:attrNameLst>
                                      </p:cBhvr>
                                      <p:rCtr x="1532" y="0"/>
                                    </p:animMotion>
                                  </p:childTnLst>
                                </p:cTn>
                              </p:par>
                              <p:par>
                                <p:cTn id="46" presetID="1" presetClass="entr" presetSubtype="0" fill="hold" nodeType="withEffect">
                                  <p:stCondLst>
                                    <p:cond delay="1250"/>
                                  </p:stCondLst>
                                  <p:childTnLst>
                                    <p:set>
                                      <p:cBhvr>
                                        <p:cTn id="47" dur="1" fill="hold">
                                          <p:stCondLst>
                                            <p:cond delay="499"/>
                                          </p:stCondLst>
                                        </p:cTn>
                                        <p:tgtEl>
                                          <p:spTgt spid="2"/>
                                        </p:tgtEl>
                                        <p:attrNameLst>
                                          <p:attrName>style.visibility</p:attrName>
                                        </p:attrNameLst>
                                      </p:cBhvr>
                                      <p:to>
                                        <p:strVal val="visible"/>
                                      </p:to>
                                    </p:set>
                                  </p:childTnLst>
                                </p:cTn>
                              </p:par>
                              <p:par>
                                <p:cTn id="48" presetID="6" presetClass="emph" presetSubtype="0" accel="100000" autoRev="1" fill="hold" nodeType="withEffect">
                                  <p:stCondLst>
                                    <p:cond delay="1250"/>
                                  </p:stCondLst>
                                  <p:childTnLst>
                                    <p:animScale>
                                      <p:cBhvr>
                                        <p:cTn id="49" dur="500" fill="hold"/>
                                        <p:tgtEl>
                                          <p:spTgt spid="2"/>
                                        </p:tgtEl>
                                      </p:cBhvr>
                                      <p:by x="0" y="0"/>
                                    </p:animScale>
                                  </p:childTnLst>
                                </p:cTn>
                              </p:par>
                              <p:par>
                                <p:cTn id="50" presetID="1" presetClass="entr" presetSubtype="0" fill="hold" nodeType="withEffect">
                                  <p:stCondLst>
                                    <p:cond delay="1500"/>
                                  </p:stCondLst>
                                  <p:childTnLst>
                                    <p:set>
                                      <p:cBhvr>
                                        <p:cTn id="51" dur="1" fill="hold">
                                          <p:stCondLst>
                                            <p:cond delay="499"/>
                                          </p:stCondLst>
                                        </p:cTn>
                                        <p:tgtEl>
                                          <p:spTgt spid="159"/>
                                        </p:tgtEl>
                                        <p:attrNameLst>
                                          <p:attrName>style.visibility</p:attrName>
                                        </p:attrNameLst>
                                      </p:cBhvr>
                                      <p:to>
                                        <p:strVal val="visible"/>
                                      </p:to>
                                    </p:set>
                                  </p:childTnLst>
                                </p:cTn>
                              </p:par>
                              <p:par>
                                <p:cTn id="52" presetID="22" presetClass="entr" presetSubtype="2" fill="hold" nodeType="withEffect">
                                  <p:stCondLst>
                                    <p:cond delay="1500"/>
                                  </p:stCondLst>
                                  <p:childTnLst>
                                    <p:set>
                                      <p:cBhvr>
                                        <p:cTn id="53" dur="1" fill="hold">
                                          <p:stCondLst>
                                            <p:cond delay="0"/>
                                          </p:stCondLst>
                                        </p:cTn>
                                        <p:tgtEl>
                                          <p:spTgt spid="168"/>
                                        </p:tgtEl>
                                        <p:attrNameLst>
                                          <p:attrName>style.visibility</p:attrName>
                                        </p:attrNameLst>
                                      </p:cBhvr>
                                      <p:to>
                                        <p:strVal val="visible"/>
                                      </p:to>
                                    </p:set>
                                    <p:animEffect transition="in" filter="wipe(right)">
                                      <p:cBhvr>
                                        <p:cTn id="54" dur="500"/>
                                        <p:tgtEl>
                                          <p:spTgt spid="168"/>
                                        </p:tgtEl>
                                      </p:cBhvr>
                                    </p:animEffect>
                                  </p:childTnLst>
                                </p:cTn>
                              </p:par>
                              <p:par>
                                <p:cTn id="55" presetID="6" presetClass="emph" presetSubtype="0" accel="100000" autoRev="1" fill="hold" nodeType="withEffect">
                                  <p:stCondLst>
                                    <p:cond delay="1500"/>
                                  </p:stCondLst>
                                  <p:childTnLst>
                                    <p:animScale>
                                      <p:cBhvr>
                                        <p:cTn id="56" dur="500" fill="hold"/>
                                        <p:tgtEl>
                                          <p:spTgt spid="159"/>
                                        </p:tgtEl>
                                      </p:cBhvr>
                                      <p:by x="0" y="0"/>
                                    </p:animScale>
                                  </p:childTnLst>
                                </p:cTn>
                              </p:par>
                              <p:par>
                                <p:cTn id="57" presetID="22" presetClass="entr" presetSubtype="2" fill="hold" nodeType="withEffect">
                                  <p:stCondLst>
                                    <p:cond delay="1500"/>
                                  </p:stCondLst>
                                  <p:childTnLst>
                                    <p:set>
                                      <p:cBhvr>
                                        <p:cTn id="58" dur="1" fill="hold">
                                          <p:stCondLst>
                                            <p:cond delay="0"/>
                                          </p:stCondLst>
                                        </p:cTn>
                                        <p:tgtEl>
                                          <p:spTgt spid="166"/>
                                        </p:tgtEl>
                                        <p:attrNameLst>
                                          <p:attrName>style.visibility</p:attrName>
                                        </p:attrNameLst>
                                      </p:cBhvr>
                                      <p:to>
                                        <p:strVal val="visible"/>
                                      </p:to>
                                    </p:set>
                                    <p:animEffect transition="in" filter="wipe(right)">
                                      <p:cBhvr>
                                        <p:cTn id="59" dur="500"/>
                                        <p:tgtEl>
                                          <p:spTgt spid="166"/>
                                        </p:tgtEl>
                                      </p:cBhvr>
                                    </p:animEffect>
                                  </p:childTnLst>
                                </p:cTn>
                              </p:par>
                              <p:par>
                                <p:cTn id="60" presetID="1" presetClass="entr" presetSubtype="0" fill="hold" nodeType="withEffect">
                                  <p:stCondLst>
                                    <p:cond delay="1750"/>
                                  </p:stCondLst>
                                  <p:childTnLst>
                                    <p:set>
                                      <p:cBhvr>
                                        <p:cTn id="61" dur="1" fill="hold">
                                          <p:stCondLst>
                                            <p:cond delay="499"/>
                                          </p:stCondLst>
                                        </p:cTn>
                                        <p:tgtEl>
                                          <p:spTgt spid="162"/>
                                        </p:tgtEl>
                                        <p:attrNameLst>
                                          <p:attrName>style.visibility</p:attrName>
                                        </p:attrNameLst>
                                      </p:cBhvr>
                                      <p:to>
                                        <p:strVal val="visible"/>
                                      </p:to>
                                    </p:set>
                                  </p:childTnLst>
                                </p:cTn>
                              </p:par>
                              <p:par>
                                <p:cTn id="62" presetID="6" presetClass="emph" presetSubtype="0" accel="100000" autoRev="1" fill="hold" nodeType="withEffect">
                                  <p:stCondLst>
                                    <p:cond delay="1750"/>
                                  </p:stCondLst>
                                  <p:childTnLst>
                                    <p:animScale>
                                      <p:cBhvr>
                                        <p:cTn id="63" dur="500" fill="hold"/>
                                        <p:tgtEl>
                                          <p:spTgt spid="162"/>
                                        </p:tgtEl>
                                      </p:cBhvr>
                                      <p:by x="0" y="0"/>
                                    </p:animScale>
                                  </p:childTnLst>
                                </p:cTn>
                              </p:par>
                              <p:par>
                                <p:cTn id="64" presetID="22" presetClass="entr" presetSubtype="2" fill="hold" nodeType="withEffect">
                                  <p:stCondLst>
                                    <p:cond delay="1750"/>
                                  </p:stCondLst>
                                  <p:childTnLst>
                                    <p:set>
                                      <p:cBhvr>
                                        <p:cTn id="65" dur="1" fill="hold">
                                          <p:stCondLst>
                                            <p:cond delay="0"/>
                                          </p:stCondLst>
                                        </p:cTn>
                                        <p:tgtEl>
                                          <p:spTgt spid="167"/>
                                        </p:tgtEl>
                                        <p:attrNameLst>
                                          <p:attrName>style.visibility</p:attrName>
                                        </p:attrNameLst>
                                      </p:cBhvr>
                                      <p:to>
                                        <p:strVal val="visible"/>
                                      </p:to>
                                    </p:set>
                                    <p:animEffect transition="in" filter="wipe(right)">
                                      <p:cBhvr>
                                        <p:cTn id="66"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arallelogram 164"/>
          <p:cNvSpPr/>
          <p:nvPr/>
        </p:nvSpPr>
        <p:spPr bwMode="auto">
          <a:xfrm>
            <a:off x="-28372" y="182966"/>
            <a:ext cx="10681199"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182"/>
          <p:cNvSpPr/>
          <p:nvPr/>
        </p:nvSpPr>
        <p:spPr bwMode="auto">
          <a:xfrm>
            <a:off x="6883852" y="2613635"/>
            <a:ext cx="5038910" cy="30564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694" rIns="0" bIns="45694" numCol="1" spcCol="0" rtlCol="0" fromWordArt="0" anchor="t" anchorCtr="0" forceAA="0" compatLnSpc="1">
            <a:prstTxWarp prst="textNoShape">
              <a:avLst/>
            </a:prstTxWarp>
            <a:spAutoFit/>
          </a:bodyPr>
          <a:lstStyle/>
          <a:p>
            <a:pPr marL="0" marR="0" lvl="0" indent="0" algn="l" defTabSz="895253" rtl="0" eaLnBrk="1" fontAlgn="base" latinLnBrk="0" hangingPunct="1">
              <a:lnSpc>
                <a:spcPct val="90000"/>
              </a:lnSpc>
              <a:spcBef>
                <a:spcPts val="1199"/>
              </a:spcBef>
              <a:spcAft>
                <a:spcPts val="1200"/>
              </a:spcAft>
              <a:buClr>
                <a:srgbClr val="107C10"/>
              </a:buClr>
              <a:buSzPct val="115000"/>
              <a:buFontTx/>
              <a:buNone/>
              <a:tabLst/>
              <a:defRPr/>
            </a:pP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Access on-premises data </a:t>
            </a:r>
            <a:b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b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any way you like</a:t>
            </a:r>
          </a:p>
          <a:p>
            <a:pPr marL="610398" marR="0" lvl="1" indent="0" algn="l" defTabSz="931418" rtl="0" eaLnBrk="1" fontAlgn="base" latinLnBrk="0" hangingPunct="1">
              <a:lnSpc>
                <a:spcPct val="100000"/>
              </a:lnSpc>
              <a:spcBef>
                <a:spcPts val="600"/>
              </a:spcBef>
              <a:spcAft>
                <a:spcPct val="0"/>
              </a:spcAft>
              <a:buClr>
                <a:srgbClr val="FF8C00"/>
              </a:buClr>
              <a:buSzPct val="100000"/>
              <a:buFontTx/>
              <a:buNone/>
              <a:tabLst/>
              <a:defRPr/>
            </a:pPr>
            <a:r>
              <a:rPr kumimoji="0" lang="en-US" sz="1961" b="0" i="0" u="none" strike="noStrike" kern="1200" cap="none" spc="0" normalizeH="0" baseline="0" noProof="0" dirty="0">
                <a:ln>
                  <a:solidFill>
                    <a:srgbClr val="FFFFFF">
                      <a:alpha val="0"/>
                    </a:srgbClr>
                  </a:solidFill>
                </a:ln>
                <a:gradFill>
                  <a:gsLst>
                    <a:gs pos="85321">
                      <a:srgbClr val="EAEAEA">
                        <a:lumMod val="50000"/>
                      </a:srgbClr>
                    </a:gs>
                    <a:gs pos="57000">
                      <a:srgbClr val="EAEAEA">
                        <a:lumMod val="50000"/>
                      </a:srgbClr>
                    </a:gs>
                  </a:gsLst>
                </a:gradFill>
                <a:effectLst/>
                <a:uLnTx/>
                <a:uFillTx/>
                <a:latin typeface="Segoe UI"/>
                <a:ea typeface="Segoe UI" pitchFamily="34" charset="0"/>
                <a:cs typeface="Segoe UI" pitchFamily="34" charset="0"/>
              </a:rPr>
              <a:t>Scheduled refresh</a:t>
            </a:r>
          </a:p>
          <a:p>
            <a:pPr marL="610398" marR="0" lvl="1" indent="0" algn="l" defTabSz="931418" rtl="0" eaLnBrk="1" fontAlgn="base" latinLnBrk="0" hangingPunct="1">
              <a:lnSpc>
                <a:spcPct val="100000"/>
              </a:lnSpc>
              <a:spcBef>
                <a:spcPts val="1200"/>
              </a:spcBef>
              <a:spcAft>
                <a:spcPct val="0"/>
              </a:spcAft>
              <a:buClr>
                <a:srgbClr val="FF8C00"/>
              </a:buClr>
              <a:buSzPct val="100000"/>
              <a:buFontTx/>
              <a:buNone/>
              <a:tabLst/>
              <a:defRPr/>
            </a:pPr>
            <a:r>
              <a:rPr kumimoji="0" lang="en-US" sz="1961" b="0" i="0" u="none" strike="noStrike" kern="1200" cap="none" spc="0" normalizeH="0" baseline="0" noProof="0" dirty="0">
                <a:ln>
                  <a:solidFill>
                    <a:srgbClr val="FFFFFF">
                      <a:alpha val="0"/>
                    </a:srgbClr>
                  </a:solidFill>
                </a:ln>
                <a:gradFill>
                  <a:gsLst>
                    <a:gs pos="85321">
                      <a:srgbClr val="EAEAEA">
                        <a:lumMod val="50000"/>
                      </a:srgbClr>
                    </a:gs>
                    <a:gs pos="57000">
                      <a:srgbClr val="EAEAEA">
                        <a:lumMod val="50000"/>
                      </a:srgbClr>
                    </a:gs>
                  </a:gsLst>
                </a:gradFill>
                <a:effectLst/>
                <a:uLnTx/>
                <a:uFillTx/>
                <a:latin typeface="Segoe UI"/>
                <a:ea typeface="Segoe UI" pitchFamily="34" charset="0"/>
                <a:cs typeface="Segoe UI" pitchFamily="34" charset="0"/>
              </a:rPr>
              <a:t>Live connection</a:t>
            </a:r>
          </a:p>
          <a:p>
            <a:pPr marL="0" marR="0" lvl="0" indent="0" algn="l" defTabSz="895253" rtl="0" eaLnBrk="1" fontAlgn="base" latinLnBrk="0" hangingPunct="1">
              <a:lnSpc>
                <a:spcPct val="90000"/>
              </a:lnSpc>
              <a:spcBef>
                <a:spcPts val="2400"/>
              </a:spcBef>
              <a:spcAft>
                <a:spcPts val="1200"/>
              </a:spcAft>
              <a:buClr>
                <a:srgbClr val="107C10"/>
              </a:buClr>
              <a:buSzPct val="115000"/>
              <a:buFontTx/>
              <a:buNone/>
              <a:tabLst/>
              <a:defRPr/>
            </a:pP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Connect to on-premises SQL</a:t>
            </a:r>
            <a:b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b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Server Analysis Services models</a:t>
            </a:r>
          </a:p>
          <a:p>
            <a:pPr marL="610398" marR="0" lvl="1" indent="0" algn="l" defTabSz="931418" rtl="0" eaLnBrk="1" fontAlgn="base" latinLnBrk="0" hangingPunct="1">
              <a:lnSpc>
                <a:spcPct val="100000"/>
              </a:lnSpc>
              <a:spcBef>
                <a:spcPts val="600"/>
              </a:spcBef>
              <a:spcAft>
                <a:spcPct val="0"/>
              </a:spcAft>
              <a:buClr>
                <a:srgbClr val="FF8C00"/>
              </a:buClr>
              <a:buSzPct val="100000"/>
              <a:buFontTx/>
              <a:buNone/>
              <a:tabLst/>
              <a:defRPr/>
            </a:pPr>
            <a:r>
              <a:rPr kumimoji="0" lang="en-US" sz="1961" b="0" i="0" u="none" strike="noStrike" kern="1200" cap="none" spc="0" normalizeH="0" baseline="0" noProof="0" dirty="0">
                <a:ln>
                  <a:solidFill>
                    <a:srgbClr val="FFFFFF">
                      <a:alpha val="0"/>
                    </a:srgbClr>
                  </a:solidFill>
                </a:ln>
                <a:gradFill>
                  <a:gsLst>
                    <a:gs pos="85321">
                      <a:srgbClr val="EAEAEA">
                        <a:lumMod val="50000"/>
                      </a:srgbClr>
                    </a:gs>
                    <a:gs pos="57000">
                      <a:srgbClr val="EAEAEA">
                        <a:lumMod val="50000"/>
                      </a:srgbClr>
                    </a:gs>
                  </a:gsLst>
                </a:gradFill>
                <a:effectLst/>
                <a:uLnTx/>
                <a:uFillTx/>
                <a:latin typeface="Segoe UI"/>
                <a:ea typeface="Segoe UI" pitchFamily="34" charset="0"/>
                <a:cs typeface="Segoe UI" pitchFamily="34" charset="0"/>
              </a:rPr>
              <a:t>Tabular and multidimensional</a:t>
            </a: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cxnSp>
        <p:nvCxnSpPr>
          <p:cNvPr id="147" name="Straight Connector 146"/>
          <p:cNvCxnSpPr/>
          <p:nvPr/>
        </p:nvCxnSpPr>
        <p:spPr>
          <a:xfrm>
            <a:off x="535990" y="4325108"/>
            <a:ext cx="5784116" cy="15677"/>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535990" y="4033717"/>
            <a:ext cx="1457644" cy="194971"/>
          </a:xfrm>
          <a:prstGeom prst="rect">
            <a:avLst/>
          </a:prstGeom>
          <a:noFill/>
        </p:spPr>
        <p:txBody>
          <a:bodyPr wrap="square" lIns="182828" tIns="146262" rIns="182828" bIns="146262" rtlCol="0" anchor="ctr">
            <a:noAutofit/>
          </a:bodyPr>
          <a:lstStyle/>
          <a:p>
            <a:pPr marL="0" marR="0" lvl="0" indent="0" algn="l" defTabSz="931147" rtl="0" eaLnBrk="1" fontAlgn="base" latinLnBrk="0" hangingPunct="1">
              <a:lnSpc>
                <a:spcPct val="90000"/>
              </a:lnSpc>
              <a:spcBef>
                <a:spcPct val="0"/>
              </a:spcBef>
              <a:spcAft>
                <a:spcPts val="600"/>
              </a:spcAft>
              <a:buClrTx/>
              <a:buSzTx/>
              <a:buFontTx/>
              <a:buNone/>
              <a:tabLst/>
              <a:defRPr/>
            </a:pPr>
            <a:r>
              <a:rPr kumimoji="0" lang="en-US" sz="1399" b="0" i="0" u="none" strike="noStrike" kern="1200" cap="none" spc="0" normalizeH="0" baseline="0" noProof="0" dirty="0">
                <a:ln>
                  <a:noFill/>
                </a:ln>
                <a:gradFill>
                  <a:gsLst>
                    <a:gs pos="85321">
                      <a:srgbClr val="0078D7"/>
                    </a:gs>
                    <a:gs pos="57000">
                      <a:srgbClr val="0078D7"/>
                    </a:gs>
                  </a:gsLst>
                  <a:lin ang="0" scaled="0"/>
                </a:gradFill>
                <a:effectLst/>
                <a:uLnTx/>
                <a:uFillTx/>
                <a:latin typeface="Segoe UI Semibold" panose="020B0702040204020203" pitchFamily="34" charset="0"/>
                <a:ea typeface="MS PGothic" charset="0"/>
                <a:cs typeface="Segoe UI Semibold" panose="020B0702040204020203" pitchFamily="34" charset="0"/>
              </a:rPr>
              <a:t>Cloud</a:t>
            </a:r>
          </a:p>
        </p:txBody>
      </p:sp>
      <p:sp>
        <p:nvSpPr>
          <p:cNvPr id="149" name="TextBox 148"/>
          <p:cNvSpPr txBox="1"/>
          <p:nvPr/>
        </p:nvSpPr>
        <p:spPr>
          <a:xfrm>
            <a:off x="535990" y="4438391"/>
            <a:ext cx="1457644" cy="194971"/>
          </a:xfrm>
          <a:prstGeom prst="rect">
            <a:avLst/>
          </a:prstGeom>
          <a:noFill/>
        </p:spPr>
        <p:txBody>
          <a:bodyPr wrap="square" lIns="182828" tIns="146262" rIns="182828" bIns="146262" rtlCol="0" anchor="ctr">
            <a:noAutofit/>
          </a:bodyPr>
          <a:lstStyle/>
          <a:p>
            <a:pPr marL="0" marR="0" lvl="0" indent="0" algn="l" defTabSz="931147" rtl="0" eaLnBrk="1" fontAlgn="base" latinLnBrk="0" hangingPunct="1">
              <a:lnSpc>
                <a:spcPct val="90000"/>
              </a:lnSpc>
              <a:spcBef>
                <a:spcPct val="0"/>
              </a:spcBef>
              <a:spcAft>
                <a:spcPts val="600"/>
              </a:spcAft>
              <a:buClrTx/>
              <a:buSzTx/>
              <a:buFontTx/>
              <a:buNone/>
              <a:tabLst/>
              <a:defRPr/>
            </a:pPr>
            <a:r>
              <a:rPr kumimoji="0" lang="en-US" sz="1399" b="0" i="0" u="none" strike="noStrike" kern="1200" cap="none" spc="0" normalizeH="0" baseline="0" noProof="0" dirty="0">
                <a:ln>
                  <a:noFill/>
                </a:ln>
                <a:gradFill>
                  <a:gsLst>
                    <a:gs pos="85321">
                      <a:srgbClr val="A80000"/>
                    </a:gs>
                    <a:gs pos="57000">
                      <a:srgbClr val="A80000"/>
                    </a:gs>
                  </a:gsLst>
                  <a:lin ang="0" scaled="0"/>
                </a:gradFill>
                <a:effectLst/>
                <a:uLnTx/>
                <a:uFillTx/>
                <a:latin typeface="Segoe UI Semibold" panose="020B0702040204020203" pitchFamily="34" charset="0"/>
                <a:ea typeface="MS PGothic" charset="0"/>
                <a:cs typeface="Segoe UI Semibold" panose="020B0702040204020203" pitchFamily="34" charset="0"/>
              </a:rPr>
              <a:t>On-premises</a:t>
            </a:r>
          </a:p>
        </p:txBody>
      </p:sp>
      <p:grpSp>
        <p:nvGrpSpPr>
          <p:cNvPr id="151" name="Group 150"/>
          <p:cNvGrpSpPr>
            <a:grpSpLocks noChangeAspect="1"/>
          </p:cNvGrpSpPr>
          <p:nvPr/>
        </p:nvGrpSpPr>
        <p:grpSpPr>
          <a:xfrm>
            <a:off x="598250" y="5459994"/>
            <a:ext cx="1214313" cy="716218"/>
            <a:chOff x="2927465" y="5236638"/>
            <a:chExt cx="1470768" cy="865618"/>
          </a:xfrm>
          <a:solidFill>
            <a:srgbClr val="C00000"/>
          </a:solidFill>
        </p:grpSpPr>
        <p:sp>
          <p:nvSpPr>
            <p:cNvPr id="152" name="Freeform 151"/>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68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charset="0"/>
                <a:ea typeface="MS PGothic" charset="0"/>
              </a:endParaRPr>
            </a:p>
          </p:txBody>
        </p:sp>
        <p:sp>
          <p:nvSpPr>
            <p:cNvPr id="153" name="Freeform 152"/>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68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charset="0"/>
                <a:ea typeface="MS PGothic" charset="0"/>
              </a:endParaRPr>
            </a:p>
          </p:txBody>
        </p:sp>
        <p:sp>
          <p:nvSpPr>
            <p:cNvPr id="154" name="Freeform 153"/>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68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charset="0"/>
                <a:ea typeface="MS PGothic" charset="0"/>
              </a:endParaRPr>
            </a:p>
          </p:txBody>
        </p:sp>
        <p:sp>
          <p:nvSpPr>
            <p:cNvPr id="155" name="Freeform 154"/>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68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charset="0"/>
                <a:ea typeface="MS PGothic" charset="0"/>
              </a:endParaRPr>
            </a:p>
          </p:txBody>
        </p:sp>
      </p:grpSp>
      <p:grpSp>
        <p:nvGrpSpPr>
          <p:cNvPr id="156" name="Group 155"/>
          <p:cNvGrpSpPr/>
          <p:nvPr/>
        </p:nvGrpSpPr>
        <p:grpSpPr>
          <a:xfrm>
            <a:off x="4840329" y="1742806"/>
            <a:ext cx="1479778" cy="698801"/>
            <a:chOff x="2124306" y="2277652"/>
            <a:chExt cx="3393352" cy="1602458"/>
          </a:xfrm>
        </p:grpSpPr>
        <p:sp>
          <p:nvSpPr>
            <p:cNvPr id="157" name="Freeform 156"/>
            <p:cNvSpPr>
              <a:spLocks/>
            </p:cNvSpPr>
            <p:nvPr/>
          </p:nvSpPr>
          <p:spPr bwMode="auto">
            <a:xfrm>
              <a:off x="2124306" y="2277652"/>
              <a:ext cx="1763560" cy="108368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50000"/>
              </a:schemeClr>
            </a:solidFill>
            <a:ln>
              <a:noFill/>
            </a:ln>
          </p:spPr>
          <p:txBody>
            <a:bodyPr vert="horz" wrap="square" lIns="91363" tIns="45682" rIns="91363" bIns="4568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684" rtl="0" eaLnBrk="1" fontAlgn="base" latinLnBrk="0" hangingPunct="1">
                <a:lnSpc>
                  <a:spcPct val="100000"/>
                </a:lnSpc>
                <a:spcBef>
                  <a:spcPct val="0"/>
                </a:spcBef>
                <a:spcAft>
                  <a:spcPct val="0"/>
                </a:spcAft>
                <a:buClrTx/>
                <a:buSzTx/>
                <a:buFontTx/>
                <a:buNone/>
                <a:tabLst/>
                <a:defRPr/>
              </a:pPr>
              <a:endParaRPr kumimoji="0" lang="en-US" sz="1195" b="0" i="0" u="none" strike="noStrike" kern="1200" cap="none" spc="0" normalizeH="0" baseline="0" noProof="0" dirty="0">
                <a:ln>
                  <a:noFill/>
                </a:ln>
                <a:solidFill>
                  <a:srgbClr val="000000"/>
                </a:solidFill>
                <a:effectLst/>
                <a:uLnTx/>
                <a:uFillTx/>
                <a:latin typeface="Segoe UI" charset="0"/>
                <a:ea typeface="MS PGothic" charset="0"/>
              </a:endParaRPr>
            </a:p>
          </p:txBody>
        </p:sp>
        <p:sp>
          <p:nvSpPr>
            <p:cNvPr id="158" name="Freeform 157"/>
            <p:cNvSpPr>
              <a:spLocks/>
            </p:cNvSpPr>
            <p:nvPr/>
          </p:nvSpPr>
          <p:spPr bwMode="auto">
            <a:xfrm>
              <a:off x="2518219" y="2592395"/>
              <a:ext cx="2999439" cy="1287715"/>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p:spPr>
          <p:txBody>
            <a:bodyPr vert="horz" wrap="square" lIns="91363" tIns="45682" rIns="91363" bIns="4568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684" rtl="0" eaLnBrk="1" fontAlgn="base" latinLnBrk="0" hangingPunct="1">
                <a:lnSpc>
                  <a:spcPct val="100000"/>
                </a:lnSpc>
                <a:spcBef>
                  <a:spcPct val="0"/>
                </a:spcBef>
                <a:spcAft>
                  <a:spcPct val="0"/>
                </a:spcAft>
                <a:buClrTx/>
                <a:buSzTx/>
                <a:buFontTx/>
                <a:buNone/>
                <a:tabLst/>
                <a:defRPr/>
              </a:pPr>
              <a:endParaRPr kumimoji="0" lang="en-US" sz="1195" b="0" i="0" u="none" strike="noStrike" kern="1200" cap="none" spc="0" normalizeH="0" baseline="0" noProof="0">
                <a:ln>
                  <a:noFill/>
                </a:ln>
                <a:solidFill>
                  <a:srgbClr val="000000"/>
                </a:solidFill>
                <a:effectLst/>
                <a:uLnTx/>
                <a:uFillTx/>
                <a:latin typeface="Segoe UI" charset="0"/>
                <a:ea typeface="MS PGothic" charset="0"/>
              </a:endParaRPr>
            </a:p>
          </p:txBody>
        </p:sp>
      </p:grpSp>
      <p:grpSp>
        <p:nvGrpSpPr>
          <p:cNvPr id="159" name="Group 158"/>
          <p:cNvGrpSpPr/>
          <p:nvPr/>
        </p:nvGrpSpPr>
        <p:grpSpPr>
          <a:xfrm>
            <a:off x="2265883" y="5113266"/>
            <a:ext cx="1370173" cy="1064004"/>
            <a:chOff x="2135016" y="4705574"/>
            <a:chExt cx="1370368" cy="1064155"/>
          </a:xfrm>
        </p:grpSpPr>
        <p:sp>
          <p:nvSpPr>
            <p:cNvPr id="160" name="TextBox 159"/>
            <p:cNvSpPr txBox="1"/>
            <p:nvPr/>
          </p:nvSpPr>
          <p:spPr>
            <a:xfrm>
              <a:off x="2135016" y="5437283"/>
              <a:ext cx="1370368" cy="332446"/>
            </a:xfrm>
            <a:prstGeom prst="rect">
              <a:avLst/>
            </a:prstGeom>
            <a:noFill/>
          </p:spPr>
          <p:txBody>
            <a:bodyPr wrap="square" lIns="0" tIns="0" rIns="0" bIns="0" rtlCol="0" anchor="ctr">
              <a:spAutoFit/>
            </a:bodyPr>
            <a:lstStyle/>
            <a:p>
              <a:pPr marL="0" marR="0" lvl="0" indent="0" algn="ctr" defTabSz="93114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t>SQL Server </a:t>
              </a:r>
              <a:b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b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t>Analysis Services</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8C00"/>
            </a:solidFill>
            <a:ln>
              <a:noFill/>
            </a:ln>
          </p:spPr>
          <p:txBody>
            <a:bodyPr vert="horz" wrap="square" lIns="0" tIns="41129" rIns="82259" bIns="41129" numCol="1" anchor="t" anchorCtr="0" compatLnSpc="1">
              <a:prstTxWarp prst="textNoShape">
                <a:avLst/>
              </a:prstTxWarp>
            </a:bodyPr>
            <a:lstStyle/>
            <a:p>
              <a:pPr marL="0" marR="0" lvl="0" indent="0" algn="ctr" defTabSz="93202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solidFill>
                    <a:srgbClr val="FFFFFF">
                      <a:alpha val="0"/>
                    </a:srgbClr>
                  </a:solidFill>
                </a:ln>
                <a:solidFill>
                  <a:srgbClr val="000000"/>
                </a:solidFill>
                <a:effectLst/>
                <a:uLnTx/>
                <a:uFillTx/>
                <a:latin typeface="Segoe UI" charset="0"/>
                <a:ea typeface="MS PGothic" charset="0"/>
                <a:cs typeface="+mn-cs"/>
              </a:endParaRPr>
            </a:p>
          </p:txBody>
        </p:sp>
      </p:grpSp>
      <p:grpSp>
        <p:nvGrpSpPr>
          <p:cNvPr id="162" name="Group 161"/>
          <p:cNvGrpSpPr/>
          <p:nvPr/>
        </p:nvGrpSpPr>
        <p:grpSpPr>
          <a:xfrm>
            <a:off x="3955199" y="5113266"/>
            <a:ext cx="599672" cy="1064002"/>
            <a:chOff x="4041349" y="5021972"/>
            <a:chExt cx="599757" cy="1064153"/>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p:spPr>
          <p:txBody>
            <a:bodyPr vert="horz" wrap="square" lIns="89592" tIns="44795" rIns="89592" bIns="44795" numCol="1" anchor="t" anchorCtr="0" compatLnSpc="1">
              <a:prstTxWarp prst="textNoShape">
                <a:avLst/>
              </a:prstTxWarp>
            </a:bodyPr>
            <a:lstStyle/>
            <a:p>
              <a:pPr marL="0" marR="0" lvl="0" indent="0" algn="l" defTabSz="91366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charset="0"/>
                <a:ea typeface="MS PGothic" charset="0"/>
                <a:cs typeface="+mn-cs"/>
              </a:endParaRPr>
            </a:p>
          </p:txBody>
        </p:sp>
        <p:sp>
          <p:nvSpPr>
            <p:cNvPr id="164" name="TextBox 163"/>
            <p:cNvSpPr txBox="1"/>
            <p:nvPr/>
          </p:nvSpPr>
          <p:spPr>
            <a:xfrm>
              <a:off x="4061651" y="5753679"/>
              <a:ext cx="559152" cy="332446"/>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marL="0" marR="0" lvl="0" indent="0" algn="ctr" defTabSz="93114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t>Data </a:t>
              </a:r>
              <a:b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b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t>Source</a:t>
              </a:r>
            </a:p>
          </p:txBody>
        </p:sp>
      </p:grpSp>
      <p:grpSp>
        <p:nvGrpSpPr>
          <p:cNvPr id="165" name="Group 164"/>
          <p:cNvGrpSpPr/>
          <p:nvPr/>
        </p:nvGrpSpPr>
        <p:grpSpPr>
          <a:xfrm>
            <a:off x="3195948" y="4818388"/>
            <a:ext cx="880217" cy="274615"/>
            <a:chOff x="3163952" y="4790601"/>
            <a:chExt cx="880342" cy="404180"/>
          </a:xfrm>
        </p:grpSpPr>
        <p:cxnSp>
          <p:nvCxnSpPr>
            <p:cNvPr id="166" name="Straight Connector 165"/>
            <p:cNvCxnSpPr/>
            <p:nvPr/>
          </p:nvCxnSpPr>
          <p:spPr>
            <a:xfrm flipH="1">
              <a:off x="3163952"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a:off x="3779635"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cxnSp>
        <p:nvCxnSpPr>
          <p:cNvPr id="168" name="Straight Connector 167"/>
          <p:cNvCxnSpPr/>
          <p:nvPr/>
        </p:nvCxnSpPr>
        <p:spPr>
          <a:xfrm>
            <a:off x="3636056" y="3599078"/>
            <a:ext cx="0" cy="35656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3" name="Group 2"/>
          <p:cNvGrpSpPr/>
          <p:nvPr/>
        </p:nvGrpSpPr>
        <p:grpSpPr>
          <a:xfrm>
            <a:off x="948661" y="2222744"/>
            <a:ext cx="3879331" cy="1337703"/>
            <a:chOff x="967683" y="2266817"/>
            <a:chExt cx="3957120" cy="1364527"/>
          </a:xfrm>
        </p:grpSpPr>
        <p:pic>
          <p:nvPicPr>
            <p:cNvPr id="145" name="Picture 144"/>
            <p:cNvPicPr>
              <a:picLocks noChangeAspect="1"/>
            </p:cNvPicPr>
            <p:nvPr/>
          </p:nvPicPr>
          <p:blipFill>
            <a:blip r:embed="rId6"/>
            <a:stretch>
              <a:fillRect/>
            </a:stretch>
          </p:blipFill>
          <p:spPr>
            <a:xfrm>
              <a:off x="2500034" y="2266817"/>
              <a:ext cx="2424769" cy="1364527"/>
            </a:xfrm>
            <a:prstGeom prst="rect">
              <a:avLst/>
            </a:prstGeom>
          </p:spPr>
        </p:pic>
        <p:sp>
          <p:nvSpPr>
            <p:cNvPr id="169" name="TextBox 168"/>
            <p:cNvSpPr txBox="1"/>
            <p:nvPr/>
          </p:nvSpPr>
          <p:spPr>
            <a:xfrm>
              <a:off x="967683" y="2592271"/>
              <a:ext cx="1491954" cy="634074"/>
            </a:xfrm>
            <a:prstGeom prst="rect">
              <a:avLst/>
            </a:prstGeom>
            <a:noFill/>
          </p:spPr>
          <p:txBody>
            <a:bodyPr wrap="square" lIns="182776" tIns="0" rIns="182776" bIns="0" rtlCol="0" anchor="ctr">
              <a:noAutofit/>
            </a:bodyPr>
            <a:lstStyle/>
            <a:p>
              <a:pPr marL="0" marR="0" lvl="0" indent="0" algn="r" defTabSz="93114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S PGothic" charset="0"/>
                  <a:cs typeface="Segoe UI Semibold" panose="020B0702040204020203" pitchFamily="34" charset="0"/>
                </a:rPr>
                <a:t>Live Power BI reports &amp; dashboards</a:t>
              </a:r>
            </a:p>
          </p:txBody>
        </p:sp>
      </p:grpSp>
      <p:grpSp>
        <p:nvGrpSpPr>
          <p:cNvPr id="2" name="Group 1"/>
          <p:cNvGrpSpPr/>
          <p:nvPr/>
        </p:nvGrpSpPr>
        <p:grpSpPr>
          <a:xfrm>
            <a:off x="2497952" y="3975710"/>
            <a:ext cx="2276210" cy="791962"/>
            <a:chOff x="2548040" y="4054935"/>
            <a:chExt cx="2321853" cy="807842"/>
          </a:xfrm>
        </p:grpSpPr>
        <p:sp>
          <p:nvSpPr>
            <p:cNvPr id="150" name="Rectangle 149"/>
            <p:cNvSpPr/>
            <p:nvPr/>
          </p:nvSpPr>
          <p:spPr bwMode="auto">
            <a:xfrm>
              <a:off x="2548040" y="4054935"/>
              <a:ext cx="2321853" cy="807842"/>
            </a:xfrm>
            <a:prstGeom prst="rect">
              <a:avLst/>
            </a:prstGeom>
            <a:solidFill>
              <a:schemeClr val="bg1"/>
            </a:solid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91427" bIns="146262" numCol="1" spcCol="0" rtlCol="0" fromWordArt="0" anchor="ctr" anchorCtr="0" forceAA="0" compatLnSpc="1">
              <a:prstTxWarp prst="textNoShape">
                <a:avLst/>
              </a:prstTxWarp>
              <a:noAutofit/>
            </a:bodyPr>
            <a:lstStyle/>
            <a:p>
              <a:pPr marL="0" marR="0" lvl="0" indent="0" algn="l" defTabSz="93114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Live connection or</a:t>
              </a:r>
            </a:p>
            <a:p>
              <a:pPr marL="0" marR="0" lvl="0" indent="0" algn="l" defTabSz="93114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scheduled refresh</a:t>
              </a:r>
            </a:p>
          </p:txBody>
        </p:sp>
        <p:grpSp>
          <p:nvGrpSpPr>
            <p:cNvPr id="170" name="Group 169"/>
            <p:cNvGrpSpPr>
              <a:grpSpLocks noChangeAspect="1"/>
            </p:cNvGrpSpPr>
            <p:nvPr/>
          </p:nvGrpSpPr>
          <p:grpSpPr>
            <a:xfrm>
              <a:off x="2751560" y="4215876"/>
              <a:ext cx="508520" cy="411293"/>
              <a:chOff x="9381985" y="5575169"/>
              <a:chExt cx="768940" cy="621923"/>
            </a:xfrm>
          </p:grpSpPr>
          <p:grpSp>
            <p:nvGrpSpPr>
              <p:cNvPr id="171" name="Group 170"/>
              <p:cNvGrpSpPr/>
              <p:nvPr/>
            </p:nvGrpSpPr>
            <p:grpSpPr>
              <a:xfrm>
                <a:off x="9381985" y="5575169"/>
                <a:ext cx="606588" cy="594929"/>
                <a:chOff x="6690129" y="5110423"/>
                <a:chExt cx="606588" cy="594929"/>
              </a:xfrm>
            </p:grpSpPr>
            <p:grpSp>
              <p:nvGrpSpPr>
                <p:cNvPr id="177" name="Group 176"/>
                <p:cNvGrpSpPr>
                  <a:grpSpLocks noChangeAspect="1"/>
                </p:cNvGrpSpPr>
                <p:nvPr/>
              </p:nvGrpSpPr>
              <p:grpSpPr>
                <a:xfrm>
                  <a:off x="6690129" y="5110423"/>
                  <a:ext cx="464903" cy="594929"/>
                  <a:chOff x="5809310" y="1674658"/>
                  <a:chExt cx="3316029" cy="4226967"/>
                </a:xfrm>
                <a:solidFill>
                  <a:srgbClr val="FF8C00"/>
                </a:solidFill>
              </p:grpSpPr>
              <p:sp>
                <p:nvSpPr>
                  <p:cNvPr id="179" name="Oval 178"/>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IN" sz="1836" b="1" i="0" u="none" strike="noStrike" kern="1200" cap="none" spc="0" normalizeH="0" baseline="0" noProof="0">
                      <a:ln>
                        <a:noFill/>
                      </a:ln>
                      <a:solidFill>
                        <a:prstClr val="white"/>
                      </a:solidFill>
                      <a:effectLst/>
                      <a:uLnTx/>
                      <a:uFillTx/>
                      <a:latin typeface="Segoe UI"/>
                      <a:ea typeface="+mn-ea"/>
                      <a:cs typeface="+mn-cs"/>
                    </a:endParaRPr>
                  </a:p>
                </p:txBody>
              </p:sp>
              <p:sp>
                <p:nvSpPr>
                  <p:cNvPr id="180" name="Freeform 179"/>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IN" sz="1836" b="1" i="0" u="none" strike="noStrike" kern="1200" cap="none" spc="0" normalizeH="0" baseline="0" noProof="0">
                      <a:ln>
                        <a:noFill/>
                      </a:ln>
                      <a:solidFill>
                        <a:prstClr val="white"/>
                      </a:solidFill>
                      <a:effectLst/>
                      <a:uLnTx/>
                      <a:uFillTx/>
                      <a:latin typeface="Segoe UI"/>
                      <a:ea typeface="+mn-ea"/>
                      <a:cs typeface="+mn-cs"/>
                    </a:endParaRPr>
                  </a:p>
                </p:txBody>
              </p:sp>
              <p:sp>
                <p:nvSpPr>
                  <p:cNvPr id="181" name="Freeform 180"/>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IN" sz="1836" b="1" i="0" u="none" strike="noStrike" kern="1200" cap="none" spc="0" normalizeH="0" baseline="0" noProof="0">
                      <a:ln>
                        <a:noFill/>
                      </a:ln>
                      <a:solidFill>
                        <a:prstClr val="white"/>
                      </a:solidFill>
                      <a:effectLst/>
                      <a:uLnTx/>
                      <a:uFillTx/>
                      <a:latin typeface="Segoe UI"/>
                      <a:ea typeface="+mn-ea"/>
                      <a:cs typeface="+mn-cs"/>
                    </a:endParaRPr>
                  </a:p>
                </p:txBody>
              </p:sp>
              <p:sp>
                <p:nvSpPr>
                  <p:cNvPr id="182" name="Freeform 181"/>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IN" sz="1836" b="1" i="0" u="none" strike="noStrike" kern="1200" cap="none" spc="0" normalizeH="0" baseline="0" noProof="0">
                      <a:ln>
                        <a:noFill/>
                      </a:ln>
                      <a:solidFill>
                        <a:prstClr val="white"/>
                      </a:solidFill>
                      <a:effectLst/>
                      <a:uLnTx/>
                      <a:uFillTx/>
                      <a:latin typeface="Segoe UI"/>
                      <a:ea typeface="+mn-ea"/>
                      <a:cs typeface="+mn-cs"/>
                    </a:endParaRPr>
                  </a:p>
                </p:txBody>
              </p:sp>
            </p:grpSp>
            <p:sp>
              <p:nvSpPr>
                <p:cNvPr id="178" name="Freeform 177"/>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IN" sz="1836" b="1"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2" name="Group 171"/>
              <p:cNvGrpSpPr/>
              <p:nvPr/>
            </p:nvGrpSpPr>
            <p:grpSpPr>
              <a:xfrm>
                <a:off x="9873487" y="5820260"/>
                <a:ext cx="277438" cy="376832"/>
                <a:chOff x="1008694" y="2356398"/>
                <a:chExt cx="277438" cy="376832"/>
              </a:xfrm>
            </p:grpSpPr>
            <p:sp>
              <p:nvSpPr>
                <p:cNvPr id="173" name="Rectangle 172"/>
                <p:cNvSpPr/>
                <p:nvPr/>
              </p:nvSpPr>
              <p:spPr bwMode="auto">
                <a:xfrm>
                  <a:off x="1008694" y="2372698"/>
                  <a:ext cx="277438" cy="317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174" name="Group 173"/>
                <p:cNvGrpSpPr/>
                <p:nvPr/>
              </p:nvGrpSpPr>
              <p:grpSpPr>
                <a:xfrm>
                  <a:off x="1008694" y="2356398"/>
                  <a:ext cx="277438" cy="376832"/>
                  <a:chOff x="5617016" y="4216783"/>
                  <a:chExt cx="277438" cy="376832"/>
                </a:xfrm>
              </p:grpSpPr>
              <p:sp>
                <p:nvSpPr>
                  <p:cNvPr id="175"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1427" tIns="45713" rIns="91427" bIns="45713" numCol="1" anchor="t" anchorCtr="0" compatLnSpc="1">
                    <a:prstTxWarp prst="textNoShape">
                      <a:avLst/>
                    </a:prstTxWarp>
                  </a:bodyPr>
                  <a:lstStyle/>
                  <a:p>
                    <a:pPr marL="0" marR="0" lvl="0" indent="0" algn="l" defTabSz="93168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charset="0"/>
                      <a:ea typeface="MS PGothic" charset="0"/>
                      <a:cs typeface="+mn-cs"/>
                    </a:endParaRPr>
                  </a:p>
                </p:txBody>
              </p:sp>
            </p:grpSp>
          </p:grpSp>
        </p:grpSp>
      </p:grpSp>
      <p:grpSp>
        <p:nvGrpSpPr>
          <p:cNvPr id="186" name="Group 185"/>
          <p:cNvGrpSpPr/>
          <p:nvPr/>
        </p:nvGrpSpPr>
        <p:grpSpPr>
          <a:xfrm>
            <a:off x="6961726" y="3397421"/>
            <a:ext cx="376855" cy="376855"/>
            <a:chOff x="8431377" y="-766784"/>
            <a:chExt cx="457200" cy="457200"/>
          </a:xfrm>
          <a:solidFill>
            <a:srgbClr val="0072C6"/>
          </a:solidFill>
        </p:grpSpPr>
        <p:sp>
          <p:nvSpPr>
            <p:cNvPr id="19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9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87" name="Group 186"/>
          <p:cNvGrpSpPr/>
          <p:nvPr/>
        </p:nvGrpSpPr>
        <p:grpSpPr>
          <a:xfrm>
            <a:off x="6961726" y="3848979"/>
            <a:ext cx="376855" cy="376855"/>
            <a:chOff x="8431377" y="-738687"/>
            <a:chExt cx="457200" cy="457200"/>
          </a:xfrm>
          <a:solidFill>
            <a:srgbClr val="0072C6"/>
          </a:solidFill>
        </p:grpSpPr>
        <p:sp>
          <p:nvSpPr>
            <p:cNvPr id="191" name="Freeform 5"/>
            <p:cNvSpPr>
              <a:spLocks noEditPoints="1"/>
            </p:cNvSpPr>
            <p:nvPr/>
          </p:nvSpPr>
          <p:spPr bwMode="auto">
            <a:xfrm>
              <a:off x="8431377" y="-738687"/>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92" name="Freeform 8"/>
            <p:cNvSpPr>
              <a:spLocks/>
            </p:cNvSpPr>
            <p:nvPr/>
          </p:nvSpPr>
          <p:spPr bwMode="auto">
            <a:xfrm>
              <a:off x="8542502" y="-598989"/>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88" name="Group 187"/>
          <p:cNvGrpSpPr/>
          <p:nvPr/>
        </p:nvGrpSpPr>
        <p:grpSpPr>
          <a:xfrm>
            <a:off x="6961726" y="5193616"/>
            <a:ext cx="376855" cy="376855"/>
            <a:chOff x="8431377" y="-50688"/>
            <a:chExt cx="457200" cy="457200"/>
          </a:xfrm>
          <a:solidFill>
            <a:srgbClr val="0072C6"/>
          </a:solidFill>
        </p:grpSpPr>
        <p:sp>
          <p:nvSpPr>
            <p:cNvPr id="189" name="Freeform 5"/>
            <p:cNvSpPr>
              <a:spLocks noEditPoints="1"/>
            </p:cNvSpPr>
            <p:nvPr/>
          </p:nvSpPr>
          <p:spPr bwMode="auto">
            <a:xfrm>
              <a:off x="8431377" y="-50688"/>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90" name="Freeform 8"/>
            <p:cNvSpPr>
              <a:spLocks/>
            </p:cNvSpPr>
            <p:nvPr/>
          </p:nvSpPr>
          <p:spPr bwMode="auto">
            <a:xfrm>
              <a:off x="8542502" y="89010"/>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54" name="TextBox 53"/>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Deploy quickly with a hybrid solution</a:t>
            </a:r>
          </a:p>
        </p:txBody>
      </p:sp>
    </p:spTree>
    <p:extLst>
      <p:ext uri="{BB962C8B-B14F-4D97-AF65-F5344CB8AC3E}">
        <p14:creationId xmlns:p14="http://schemas.microsoft.com/office/powerpoint/2010/main" val="26565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3">
                                            <p:txEl>
                                              <p:pRg st="1" end="1"/>
                                            </p:txEl>
                                          </p:spTgt>
                                        </p:tgtEl>
                                        <p:attrNameLst>
                                          <p:attrName>style.visibility</p:attrName>
                                        </p:attrNameLst>
                                      </p:cBhvr>
                                      <p:to>
                                        <p:strVal val="visible"/>
                                      </p:to>
                                    </p:set>
                                    <p:animEffect transition="in" filter="fade">
                                      <p:cBhvr>
                                        <p:cTn id="10" dur="500"/>
                                        <p:tgtEl>
                                          <p:spTgt spid="18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3">
                                            <p:txEl>
                                              <p:pRg st="2" end="2"/>
                                            </p:txEl>
                                          </p:spTgt>
                                        </p:tgtEl>
                                        <p:attrNameLst>
                                          <p:attrName>style.visibility</p:attrName>
                                        </p:attrNameLst>
                                      </p:cBhvr>
                                      <p:to>
                                        <p:strVal val="visible"/>
                                      </p:to>
                                    </p:set>
                                    <p:animEffect transition="in" filter="fade">
                                      <p:cBhvr>
                                        <p:cTn id="13" dur="500"/>
                                        <p:tgtEl>
                                          <p:spTgt spid="18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750"/>
                                  </p:stCondLst>
                                  <p:childTnLst>
                                    <p:set>
                                      <p:cBhvr>
                                        <p:cTn id="17" dur="1" fill="hold">
                                          <p:stCondLst>
                                            <p:cond delay="0"/>
                                          </p:stCondLst>
                                        </p:cTn>
                                        <p:tgtEl>
                                          <p:spTgt spid="183">
                                            <p:txEl>
                                              <p:pRg st="3" end="3"/>
                                            </p:txEl>
                                          </p:spTgt>
                                        </p:tgtEl>
                                        <p:attrNameLst>
                                          <p:attrName>style.visibility</p:attrName>
                                        </p:attrNameLst>
                                      </p:cBhvr>
                                      <p:to>
                                        <p:strVal val="visible"/>
                                      </p:to>
                                    </p:set>
                                    <p:animEffect transition="in" filter="fade">
                                      <p:cBhvr>
                                        <p:cTn id="18" dur="500"/>
                                        <p:tgtEl>
                                          <p:spTgt spid="183">
                                            <p:txEl>
                                              <p:pRg st="3" end="3"/>
                                            </p:txEl>
                                          </p:spTgt>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183">
                                            <p:txEl>
                                              <p:pRg st="4" end="4"/>
                                            </p:txEl>
                                          </p:spTgt>
                                        </p:tgtEl>
                                        <p:attrNameLst>
                                          <p:attrName>style.visibility</p:attrName>
                                        </p:attrNameLst>
                                      </p:cBhvr>
                                      <p:to>
                                        <p:strVal val="visible"/>
                                      </p:to>
                                    </p:set>
                                    <p:animEffect transition="in" filter="fade">
                                      <p:cBhvr>
                                        <p:cTn id="21" dur="500"/>
                                        <p:tgtEl>
                                          <p:spTgt spid="183">
                                            <p:txEl>
                                              <p:pRg st="4" end="4"/>
                                            </p:txEl>
                                          </p:spTgt>
                                        </p:tgtEl>
                                      </p:cBhvr>
                                    </p:animEffect>
                                  </p:childTnLst>
                                </p:cTn>
                              </p:par>
                              <p:par>
                                <p:cTn id="22" presetID="10" presetClass="entr" presetSubtype="0" fill="hold" nodeType="withEffect">
                                  <p:stCondLst>
                                    <p:cond delay="500"/>
                                  </p:stCondLst>
                                  <p:childTnLst>
                                    <p:set>
                                      <p:cBhvr>
                                        <p:cTn id="23" dur="1" fill="hold">
                                          <p:stCondLst>
                                            <p:cond delay="0"/>
                                          </p:stCondLst>
                                        </p:cTn>
                                        <p:tgtEl>
                                          <p:spTgt spid="186"/>
                                        </p:tgtEl>
                                        <p:attrNameLst>
                                          <p:attrName>style.visibility</p:attrName>
                                        </p:attrNameLst>
                                      </p:cBhvr>
                                      <p:to>
                                        <p:strVal val="visible"/>
                                      </p:to>
                                    </p:set>
                                    <p:animEffect transition="in" filter="fade">
                                      <p:cBhvr>
                                        <p:cTn id="24" dur="500"/>
                                        <p:tgtEl>
                                          <p:spTgt spid="186"/>
                                        </p:tgtEl>
                                      </p:cBhvr>
                                    </p:animEffect>
                                  </p:childTnLst>
                                </p:cTn>
                              </p:par>
                              <p:par>
                                <p:cTn id="25" presetID="63" presetClass="path" presetSubtype="0" accel="50000" decel="50000" fill="hold" nodeType="withEffect">
                                  <p:stCondLst>
                                    <p:cond delay="500"/>
                                  </p:stCondLst>
                                  <p:childTnLst>
                                    <p:animMotion origin="layout" path="M -0.03064 -3.28643E-6 L 1.82282E-6 -3.28643E-6 " pathEditMode="relative" rAng="0" ptsTypes="AA">
                                      <p:cBhvr>
                                        <p:cTn id="26" dur="500" fill="hold"/>
                                        <p:tgtEl>
                                          <p:spTgt spid="186"/>
                                        </p:tgtEl>
                                        <p:attrNameLst>
                                          <p:attrName>ppt_x</p:attrName>
                                          <p:attrName>ppt_y</p:attrName>
                                        </p:attrNameLst>
                                      </p:cBhvr>
                                      <p:rCtr x="1532" y="0"/>
                                    </p:animMotion>
                                  </p:childTnLst>
                                </p:cTn>
                              </p:par>
                              <p:par>
                                <p:cTn id="27" presetID="10" presetClass="entr" presetSubtype="0" fill="hold" nodeType="withEffect">
                                  <p:stCondLst>
                                    <p:cond delay="750"/>
                                  </p:stCondLst>
                                  <p:childTnLst>
                                    <p:set>
                                      <p:cBhvr>
                                        <p:cTn id="28" dur="1" fill="hold">
                                          <p:stCondLst>
                                            <p:cond delay="0"/>
                                          </p:stCondLst>
                                        </p:cTn>
                                        <p:tgtEl>
                                          <p:spTgt spid="187"/>
                                        </p:tgtEl>
                                        <p:attrNameLst>
                                          <p:attrName>style.visibility</p:attrName>
                                        </p:attrNameLst>
                                      </p:cBhvr>
                                      <p:to>
                                        <p:strVal val="visible"/>
                                      </p:to>
                                    </p:set>
                                    <p:animEffect transition="in" filter="fade">
                                      <p:cBhvr>
                                        <p:cTn id="29" dur="500"/>
                                        <p:tgtEl>
                                          <p:spTgt spid="187"/>
                                        </p:tgtEl>
                                      </p:cBhvr>
                                    </p:animEffect>
                                  </p:childTnLst>
                                </p:cTn>
                              </p:par>
                              <p:par>
                                <p:cTn id="30" presetID="63" presetClass="path" presetSubtype="0" accel="50000" decel="50000" fill="hold" nodeType="withEffect">
                                  <p:stCondLst>
                                    <p:cond delay="750"/>
                                  </p:stCondLst>
                                  <p:childTnLst>
                                    <p:animMotion origin="layout" path="M -0.03064 -2.62369E-6 L 1.82282E-6 -2.62369E-6 " pathEditMode="relative" rAng="0" ptsTypes="AA">
                                      <p:cBhvr>
                                        <p:cTn id="31" dur="500" fill="hold"/>
                                        <p:tgtEl>
                                          <p:spTgt spid="187"/>
                                        </p:tgtEl>
                                        <p:attrNameLst>
                                          <p:attrName>ppt_x</p:attrName>
                                          <p:attrName>ppt_y</p:attrName>
                                        </p:attrNameLst>
                                      </p:cBhvr>
                                      <p:rCtr x="1532" y="0"/>
                                    </p:animMotion>
                                  </p:childTnLst>
                                </p:cTn>
                              </p:par>
                              <p:par>
                                <p:cTn id="32" presetID="10" presetClass="entr" presetSubtype="0" fill="hold" nodeType="withEffect">
                                  <p:stCondLst>
                                    <p:cond delay="1500"/>
                                  </p:stCondLst>
                                  <p:childTnLst>
                                    <p:set>
                                      <p:cBhvr>
                                        <p:cTn id="33" dur="1" fill="hold">
                                          <p:stCondLst>
                                            <p:cond delay="0"/>
                                          </p:stCondLst>
                                        </p:cTn>
                                        <p:tgtEl>
                                          <p:spTgt spid="188"/>
                                        </p:tgtEl>
                                        <p:attrNameLst>
                                          <p:attrName>style.visibility</p:attrName>
                                        </p:attrNameLst>
                                      </p:cBhvr>
                                      <p:to>
                                        <p:strVal val="visible"/>
                                      </p:to>
                                    </p:set>
                                    <p:animEffect transition="in" filter="fade">
                                      <p:cBhvr>
                                        <p:cTn id="34" dur="500"/>
                                        <p:tgtEl>
                                          <p:spTgt spid="188"/>
                                        </p:tgtEl>
                                      </p:cBhvr>
                                    </p:animEffect>
                                  </p:childTnLst>
                                </p:cTn>
                              </p:par>
                              <p:par>
                                <p:cTn id="35" presetID="63" presetClass="path" presetSubtype="0" accel="50000" decel="50000" fill="hold" nodeType="withEffect">
                                  <p:stCondLst>
                                    <p:cond delay="1500"/>
                                  </p:stCondLst>
                                  <p:childTnLst>
                                    <p:animMotion origin="layout" path="M -0.03064 1.14389E-6 L 1.82282E-6 1.14389E-6 " pathEditMode="relative" rAng="0" ptsTypes="AA">
                                      <p:cBhvr>
                                        <p:cTn id="36" dur="500" fill="hold"/>
                                        <p:tgtEl>
                                          <p:spTgt spid="188"/>
                                        </p:tgtEl>
                                        <p:attrNameLst>
                                          <p:attrName>ppt_x</p:attrName>
                                          <p:attrName>ppt_y</p:attrName>
                                        </p:attrNameLst>
                                      </p:cBhvr>
                                      <p:rCtr x="1532" y="0"/>
                                    </p:animMotion>
                                  </p:childTnLst>
                                </p:cTn>
                              </p:par>
                              <p:par>
                                <p:cTn id="37" presetID="1" presetClass="entr" presetSubtype="0" fill="hold" nodeType="withEffect">
                                  <p:stCondLst>
                                    <p:cond delay="750"/>
                                  </p:stCondLst>
                                  <p:childTnLst>
                                    <p:set>
                                      <p:cBhvr>
                                        <p:cTn id="38" dur="1" fill="hold">
                                          <p:stCondLst>
                                            <p:cond delay="499"/>
                                          </p:stCondLst>
                                        </p:cTn>
                                        <p:tgtEl>
                                          <p:spTgt spid="2"/>
                                        </p:tgtEl>
                                        <p:attrNameLst>
                                          <p:attrName>style.visibility</p:attrName>
                                        </p:attrNameLst>
                                      </p:cBhvr>
                                      <p:to>
                                        <p:strVal val="visible"/>
                                      </p:to>
                                    </p:set>
                                  </p:childTnLst>
                                </p:cTn>
                              </p:par>
                              <p:par>
                                <p:cTn id="39" presetID="6" presetClass="emph" presetSubtype="0" accel="100000" autoRev="1" fill="hold" nodeType="withEffect">
                                  <p:stCondLst>
                                    <p:cond delay="750"/>
                                  </p:stCondLst>
                                  <p:childTnLst>
                                    <p:animScale>
                                      <p:cBhvr>
                                        <p:cTn id="40" dur="500" fill="hold"/>
                                        <p:tgtEl>
                                          <p:spTgt spid="2"/>
                                        </p:tgtEl>
                                      </p:cBhvr>
                                      <p:by x="0" y="0"/>
                                    </p:animScale>
                                  </p:childTnLst>
                                </p:cTn>
                              </p:par>
                              <p:par>
                                <p:cTn id="41" presetID="16" presetClass="entr" presetSubtype="37" fill="hold" nodeType="withEffect">
                                  <p:stCondLst>
                                    <p:cond delay="1750"/>
                                  </p:stCondLst>
                                  <p:childTnLst>
                                    <p:set>
                                      <p:cBhvr>
                                        <p:cTn id="42" dur="1" fill="hold">
                                          <p:stCondLst>
                                            <p:cond delay="0"/>
                                          </p:stCondLst>
                                        </p:cTn>
                                        <p:tgtEl>
                                          <p:spTgt spid="147"/>
                                        </p:tgtEl>
                                        <p:attrNameLst>
                                          <p:attrName>style.visibility</p:attrName>
                                        </p:attrNameLst>
                                      </p:cBhvr>
                                      <p:to>
                                        <p:strVal val="visible"/>
                                      </p:to>
                                    </p:set>
                                    <p:animEffect transition="in" filter="barn(outVertical)">
                                      <p:cBhvr>
                                        <p:cTn id="43" dur="500"/>
                                        <p:tgtEl>
                                          <p:spTgt spid="147"/>
                                        </p:tgtEl>
                                      </p:cBhvr>
                                    </p:animEffect>
                                  </p:childTnLst>
                                </p:cTn>
                              </p:par>
                              <p:par>
                                <p:cTn id="44" presetID="10" presetClass="entr" presetSubtype="0" fill="hold" grpId="0" nodeType="withEffect">
                                  <p:stCondLst>
                                    <p:cond delay="2250"/>
                                  </p:stCondLst>
                                  <p:childTnLst>
                                    <p:set>
                                      <p:cBhvr>
                                        <p:cTn id="45" dur="1" fill="hold">
                                          <p:stCondLst>
                                            <p:cond delay="0"/>
                                          </p:stCondLst>
                                        </p:cTn>
                                        <p:tgtEl>
                                          <p:spTgt spid="148"/>
                                        </p:tgtEl>
                                        <p:attrNameLst>
                                          <p:attrName>style.visibility</p:attrName>
                                        </p:attrNameLst>
                                      </p:cBhvr>
                                      <p:to>
                                        <p:strVal val="visible"/>
                                      </p:to>
                                    </p:set>
                                    <p:animEffect transition="in" filter="fade">
                                      <p:cBhvr>
                                        <p:cTn id="46" dur="500"/>
                                        <p:tgtEl>
                                          <p:spTgt spid="148"/>
                                        </p:tgtEl>
                                      </p:cBhvr>
                                    </p:animEffect>
                                  </p:childTnLst>
                                </p:cTn>
                              </p:par>
                              <p:par>
                                <p:cTn id="47" presetID="42" presetClass="path" presetSubtype="0" decel="100000" fill="hold" grpId="1" nodeType="withEffect">
                                  <p:stCondLst>
                                    <p:cond delay="2250"/>
                                  </p:stCondLst>
                                  <p:childTnLst>
                                    <p:animMotion origin="layout" path="M -3.23462E-6 -1.64321E-6 L -3.23462E-6 0.04471 " pathEditMode="relative" rAng="0" ptsTypes="AA">
                                      <p:cBhvr>
                                        <p:cTn id="48" dur="500" spd="-100000" fill="hold"/>
                                        <p:tgtEl>
                                          <p:spTgt spid="148"/>
                                        </p:tgtEl>
                                        <p:attrNameLst>
                                          <p:attrName>ppt_x</p:attrName>
                                          <p:attrName>ppt_y</p:attrName>
                                        </p:attrNameLst>
                                      </p:cBhvr>
                                      <p:rCtr x="0" y="2224"/>
                                    </p:animMotion>
                                  </p:childTnLst>
                                </p:cTn>
                              </p:par>
                              <p:par>
                                <p:cTn id="49" presetID="10" presetClass="entr" presetSubtype="0" fill="hold" grpId="1" nodeType="withEffect">
                                  <p:stCondLst>
                                    <p:cond delay="2250"/>
                                  </p:stCondLst>
                                  <p:childTnLst>
                                    <p:set>
                                      <p:cBhvr>
                                        <p:cTn id="50" dur="1" fill="hold">
                                          <p:stCondLst>
                                            <p:cond delay="0"/>
                                          </p:stCondLst>
                                        </p:cTn>
                                        <p:tgtEl>
                                          <p:spTgt spid="149"/>
                                        </p:tgtEl>
                                        <p:attrNameLst>
                                          <p:attrName>style.visibility</p:attrName>
                                        </p:attrNameLst>
                                      </p:cBhvr>
                                      <p:to>
                                        <p:strVal val="visible"/>
                                      </p:to>
                                    </p:set>
                                    <p:animEffect transition="in" filter="fade">
                                      <p:cBhvr>
                                        <p:cTn id="51" dur="500"/>
                                        <p:tgtEl>
                                          <p:spTgt spid="149"/>
                                        </p:tgtEl>
                                      </p:cBhvr>
                                    </p:animEffect>
                                  </p:childTnLst>
                                </p:cTn>
                              </p:par>
                              <p:par>
                                <p:cTn id="52" presetID="42" presetClass="path" presetSubtype="0" accel="50000" decel="50000" fill="hold" grpId="0" nodeType="withEffect">
                                  <p:stCondLst>
                                    <p:cond delay="2250"/>
                                  </p:stCondLst>
                                  <p:childTnLst>
                                    <p:animMotion origin="layout" path="M -7.53127E-7 -0.03064 L -7.53127E-7 -8.57921E-7 " pathEditMode="relative" rAng="0" ptsTypes="AA">
                                      <p:cBhvr>
                                        <p:cTn id="53" dur="500" fill="hold"/>
                                        <p:tgtEl>
                                          <p:spTgt spid="149"/>
                                        </p:tgtEl>
                                        <p:attrNameLst>
                                          <p:attrName>ppt_x</p:attrName>
                                          <p:attrName>ppt_y</p:attrName>
                                        </p:attrNameLst>
                                      </p:cBhvr>
                                      <p:rCtr x="0" y="1521"/>
                                    </p:animMotion>
                                  </p:childTnLst>
                                </p:cTn>
                              </p:par>
                              <p:par>
                                <p:cTn id="54" presetID="10" presetClass="entr" presetSubtype="0" fill="hold" nodeType="withEffect">
                                  <p:stCondLst>
                                    <p:cond delay="2250"/>
                                  </p:stCondLst>
                                  <p:childTnLst>
                                    <p:set>
                                      <p:cBhvr>
                                        <p:cTn id="55" dur="1" fill="hold">
                                          <p:stCondLst>
                                            <p:cond delay="0"/>
                                          </p:stCondLst>
                                        </p:cTn>
                                        <p:tgtEl>
                                          <p:spTgt spid="156"/>
                                        </p:tgtEl>
                                        <p:attrNameLst>
                                          <p:attrName>style.visibility</p:attrName>
                                        </p:attrNameLst>
                                      </p:cBhvr>
                                      <p:to>
                                        <p:strVal val="visible"/>
                                      </p:to>
                                    </p:set>
                                    <p:animEffect transition="in" filter="fade">
                                      <p:cBhvr>
                                        <p:cTn id="56" dur="500"/>
                                        <p:tgtEl>
                                          <p:spTgt spid="156"/>
                                        </p:tgtEl>
                                      </p:cBhvr>
                                    </p:animEffect>
                                  </p:childTnLst>
                                </p:cTn>
                              </p:par>
                              <p:par>
                                <p:cTn id="57" presetID="10" presetClass="entr" presetSubtype="0" fill="hold" nodeType="withEffect">
                                  <p:stCondLst>
                                    <p:cond delay="225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par>
                                <p:cTn id="60" presetID="1" presetClass="entr" presetSubtype="0" fill="hold" nodeType="withEffect">
                                  <p:stCondLst>
                                    <p:cond delay="2750"/>
                                  </p:stCondLst>
                                  <p:childTnLst>
                                    <p:set>
                                      <p:cBhvr>
                                        <p:cTn id="61" dur="1" fill="hold">
                                          <p:stCondLst>
                                            <p:cond delay="499"/>
                                          </p:stCondLst>
                                        </p:cTn>
                                        <p:tgtEl>
                                          <p:spTgt spid="162"/>
                                        </p:tgtEl>
                                        <p:attrNameLst>
                                          <p:attrName>style.visibility</p:attrName>
                                        </p:attrNameLst>
                                      </p:cBhvr>
                                      <p:to>
                                        <p:strVal val="visible"/>
                                      </p:to>
                                    </p:set>
                                  </p:childTnLst>
                                </p:cTn>
                              </p:par>
                              <p:par>
                                <p:cTn id="62" presetID="6" presetClass="emph" presetSubtype="0" accel="100000" autoRev="1" fill="hold" nodeType="withEffect">
                                  <p:stCondLst>
                                    <p:cond delay="2750"/>
                                  </p:stCondLst>
                                  <p:childTnLst>
                                    <p:animScale>
                                      <p:cBhvr>
                                        <p:cTn id="63" dur="500" fill="hold"/>
                                        <p:tgtEl>
                                          <p:spTgt spid="162"/>
                                        </p:tgtEl>
                                      </p:cBhvr>
                                      <p:by x="0" y="0"/>
                                    </p:animScale>
                                  </p:childTnLst>
                                </p:cTn>
                              </p:par>
                              <p:par>
                                <p:cTn id="64" presetID="1" presetClass="entr" presetSubtype="0" fill="hold" nodeType="withEffect">
                                  <p:stCondLst>
                                    <p:cond delay="2750"/>
                                  </p:stCondLst>
                                  <p:childTnLst>
                                    <p:set>
                                      <p:cBhvr>
                                        <p:cTn id="65" dur="1" fill="hold">
                                          <p:stCondLst>
                                            <p:cond delay="499"/>
                                          </p:stCondLst>
                                        </p:cTn>
                                        <p:tgtEl>
                                          <p:spTgt spid="159"/>
                                        </p:tgtEl>
                                        <p:attrNameLst>
                                          <p:attrName>style.visibility</p:attrName>
                                        </p:attrNameLst>
                                      </p:cBhvr>
                                      <p:to>
                                        <p:strVal val="visible"/>
                                      </p:to>
                                    </p:set>
                                  </p:childTnLst>
                                </p:cTn>
                              </p:par>
                              <p:par>
                                <p:cTn id="66" presetID="6" presetClass="emph" presetSubtype="0" accel="100000" autoRev="1" fill="hold" nodeType="withEffect">
                                  <p:stCondLst>
                                    <p:cond delay="2750"/>
                                  </p:stCondLst>
                                  <p:childTnLst>
                                    <p:animScale>
                                      <p:cBhvr>
                                        <p:cTn id="67" dur="500" fill="hold"/>
                                        <p:tgtEl>
                                          <p:spTgt spid="159"/>
                                        </p:tgtEl>
                                      </p:cBhvr>
                                      <p:by x="0" y="0"/>
                                    </p:animScale>
                                  </p:childTnLst>
                                </p:cTn>
                              </p:par>
                              <p:par>
                                <p:cTn id="68" presetID="1" presetClass="entr" presetSubtype="0" fill="hold" nodeType="withEffect">
                                  <p:stCondLst>
                                    <p:cond delay="2750"/>
                                  </p:stCondLst>
                                  <p:childTnLst>
                                    <p:set>
                                      <p:cBhvr>
                                        <p:cTn id="69" dur="1" fill="hold">
                                          <p:stCondLst>
                                            <p:cond delay="499"/>
                                          </p:stCondLst>
                                        </p:cTn>
                                        <p:tgtEl>
                                          <p:spTgt spid="3"/>
                                        </p:tgtEl>
                                        <p:attrNameLst>
                                          <p:attrName>style.visibility</p:attrName>
                                        </p:attrNameLst>
                                      </p:cBhvr>
                                      <p:to>
                                        <p:strVal val="visible"/>
                                      </p:to>
                                    </p:set>
                                  </p:childTnLst>
                                </p:cTn>
                              </p:par>
                              <p:par>
                                <p:cTn id="70" presetID="6" presetClass="emph" presetSubtype="0" accel="100000" autoRev="1" fill="hold" nodeType="withEffect">
                                  <p:stCondLst>
                                    <p:cond delay="2750"/>
                                  </p:stCondLst>
                                  <p:childTnLst>
                                    <p:animScale>
                                      <p:cBhvr>
                                        <p:cTn id="71" dur="500" fill="hold"/>
                                        <p:tgtEl>
                                          <p:spTgt spid="3"/>
                                        </p:tgtEl>
                                      </p:cBhvr>
                                      <p:by x="0" y="0"/>
                                    </p:animScale>
                                  </p:childTnLst>
                                </p:cTn>
                              </p:par>
                              <p:par>
                                <p:cTn id="72" presetID="22" presetClass="entr" presetSubtype="1" fill="hold" nodeType="withEffect">
                                  <p:stCondLst>
                                    <p:cond delay="3750"/>
                                  </p:stCondLst>
                                  <p:childTnLst>
                                    <p:set>
                                      <p:cBhvr>
                                        <p:cTn id="73" dur="1" fill="hold">
                                          <p:stCondLst>
                                            <p:cond delay="0"/>
                                          </p:stCondLst>
                                        </p:cTn>
                                        <p:tgtEl>
                                          <p:spTgt spid="165"/>
                                        </p:tgtEl>
                                        <p:attrNameLst>
                                          <p:attrName>style.visibility</p:attrName>
                                        </p:attrNameLst>
                                      </p:cBhvr>
                                      <p:to>
                                        <p:strVal val="visible"/>
                                      </p:to>
                                    </p:set>
                                    <p:animEffect transition="in" filter="wipe(up)">
                                      <p:cBhvr>
                                        <p:cTn id="74" dur="500"/>
                                        <p:tgtEl>
                                          <p:spTgt spid="165"/>
                                        </p:tgtEl>
                                      </p:cBhvr>
                                    </p:animEffect>
                                  </p:childTnLst>
                                </p:cTn>
                              </p:par>
                              <p:par>
                                <p:cTn id="75" presetID="22" presetClass="entr" presetSubtype="4" fill="hold" nodeType="withEffect">
                                  <p:stCondLst>
                                    <p:cond delay="3750"/>
                                  </p:stCondLst>
                                  <p:childTnLst>
                                    <p:set>
                                      <p:cBhvr>
                                        <p:cTn id="76" dur="1" fill="hold">
                                          <p:stCondLst>
                                            <p:cond delay="0"/>
                                          </p:stCondLst>
                                        </p:cTn>
                                        <p:tgtEl>
                                          <p:spTgt spid="168"/>
                                        </p:tgtEl>
                                        <p:attrNameLst>
                                          <p:attrName>style.visibility</p:attrName>
                                        </p:attrNameLst>
                                      </p:cBhvr>
                                      <p:to>
                                        <p:strVal val="visible"/>
                                      </p:to>
                                    </p:set>
                                    <p:animEffect transition="in" filter="wipe(down)">
                                      <p:cBhvr>
                                        <p:cTn id="7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148" grpId="0"/>
      <p:bldP spid="148" grpId="1"/>
      <p:bldP spid="149" grpId="0"/>
      <p:bldP spid="149"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147510" y="333440"/>
            <a:ext cx="6332804"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1"/>
                </a:gradFill>
                <a:effectLst/>
                <a:uLnTx/>
                <a:uFillTx/>
                <a:latin typeface="Segoe UI Light"/>
                <a:ea typeface="+mn-ea"/>
                <a:cs typeface="+mn-cs"/>
              </a:rPr>
              <a:t>On premise gateway mode </a:t>
            </a:r>
            <a:endPar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endParaRPr>
          </a:p>
        </p:txBody>
      </p:sp>
      <p:sp>
        <p:nvSpPr>
          <p:cNvPr id="5" name="TextBox 4">
            <a:extLst>
              <a:ext uri="{FF2B5EF4-FFF2-40B4-BE49-F238E27FC236}">
                <a16:creationId xmlns:a16="http://schemas.microsoft.com/office/drawing/2014/main" id="{93E50442-B71D-4A9A-ACBA-419F8413D9EE}"/>
              </a:ext>
            </a:extLst>
          </p:cNvPr>
          <p:cNvSpPr txBox="1"/>
          <p:nvPr/>
        </p:nvSpPr>
        <p:spPr>
          <a:xfrm>
            <a:off x="147509" y="1305307"/>
            <a:ext cx="10100849" cy="591546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Personal mode (run as Windows application)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Use only by you, no admins managed, good for test for small team.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Use for Power BI only, may see error when using Windows Hello or PIN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Support only Schedule refresh and manual refresh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Live connection is not supported</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R scripted are supported for this mode only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If PC is turned off and or not logged in, data not refresh.</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On-premises mode (run as Windows service)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Multiple users can share and reuse, managed by admin that can delegate via portal, good for production.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Previously known as Enterprise gateway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Use for Power BI, PowerApps, Microsoft Flows and Logic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Support both Schedule refresh and </a:t>
            </a:r>
            <a:r>
              <a:rPr kumimoji="0" lang="en-US" sz="2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DirectQuery</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9E51E45A-84C5-4119-BA49-358D0D21808C}"/>
              </a:ext>
            </a:extLst>
          </p:cNvPr>
          <p:cNvPicPr>
            <a:picLocks noChangeAspect="1"/>
          </p:cNvPicPr>
          <p:nvPr/>
        </p:nvPicPr>
        <p:blipFill>
          <a:blip r:embed="rId3"/>
          <a:stretch>
            <a:fillRect/>
          </a:stretch>
        </p:blipFill>
        <p:spPr>
          <a:xfrm>
            <a:off x="10318186" y="2082630"/>
            <a:ext cx="1689362" cy="1346370"/>
          </a:xfrm>
          <a:prstGeom prst="rect">
            <a:avLst/>
          </a:prstGeom>
        </p:spPr>
      </p:pic>
      <p:pic>
        <p:nvPicPr>
          <p:cNvPr id="3" name="Picture 2">
            <a:extLst>
              <a:ext uri="{FF2B5EF4-FFF2-40B4-BE49-F238E27FC236}">
                <a16:creationId xmlns:a16="http://schemas.microsoft.com/office/drawing/2014/main" id="{5926E80F-70B5-4DE8-B716-B70C383EBC51}"/>
              </a:ext>
            </a:extLst>
          </p:cNvPr>
          <p:cNvPicPr>
            <a:picLocks noChangeAspect="1"/>
          </p:cNvPicPr>
          <p:nvPr/>
        </p:nvPicPr>
        <p:blipFill>
          <a:blip r:embed="rId4"/>
          <a:stretch>
            <a:fillRect/>
          </a:stretch>
        </p:blipFill>
        <p:spPr>
          <a:xfrm>
            <a:off x="10579009" y="4289793"/>
            <a:ext cx="1167716" cy="2234767"/>
          </a:xfrm>
          <a:prstGeom prst="rect">
            <a:avLst/>
          </a:prstGeom>
        </p:spPr>
      </p:pic>
      <p:sp>
        <p:nvSpPr>
          <p:cNvPr id="4" name="Rectangle 3">
            <a:extLst>
              <a:ext uri="{FF2B5EF4-FFF2-40B4-BE49-F238E27FC236}">
                <a16:creationId xmlns:a16="http://schemas.microsoft.com/office/drawing/2014/main" id="{5A5B5168-1847-43FD-95A4-7A4FDF779F80}"/>
              </a:ext>
            </a:extLst>
          </p:cNvPr>
          <p:cNvSpPr/>
          <p:nvPr/>
        </p:nvSpPr>
        <p:spPr>
          <a:xfrm>
            <a:off x="7094768" y="665285"/>
            <a:ext cx="3051541" cy="3416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Must be Power BI pro user</a:t>
            </a:r>
          </a:p>
        </p:txBody>
      </p:sp>
    </p:spTree>
    <p:extLst>
      <p:ext uri="{BB962C8B-B14F-4D97-AF65-F5344CB8AC3E}">
        <p14:creationId xmlns:p14="http://schemas.microsoft.com/office/powerpoint/2010/main" val="377238064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147510" y="333440"/>
            <a:ext cx="5664712"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Gateway requirements</a:t>
            </a:r>
          </a:p>
        </p:txBody>
      </p:sp>
      <p:sp>
        <p:nvSpPr>
          <p:cNvPr id="5" name="TextBox 4">
            <a:extLst>
              <a:ext uri="{FF2B5EF4-FFF2-40B4-BE49-F238E27FC236}">
                <a16:creationId xmlns:a16="http://schemas.microsoft.com/office/drawing/2014/main" id="{93E50442-B71D-4A9A-ACBA-419F8413D9EE}"/>
              </a:ext>
            </a:extLst>
          </p:cNvPr>
          <p:cNvSpPr txBox="1"/>
          <p:nvPr/>
        </p:nvSpPr>
        <p:spPr>
          <a:xfrm>
            <a:off x="639283" y="1264275"/>
            <a:ext cx="11405207" cy="409035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Hardware (Recommended 8 Cores and 8 GB of RAM) OS 64-bit only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.NET 4.5 installed</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64-bit Windows Client (Windows 7 or above)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64-bit Windows Server (Windows Server 2008 R2 or later)</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highlight>
                  <a:srgbClr val="FFFF00"/>
                </a:highlight>
                <a:uLnTx/>
                <a:uFillTx/>
                <a:latin typeface="Segoe UI"/>
                <a:ea typeface="+mn-ea"/>
                <a:cs typeface="+mn-cs"/>
              </a:rPr>
              <a:t>Power BI pro license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highlight>
                  <a:srgbClr val="FFFF00"/>
                </a:highlight>
                <a:uLnTx/>
                <a:uFillTx/>
                <a:latin typeface="Segoe UI"/>
                <a:ea typeface="+mn-ea"/>
                <a:cs typeface="+mn-cs"/>
              </a:rPr>
              <a:t>Can’t be installed on a Domain Controller, can be inside or outside Active Directory domain</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highlight>
                  <a:srgbClr val="FFFF00"/>
                </a:highlight>
                <a:uLnTx/>
                <a:uFillTx/>
                <a:latin typeface="Segoe UI"/>
                <a:ea typeface="+mn-ea"/>
                <a:cs typeface="+mn-cs"/>
              </a:rPr>
              <a:t>Can’t be the same mode in the same computer</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highlight>
                  <a:srgbClr val="FFFF00"/>
                </a:highlight>
                <a:uLnTx/>
                <a:uFillTx/>
                <a:latin typeface="Segoe UI"/>
                <a:ea typeface="+mn-ea"/>
                <a:cs typeface="+mn-cs"/>
              </a:rPr>
              <a:t>Can use 2 modes: personal and On-premise data gateway in the same computer</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Multiple gateway can be installed and </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highlight>
                  <a:srgbClr val="FFFF00"/>
                </a:highlight>
                <a:uLnTx/>
                <a:uFillTx/>
                <a:latin typeface="Segoe UI"/>
                <a:ea typeface="+mn-ea"/>
                <a:cs typeface="+mn-cs"/>
              </a:rPr>
              <a:t>support the same source </a:t>
            </a:r>
            <a:r>
              <a:rPr kumimoji="0" lang="en-US" sz="2000" b="0" i="0" u="none" strike="noStrike" kern="1200" cap="none" spc="0" normalizeH="0" baseline="0" noProof="0" dirty="0">
                <a:ln>
                  <a:noFill/>
                </a:ln>
                <a:solidFill>
                  <a:srgbClr val="505050"/>
                </a:solidFill>
                <a:effectLst/>
                <a:uLnTx/>
                <a:uFillTx/>
                <a:latin typeface="Segoe UI"/>
                <a:ea typeface="+mn-ea"/>
                <a:cs typeface="+mn-cs"/>
              </a:rPr>
              <a:t>for different gateway admin credentials (multiple gateway means install gateway on different servers)</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33D022E9-8E91-4752-8DE5-9F40BA23D34E}"/>
              </a:ext>
            </a:extLst>
          </p:cNvPr>
          <p:cNvSpPr/>
          <p:nvPr/>
        </p:nvSpPr>
        <p:spPr>
          <a:xfrm>
            <a:off x="4217589" y="5235606"/>
            <a:ext cx="474233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Recommended:</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8 Core CPU</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16 GB of RAM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64-bit version of Windows 2012 R2 (or later)</a:t>
            </a:r>
          </a:p>
        </p:txBody>
      </p:sp>
      <p:sp>
        <p:nvSpPr>
          <p:cNvPr id="3" name="TextBox 2">
            <a:extLst>
              <a:ext uri="{FF2B5EF4-FFF2-40B4-BE49-F238E27FC236}">
                <a16:creationId xmlns:a16="http://schemas.microsoft.com/office/drawing/2014/main" id="{EB20F319-3E2A-4F20-BCC4-74D715FA04A6}"/>
              </a:ext>
            </a:extLst>
          </p:cNvPr>
          <p:cNvSpPr txBox="1"/>
          <p:nvPr/>
        </p:nvSpPr>
        <p:spPr>
          <a:xfrm>
            <a:off x="8065536" y="37707"/>
            <a:ext cx="3376758" cy="141269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Service name is “</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PBIEgwService</a:t>
            </a:r>
            <a:r>
              <a:rPr kumimoji="0" lang="en-US" sz="1600" b="0" i="0" u="none" strike="noStrike" kern="1200" cap="none" spc="0" normalizeH="0" baseline="0" noProof="0" dirty="0">
                <a:ln>
                  <a:noFill/>
                </a:ln>
                <a:solidFill>
                  <a:srgbClr val="505050"/>
                </a:solidFill>
                <a:effectLst/>
                <a:uLnTx/>
                <a:uFillTx/>
                <a:latin typeface="Segoe UI"/>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rgbClr val="505050"/>
                </a:solidFill>
                <a:latin typeface="Segoe UI"/>
              </a:rPr>
              <a:t>To restart, use command prompt</a:t>
            </a:r>
            <a:r>
              <a:rPr kumimoji="0" lang="en-US" sz="16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rgbClr val="505050"/>
                </a:solidFill>
                <a:latin typeface="Segoe UI"/>
              </a:rPr>
              <a:t>net stop </a:t>
            </a:r>
            <a:r>
              <a:rPr lang="en-US" sz="1600" dirty="0" err="1">
                <a:solidFill>
                  <a:srgbClr val="505050"/>
                </a:solidFill>
                <a:latin typeface="Segoe UI"/>
              </a:rPr>
              <a:t>PBIEgwService</a:t>
            </a:r>
            <a:endParaRPr lang="en-US" sz="1600" dirty="0">
              <a:solidFill>
                <a:srgbClr val="505050"/>
              </a:solidFill>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rgbClr val="505050"/>
                </a:solidFill>
                <a:latin typeface="Segoe UI"/>
              </a:rPr>
              <a:t>net start </a:t>
            </a:r>
            <a:r>
              <a:rPr lang="en-US" sz="1600" dirty="0" err="1">
                <a:solidFill>
                  <a:srgbClr val="505050"/>
                </a:solidFill>
                <a:latin typeface="Segoe UI"/>
              </a:rPr>
              <a:t>PBIEgwServices</a:t>
            </a:r>
            <a:r>
              <a:rPr lang="en-US" sz="1600" dirty="0">
                <a:solidFill>
                  <a:srgbClr val="505050"/>
                </a:solidFill>
                <a:latin typeface="Segoe UI"/>
              </a:rPr>
              <a:t> </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7029071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64">
            <a:extLst>
              <a:ext uri="{FF2B5EF4-FFF2-40B4-BE49-F238E27FC236}">
                <a16:creationId xmlns:a16="http://schemas.microsoft.com/office/drawing/2014/main" id="{324D2B6F-7B1B-4A4A-8BD2-19C398F5694E}"/>
              </a:ext>
            </a:extLst>
          </p:cNvPr>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B7F1E304-4164-4D87-8163-7FE8381C78FD}"/>
              </a:ext>
            </a:extLst>
          </p:cNvPr>
          <p:cNvSpPr txBox="1"/>
          <p:nvPr/>
        </p:nvSpPr>
        <p:spPr>
          <a:xfrm>
            <a:off x="147510" y="333440"/>
            <a:ext cx="5664712"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Gateway requirements</a:t>
            </a:r>
          </a:p>
        </p:txBody>
      </p:sp>
      <p:pic>
        <p:nvPicPr>
          <p:cNvPr id="4" name="Picture 3">
            <a:extLst>
              <a:ext uri="{FF2B5EF4-FFF2-40B4-BE49-F238E27FC236}">
                <a16:creationId xmlns:a16="http://schemas.microsoft.com/office/drawing/2014/main" id="{A888D9DC-DCE2-4D5D-883C-9388EEFB7EB9}"/>
              </a:ext>
            </a:extLst>
          </p:cNvPr>
          <p:cNvPicPr>
            <a:picLocks noChangeAspect="1"/>
          </p:cNvPicPr>
          <p:nvPr/>
        </p:nvPicPr>
        <p:blipFill>
          <a:blip r:embed="rId2"/>
          <a:stretch>
            <a:fillRect/>
          </a:stretch>
        </p:blipFill>
        <p:spPr>
          <a:xfrm>
            <a:off x="4581514" y="2005475"/>
            <a:ext cx="6675854" cy="4028047"/>
          </a:xfrm>
          <a:prstGeom prst="rect">
            <a:avLst/>
          </a:prstGeom>
        </p:spPr>
      </p:pic>
      <p:sp>
        <p:nvSpPr>
          <p:cNvPr id="5" name="Rectangle 4">
            <a:extLst>
              <a:ext uri="{FF2B5EF4-FFF2-40B4-BE49-F238E27FC236}">
                <a16:creationId xmlns:a16="http://schemas.microsoft.com/office/drawing/2014/main" id="{ECE31EA2-EAFF-47A4-929B-946D738EBB10}"/>
              </a:ext>
            </a:extLst>
          </p:cNvPr>
          <p:cNvSpPr/>
          <p:nvPr/>
        </p:nvSpPr>
        <p:spPr>
          <a:xfrm>
            <a:off x="492755" y="3240161"/>
            <a:ext cx="6096000" cy="1320361"/>
          </a:xfrm>
          <a:prstGeom prst="rect">
            <a:avLst/>
          </a:prstGeom>
        </p:spPr>
        <p:txBody>
          <a:bodyPr>
            <a:spAutoFit/>
          </a:bodyPr>
          <a:lstStyle/>
          <a:p>
            <a:pPr lvl="0">
              <a:lnSpc>
                <a:spcPct val="90000"/>
              </a:lnSpc>
              <a:spcAft>
                <a:spcPts val="600"/>
              </a:spcAft>
              <a:defRPr/>
            </a:pPr>
            <a:r>
              <a:rPr lang="en-US" b="1" dirty="0">
                <a:gradFill>
                  <a:gsLst>
                    <a:gs pos="2917">
                      <a:srgbClr val="505050"/>
                    </a:gs>
                    <a:gs pos="30000">
                      <a:srgbClr val="505050"/>
                    </a:gs>
                  </a:gsLst>
                  <a:lin ang="5400000" scaled="0"/>
                </a:gradFill>
              </a:rPr>
              <a:t>Ports (requires Outbound only) </a:t>
            </a:r>
            <a:endParaRPr lang="th-TH" b="1" dirty="0">
              <a:gradFill>
                <a:gsLst>
                  <a:gs pos="2917">
                    <a:srgbClr val="505050"/>
                  </a:gs>
                  <a:gs pos="30000">
                    <a:srgbClr val="505050"/>
                  </a:gs>
                </a:gsLst>
                <a:lin ang="5400000" scaled="0"/>
              </a:gradFill>
            </a:endParaRPr>
          </a:p>
          <a:p>
            <a:pPr marL="342900" lvl="0" indent="-342900">
              <a:lnSpc>
                <a:spcPct val="90000"/>
              </a:lnSpc>
              <a:spcAft>
                <a:spcPts val="600"/>
              </a:spcAft>
              <a:buFontTx/>
              <a:buChar char="-"/>
              <a:defRPr/>
            </a:pPr>
            <a:r>
              <a:rPr lang="en-US" dirty="0">
                <a:gradFill>
                  <a:gsLst>
                    <a:gs pos="2917">
                      <a:srgbClr val="505050"/>
                    </a:gs>
                    <a:gs pos="30000">
                      <a:srgbClr val="505050"/>
                    </a:gs>
                  </a:gsLst>
                  <a:lin ang="5400000" scaled="0"/>
                </a:gradFill>
              </a:rPr>
              <a:t>443 (Login/General)</a:t>
            </a:r>
            <a:endParaRPr lang="th-TH" dirty="0">
              <a:gradFill>
                <a:gsLst>
                  <a:gs pos="2917">
                    <a:srgbClr val="505050"/>
                  </a:gs>
                  <a:gs pos="30000">
                    <a:srgbClr val="505050"/>
                  </a:gs>
                </a:gsLst>
                <a:lin ang="5400000" scaled="0"/>
              </a:gradFill>
            </a:endParaRPr>
          </a:p>
          <a:p>
            <a:pPr marL="342900" lvl="0" indent="-342900">
              <a:lnSpc>
                <a:spcPct val="90000"/>
              </a:lnSpc>
              <a:spcAft>
                <a:spcPts val="600"/>
              </a:spcAft>
              <a:buFontTx/>
              <a:buChar char="-"/>
              <a:defRPr/>
            </a:pPr>
            <a:r>
              <a:rPr lang="en-US" dirty="0">
                <a:gradFill>
                  <a:gsLst>
                    <a:gs pos="2917">
                      <a:srgbClr val="505050"/>
                    </a:gs>
                    <a:gs pos="30000">
                      <a:srgbClr val="505050"/>
                    </a:gs>
                  </a:gsLst>
                  <a:lin ang="5400000" scaled="0"/>
                </a:gradFill>
              </a:rPr>
              <a:t>5671, 5672 (Messaging protocol)</a:t>
            </a:r>
          </a:p>
          <a:p>
            <a:pPr marL="342900" lvl="0" indent="-342900">
              <a:lnSpc>
                <a:spcPct val="90000"/>
              </a:lnSpc>
              <a:spcAft>
                <a:spcPts val="600"/>
              </a:spcAft>
              <a:buFontTx/>
              <a:buChar char="-"/>
              <a:defRPr/>
            </a:pPr>
            <a:r>
              <a:rPr lang="en-US" dirty="0">
                <a:gradFill>
                  <a:gsLst>
                    <a:gs pos="2917">
                      <a:srgbClr val="505050"/>
                    </a:gs>
                    <a:gs pos="30000">
                      <a:srgbClr val="505050"/>
                    </a:gs>
                  </a:gsLst>
                  <a:lin ang="5400000" scaled="0"/>
                </a:gradFill>
              </a:rPr>
              <a:t>9350-9354 (Service Bus listeners)</a:t>
            </a:r>
          </a:p>
        </p:txBody>
      </p:sp>
      <p:pic>
        <p:nvPicPr>
          <p:cNvPr id="6" name="Picture 2" descr="http://images.clipartpanda.com/firewall-clipart-firewall2.png">
            <a:extLst>
              <a:ext uri="{FF2B5EF4-FFF2-40B4-BE49-F238E27FC236}">
                <a16:creationId xmlns:a16="http://schemas.microsoft.com/office/drawing/2014/main" id="{2109537D-670A-41D0-BEBD-636A1C488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4291" y="333440"/>
            <a:ext cx="2249855" cy="141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42864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765480-D5D4-453A-9657-CC5247A55E29}"/>
              </a:ext>
            </a:extLst>
          </p:cNvPr>
          <p:cNvPicPr>
            <a:picLocks noChangeAspect="1"/>
          </p:cNvPicPr>
          <p:nvPr/>
        </p:nvPicPr>
        <p:blipFill>
          <a:blip r:embed="rId3"/>
          <a:stretch>
            <a:fillRect/>
          </a:stretch>
        </p:blipFill>
        <p:spPr>
          <a:xfrm>
            <a:off x="3570852" y="2617077"/>
            <a:ext cx="4392538" cy="4156841"/>
          </a:xfrm>
          <a:prstGeom prst="rect">
            <a:avLst/>
          </a:prstGeom>
        </p:spPr>
      </p:pic>
      <p:sp>
        <p:nvSpPr>
          <p:cNvPr id="3" name="TextBox 2">
            <a:extLst>
              <a:ext uri="{FF2B5EF4-FFF2-40B4-BE49-F238E27FC236}">
                <a16:creationId xmlns:a16="http://schemas.microsoft.com/office/drawing/2014/main" id="{D8874E02-00F6-4DDB-8EF0-52990F5D3969}"/>
              </a:ext>
            </a:extLst>
          </p:cNvPr>
          <p:cNvSpPr txBox="1"/>
          <p:nvPr/>
        </p:nvSpPr>
        <p:spPr>
          <a:xfrm>
            <a:off x="510707" y="1264275"/>
            <a:ext cx="11807417" cy="17789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Every gateway need to set up recovery key.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When you need to migrate, take over, reinstall the gateway to the new server you’ll need this key to restore gateway profile and data sources associated.</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4" name="Parallelogram 164">
            <a:extLst>
              <a:ext uri="{FF2B5EF4-FFF2-40B4-BE49-F238E27FC236}">
                <a16:creationId xmlns:a16="http://schemas.microsoft.com/office/drawing/2014/main" id="{3B79E481-9120-4D85-A79C-83BC5DECE0E4}"/>
              </a:ext>
            </a:extLst>
          </p:cNvPr>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6642734-AE14-4F0C-B938-DC4FCF6BF8EB}"/>
              </a:ext>
            </a:extLst>
          </p:cNvPr>
          <p:cNvSpPr txBox="1"/>
          <p:nvPr/>
        </p:nvSpPr>
        <p:spPr>
          <a:xfrm>
            <a:off x="147510" y="333440"/>
            <a:ext cx="5664712"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Gateway requirements</a:t>
            </a:r>
          </a:p>
        </p:txBody>
      </p:sp>
    </p:spTree>
    <p:extLst>
      <p:ext uri="{BB962C8B-B14F-4D97-AF65-F5344CB8AC3E}">
        <p14:creationId xmlns:p14="http://schemas.microsoft.com/office/powerpoint/2010/main" val="245412709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874E02-00F6-4DDB-8EF0-52990F5D3969}"/>
              </a:ext>
            </a:extLst>
          </p:cNvPr>
          <p:cNvSpPr txBox="1"/>
          <p:nvPr/>
        </p:nvSpPr>
        <p:spPr>
          <a:xfrm>
            <a:off x="520647" y="1264275"/>
            <a:ext cx="11807417" cy="10372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 On-premise gateway mode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4" name="Parallelogram 164">
            <a:extLst>
              <a:ext uri="{FF2B5EF4-FFF2-40B4-BE49-F238E27FC236}">
                <a16:creationId xmlns:a16="http://schemas.microsoft.com/office/drawing/2014/main" id="{3B79E481-9120-4D85-A79C-83BC5DECE0E4}"/>
              </a:ext>
            </a:extLst>
          </p:cNvPr>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6642734-AE14-4F0C-B938-DC4FCF6BF8EB}"/>
              </a:ext>
            </a:extLst>
          </p:cNvPr>
          <p:cNvSpPr txBox="1"/>
          <p:nvPr/>
        </p:nvSpPr>
        <p:spPr>
          <a:xfrm>
            <a:off x="147510" y="333440"/>
            <a:ext cx="5664712"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Manage Gateways</a:t>
            </a:r>
          </a:p>
        </p:txBody>
      </p:sp>
      <p:pic>
        <p:nvPicPr>
          <p:cNvPr id="8" name="Picture 7">
            <a:extLst>
              <a:ext uri="{FF2B5EF4-FFF2-40B4-BE49-F238E27FC236}">
                <a16:creationId xmlns:a16="http://schemas.microsoft.com/office/drawing/2014/main" id="{36BB31F7-F91A-4613-B481-2F31E082E21D}"/>
              </a:ext>
            </a:extLst>
          </p:cNvPr>
          <p:cNvPicPr>
            <a:picLocks noChangeAspect="1"/>
          </p:cNvPicPr>
          <p:nvPr/>
        </p:nvPicPr>
        <p:blipFill>
          <a:blip r:embed="rId3"/>
          <a:stretch>
            <a:fillRect/>
          </a:stretch>
        </p:blipFill>
        <p:spPr>
          <a:xfrm>
            <a:off x="311925" y="1920968"/>
            <a:ext cx="6914519" cy="4754066"/>
          </a:xfrm>
          <a:prstGeom prst="rect">
            <a:avLst/>
          </a:prstGeom>
        </p:spPr>
      </p:pic>
      <p:pic>
        <p:nvPicPr>
          <p:cNvPr id="9" name="Picture 8">
            <a:extLst>
              <a:ext uri="{FF2B5EF4-FFF2-40B4-BE49-F238E27FC236}">
                <a16:creationId xmlns:a16="http://schemas.microsoft.com/office/drawing/2014/main" id="{7A8BEDF7-BBB1-411F-9D93-CE8E085EFBD1}"/>
              </a:ext>
            </a:extLst>
          </p:cNvPr>
          <p:cNvPicPr>
            <a:picLocks noChangeAspect="1"/>
          </p:cNvPicPr>
          <p:nvPr/>
        </p:nvPicPr>
        <p:blipFill>
          <a:blip r:embed="rId4"/>
          <a:stretch>
            <a:fillRect/>
          </a:stretch>
        </p:blipFill>
        <p:spPr>
          <a:xfrm>
            <a:off x="7862203" y="2494955"/>
            <a:ext cx="3176337" cy="2394857"/>
          </a:xfrm>
          <a:prstGeom prst="rect">
            <a:avLst/>
          </a:prstGeom>
        </p:spPr>
      </p:pic>
      <p:sp>
        <p:nvSpPr>
          <p:cNvPr id="11" name="TextBox 10">
            <a:extLst>
              <a:ext uri="{FF2B5EF4-FFF2-40B4-BE49-F238E27FC236}">
                <a16:creationId xmlns:a16="http://schemas.microsoft.com/office/drawing/2014/main" id="{60172521-168E-47D4-884B-D6797A06E976}"/>
              </a:ext>
            </a:extLst>
          </p:cNvPr>
          <p:cNvSpPr txBox="1"/>
          <p:nvPr/>
        </p:nvSpPr>
        <p:spPr>
          <a:xfrm>
            <a:off x="1526775" y="4031705"/>
            <a:ext cx="1858714"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2 Gateways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3 Data sources</a:t>
            </a:r>
          </a:p>
        </p:txBody>
      </p:sp>
      <p:pic>
        <p:nvPicPr>
          <p:cNvPr id="2" name="Picture 1">
            <a:extLst>
              <a:ext uri="{FF2B5EF4-FFF2-40B4-BE49-F238E27FC236}">
                <a16:creationId xmlns:a16="http://schemas.microsoft.com/office/drawing/2014/main" id="{6DF257AD-1791-4CCB-BBA1-FD0626500CC4}"/>
              </a:ext>
            </a:extLst>
          </p:cNvPr>
          <p:cNvPicPr>
            <a:picLocks noChangeAspect="1"/>
          </p:cNvPicPr>
          <p:nvPr/>
        </p:nvPicPr>
        <p:blipFill>
          <a:blip r:embed="rId5"/>
          <a:stretch>
            <a:fillRect/>
          </a:stretch>
        </p:blipFill>
        <p:spPr>
          <a:xfrm>
            <a:off x="7904105" y="121920"/>
            <a:ext cx="3182497" cy="2464526"/>
          </a:xfrm>
          <a:prstGeom prst="rect">
            <a:avLst/>
          </a:prstGeom>
        </p:spPr>
      </p:pic>
      <p:sp>
        <p:nvSpPr>
          <p:cNvPr id="12" name="TextBox 11">
            <a:extLst>
              <a:ext uri="{FF2B5EF4-FFF2-40B4-BE49-F238E27FC236}">
                <a16:creationId xmlns:a16="http://schemas.microsoft.com/office/drawing/2014/main" id="{172C6D2F-1FF1-40FB-8200-426EA7267B2F}"/>
              </a:ext>
            </a:extLst>
          </p:cNvPr>
          <p:cNvSpPr txBox="1"/>
          <p:nvPr/>
        </p:nvSpPr>
        <p:spPr>
          <a:xfrm>
            <a:off x="7090895" y="4889812"/>
            <a:ext cx="4789180" cy="185589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Gateways (cluster) has admin users</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gradFill>
                  <a:gsLst>
                    <a:gs pos="2917">
                      <a:srgbClr val="505050"/>
                    </a:gs>
                    <a:gs pos="30000">
                      <a:srgbClr val="505050"/>
                    </a:gs>
                  </a:gsLst>
                  <a:lin ang="5400000" scaled="0"/>
                </a:gradFill>
                <a:latin typeface="Segoe UI"/>
              </a:rPr>
              <a:t>- For Add and manage Data sources</a:t>
            </a:r>
            <a:endPar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Data sources has its own user’s permission (you can add Groups too)</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Allowed to publish reports that include data from data source</a:t>
            </a:r>
          </a:p>
        </p:txBody>
      </p:sp>
    </p:spTree>
    <p:extLst>
      <p:ext uri="{BB962C8B-B14F-4D97-AF65-F5344CB8AC3E}">
        <p14:creationId xmlns:p14="http://schemas.microsoft.com/office/powerpoint/2010/main" val="395636316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874E02-00F6-4DDB-8EF0-52990F5D3969}"/>
              </a:ext>
            </a:extLst>
          </p:cNvPr>
          <p:cNvSpPr txBox="1"/>
          <p:nvPr/>
        </p:nvSpPr>
        <p:spPr>
          <a:xfrm>
            <a:off x="301702" y="1264275"/>
            <a:ext cx="11807417" cy="136960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505050"/>
                    </a:gs>
                    <a:gs pos="30000">
                      <a:srgbClr val="505050"/>
                    </a:gs>
                  </a:gsLst>
                  <a:lin ang="5400000" scaled="0"/>
                </a:gradFill>
                <a:latin typeface="Segoe UI"/>
              </a:rPr>
              <a:t>Data source at Power BI Desktop and Power BI service data source on gateway should match. This includes server name/IP and credentials </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4" name="Parallelogram 164">
            <a:extLst>
              <a:ext uri="{FF2B5EF4-FFF2-40B4-BE49-F238E27FC236}">
                <a16:creationId xmlns:a16="http://schemas.microsoft.com/office/drawing/2014/main" id="{3B79E481-9120-4D85-A79C-83BC5DECE0E4}"/>
              </a:ext>
            </a:extLst>
          </p:cNvPr>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6642734-AE14-4F0C-B938-DC4FCF6BF8EB}"/>
              </a:ext>
            </a:extLst>
          </p:cNvPr>
          <p:cNvSpPr txBox="1"/>
          <p:nvPr/>
        </p:nvSpPr>
        <p:spPr>
          <a:xfrm>
            <a:off x="147510" y="333440"/>
            <a:ext cx="5664712"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 source match</a:t>
            </a:r>
          </a:p>
        </p:txBody>
      </p:sp>
      <p:pic>
        <p:nvPicPr>
          <p:cNvPr id="5" name="Picture 4">
            <a:extLst>
              <a:ext uri="{FF2B5EF4-FFF2-40B4-BE49-F238E27FC236}">
                <a16:creationId xmlns:a16="http://schemas.microsoft.com/office/drawing/2014/main" id="{3F3EF748-E26D-48D8-882F-D7FCFA66131A}"/>
              </a:ext>
            </a:extLst>
          </p:cNvPr>
          <p:cNvPicPr>
            <a:picLocks noChangeAspect="1"/>
          </p:cNvPicPr>
          <p:nvPr/>
        </p:nvPicPr>
        <p:blipFill>
          <a:blip r:embed="rId3"/>
          <a:stretch>
            <a:fillRect/>
          </a:stretch>
        </p:blipFill>
        <p:spPr>
          <a:xfrm>
            <a:off x="801188" y="2489733"/>
            <a:ext cx="5195368" cy="3793959"/>
          </a:xfrm>
          <a:prstGeom prst="rect">
            <a:avLst/>
          </a:prstGeom>
        </p:spPr>
      </p:pic>
      <p:pic>
        <p:nvPicPr>
          <p:cNvPr id="6" name="Picture 5">
            <a:extLst>
              <a:ext uri="{FF2B5EF4-FFF2-40B4-BE49-F238E27FC236}">
                <a16:creationId xmlns:a16="http://schemas.microsoft.com/office/drawing/2014/main" id="{6F69ED27-F2E2-4A3F-8E7F-6AA164ECA63C}"/>
              </a:ext>
            </a:extLst>
          </p:cNvPr>
          <p:cNvPicPr>
            <a:picLocks noChangeAspect="1"/>
          </p:cNvPicPr>
          <p:nvPr/>
        </p:nvPicPr>
        <p:blipFill>
          <a:blip r:embed="rId4"/>
          <a:stretch>
            <a:fillRect/>
          </a:stretch>
        </p:blipFill>
        <p:spPr>
          <a:xfrm>
            <a:off x="6635853" y="2345584"/>
            <a:ext cx="4529169" cy="3793959"/>
          </a:xfrm>
          <a:prstGeom prst="rect">
            <a:avLst/>
          </a:prstGeom>
        </p:spPr>
      </p:pic>
    </p:spTree>
    <p:extLst>
      <p:ext uri="{BB962C8B-B14F-4D97-AF65-F5344CB8AC3E}">
        <p14:creationId xmlns:p14="http://schemas.microsoft.com/office/powerpoint/2010/main" val="14254517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hidden="1"/>
          <p:cNvSpPr/>
          <p:nvPr/>
        </p:nvSpPr>
        <p:spPr>
          <a:xfrm>
            <a:off x="337715" y="207683"/>
            <a:ext cx="11076245" cy="99569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latin typeface="Segoe UI"/>
                <a:ea typeface="+mn-ea"/>
                <a:cs typeface="+mn-cs"/>
              </a:rPr>
              <a:t>Power BI Report Server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353" b="0" i="1" u="none" strike="noStrike" kern="0" cap="none" spc="0" normalizeH="0" baseline="0" noProof="0" dirty="0">
                <a:ln>
                  <a:noFill/>
                </a:ln>
                <a:solidFill>
                  <a:srgbClr val="505050"/>
                </a:solidFill>
                <a:effectLst/>
                <a:uLnTx/>
                <a:uFillTx/>
                <a:latin typeface="Segoe UI"/>
                <a:ea typeface="+mn-ea"/>
                <a:cs typeface="+mn-cs"/>
              </a:rPr>
              <a:t>T</a:t>
            </a:r>
            <a:r>
              <a:rPr kumimoji="0" lang="en-US" sz="2353" b="0" i="1" u="none" strike="noStrike" kern="0" cap="none" spc="0" normalizeH="0" baseline="0" noProof="0" dirty="0" err="1">
                <a:ln>
                  <a:noFill/>
                </a:ln>
                <a:solidFill>
                  <a:srgbClr val="505050"/>
                </a:solidFill>
                <a:effectLst/>
                <a:uLnTx/>
                <a:uFillTx/>
                <a:latin typeface="Segoe UI"/>
                <a:ea typeface="+mn-ea"/>
                <a:cs typeface="+mn-cs"/>
              </a:rPr>
              <a:t>ake</a:t>
            </a:r>
            <a:r>
              <a:rPr kumimoji="0" lang="en-US" sz="2353" b="0" i="1" u="none" strike="noStrike" kern="0" cap="none" spc="0" normalizeH="0" baseline="0" noProof="0" dirty="0">
                <a:ln>
                  <a:noFill/>
                </a:ln>
                <a:solidFill>
                  <a:srgbClr val="505050"/>
                </a:solidFill>
                <a:effectLst/>
                <a:uLnTx/>
                <a:uFillTx/>
                <a:latin typeface="Segoe UI"/>
                <a:ea typeface="+mn-ea"/>
                <a:cs typeface="+mn-cs"/>
              </a:rPr>
              <a:t> your on-premises investments to the cloud</a:t>
            </a:r>
          </a:p>
        </p:txBody>
      </p:sp>
      <p:sp>
        <p:nvSpPr>
          <p:cNvPr id="4" name="Title 3"/>
          <p:cNvSpPr>
            <a:spLocks noGrp="1"/>
          </p:cNvSpPr>
          <p:nvPr>
            <p:ph type="title"/>
          </p:nvPr>
        </p:nvSpPr>
        <p:spPr>
          <a:xfrm>
            <a:off x="4399813" y="2432081"/>
            <a:ext cx="3259074" cy="899665"/>
          </a:xfrm>
        </p:spPr>
        <p:txBody>
          <a:bodyPr/>
          <a:lstStyle/>
          <a:p>
            <a:pPr lvl="0"/>
            <a:r>
              <a:rPr lang="en-US" sz="2000" spc="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SSRS reports and the cloud</a:t>
            </a:r>
            <a:br>
              <a:rPr lang="en-US" dirty="0"/>
            </a:br>
            <a:endParaRPr lang="en-US" sz="2745" dirty="0"/>
          </a:p>
        </p:txBody>
      </p:sp>
      <p:grpSp>
        <p:nvGrpSpPr>
          <p:cNvPr id="13" name="Group 12"/>
          <p:cNvGrpSpPr/>
          <p:nvPr/>
        </p:nvGrpSpPr>
        <p:grpSpPr>
          <a:xfrm>
            <a:off x="7704845" y="1431002"/>
            <a:ext cx="2720247" cy="1733985"/>
            <a:chOff x="9179131" y="1640396"/>
            <a:chExt cx="2720247" cy="1733985"/>
          </a:xfrm>
        </p:grpSpPr>
        <p:grpSp>
          <p:nvGrpSpPr>
            <p:cNvPr id="173" name="Group 172">
              <a:extLst>
                <a:ext uri="{FF2B5EF4-FFF2-40B4-BE49-F238E27FC236}">
                  <a16:creationId xmlns:a16="http://schemas.microsoft.com/office/drawing/2014/main" id="{3FBDC328-F04D-41AF-A239-ACFDC38D11D2}"/>
                </a:ext>
              </a:extLst>
            </p:cNvPr>
            <p:cNvGrpSpPr>
              <a:grpSpLocks noChangeAspect="1"/>
            </p:cNvGrpSpPr>
            <p:nvPr/>
          </p:nvGrpSpPr>
          <p:grpSpPr>
            <a:xfrm>
              <a:off x="9179131" y="1640396"/>
              <a:ext cx="2720247" cy="1733985"/>
              <a:chOff x="2945682" y="1482614"/>
              <a:chExt cx="6216660" cy="3953124"/>
            </a:xfrm>
          </p:grpSpPr>
          <p:sp>
            <p:nvSpPr>
              <p:cNvPr id="174" name="Freeform: Shape 173">
                <a:extLst>
                  <a:ext uri="{FF2B5EF4-FFF2-40B4-BE49-F238E27FC236}">
                    <a16:creationId xmlns:a16="http://schemas.microsoft.com/office/drawing/2014/main" id="{5D04897A-7209-47F7-9989-0AA8F5809BF0}"/>
                  </a:ext>
                </a:extLst>
              </p:cNvPr>
              <p:cNvSpPr/>
              <p:nvPr/>
            </p:nvSpPr>
            <p:spPr bwMode="auto">
              <a:xfrm>
                <a:off x="2945682" y="1482614"/>
                <a:ext cx="6216660" cy="3953124"/>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49" normalizeH="0" baseline="0" noProof="0" dirty="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75" name="Freeform 21">
                <a:extLst>
                  <a:ext uri="{FF2B5EF4-FFF2-40B4-BE49-F238E27FC236}">
                    <a16:creationId xmlns:a16="http://schemas.microsoft.com/office/drawing/2014/main" id="{ED1F4FCA-2FA3-4D7B-B33E-2A977C35263C}"/>
                  </a:ext>
                </a:extLst>
              </p:cNvPr>
              <p:cNvSpPr>
                <a:spLocks/>
              </p:cNvSpPr>
              <p:nvPr/>
            </p:nvSpPr>
            <p:spPr bwMode="auto">
              <a:xfrm>
                <a:off x="3255035" y="1720634"/>
                <a:ext cx="5597953" cy="341397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solid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76" name="Rectangle 175">
              <a:extLst>
                <a:ext uri="{FF2B5EF4-FFF2-40B4-BE49-F238E27FC236}">
                  <a16:creationId xmlns:a16="http://schemas.microsoft.com/office/drawing/2014/main" id="{64A4E535-6E20-4AF5-A4BF-1F540415CC67}"/>
                </a:ext>
              </a:extLst>
            </p:cNvPr>
            <p:cNvSpPr>
              <a:spLocks noChangeAspect="1"/>
            </p:cNvSpPr>
            <p:nvPr/>
          </p:nvSpPr>
          <p:spPr bwMode="auto">
            <a:xfrm>
              <a:off x="9943207" y="3111524"/>
              <a:ext cx="1318567" cy="239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nvGrpSpPr>
            <p:cNvPr id="121" name="Group 120">
              <a:extLst>
                <a:ext uri="{FF2B5EF4-FFF2-40B4-BE49-F238E27FC236}">
                  <a16:creationId xmlns:a16="http://schemas.microsoft.com/office/drawing/2014/main" id="{61F65188-D792-4C5A-9A53-8BE3BA501FBF}"/>
                </a:ext>
              </a:extLst>
            </p:cNvPr>
            <p:cNvGrpSpPr>
              <a:grpSpLocks noChangeAspect="1"/>
            </p:cNvGrpSpPr>
            <p:nvPr/>
          </p:nvGrpSpPr>
          <p:grpSpPr>
            <a:xfrm>
              <a:off x="9943207" y="1959131"/>
              <a:ext cx="1669247" cy="1236455"/>
              <a:chOff x="1843958" y="2745760"/>
              <a:chExt cx="2633773" cy="1950903"/>
            </a:xfrm>
          </p:grpSpPr>
          <p:grpSp>
            <p:nvGrpSpPr>
              <p:cNvPr id="122" name="Group 121">
                <a:extLst>
                  <a:ext uri="{FF2B5EF4-FFF2-40B4-BE49-F238E27FC236}">
                    <a16:creationId xmlns:a16="http://schemas.microsoft.com/office/drawing/2014/main" id="{52A424A9-064B-42BE-9CD3-922D36C32014}"/>
                  </a:ext>
                </a:extLst>
              </p:cNvPr>
              <p:cNvGrpSpPr/>
              <p:nvPr/>
            </p:nvGrpSpPr>
            <p:grpSpPr>
              <a:xfrm>
                <a:off x="1911957" y="4258054"/>
                <a:ext cx="2329013" cy="438609"/>
                <a:chOff x="4901923" y="4436679"/>
                <a:chExt cx="3068668" cy="577905"/>
              </a:xfrm>
            </p:grpSpPr>
            <p:grpSp>
              <p:nvGrpSpPr>
                <p:cNvPr id="168" name="Group 167">
                  <a:extLst>
                    <a:ext uri="{FF2B5EF4-FFF2-40B4-BE49-F238E27FC236}">
                      <a16:creationId xmlns:a16="http://schemas.microsoft.com/office/drawing/2014/main" id="{4725945D-2362-4F43-8B21-826C86EFC88F}"/>
                    </a:ext>
                  </a:extLst>
                </p:cNvPr>
                <p:cNvGrpSpPr/>
                <p:nvPr/>
              </p:nvGrpSpPr>
              <p:grpSpPr>
                <a:xfrm>
                  <a:off x="4901923" y="4482995"/>
                  <a:ext cx="367430" cy="245788"/>
                  <a:chOff x="4794597" y="4302647"/>
                  <a:chExt cx="435323" cy="291204"/>
                </a:xfrm>
              </p:grpSpPr>
              <p:sp>
                <p:nvSpPr>
                  <p:cNvPr id="170" name="Freeform 5">
                    <a:extLst>
                      <a:ext uri="{FF2B5EF4-FFF2-40B4-BE49-F238E27FC236}">
                        <a16:creationId xmlns:a16="http://schemas.microsoft.com/office/drawing/2014/main" id="{657C345A-3AAD-4FE9-B5DE-1F2EFF4DFD18}"/>
                      </a:ext>
                    </a:extLst>
                  </p:cNvPr>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71" name="Freeform 8">
                    <a:extLst>
                      <a:ext uri="{FF2B5EF4-FFF2-40B4-BE49-F238E27FC236}">
                        <a16:creationId xmlns:a16="http://schemas.microsoft.com/office/drawing/2014/main" id="{E8063F29-2690-4875-9ACF-B31309F34F05}"/>
                      </a:ext>
                    </a:extLst>
                  </p:cNvPr>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72" name="Freeform 9">
                    <a:extLst>
                      <a:ext uri="{FF2B5EF4-FFF2-40B4-BE49-F238E27FC236}">
                        <a16:creationId xmlns:a16="http://schemas.microsoft.com/office/drawing/2014/main" id="{E95F1D80-91F0-4673-9601-B3E10B9CEF3C}"/>
                      </a:ext>
                    </a:extLst>
                  </p:cNvPr>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sp>
              <p:nvSpPr>
                <p:cNvPr id="169" name="TextBox 168">
                  <a:extLst>
                    <a:ext uri="{FF2B5EF4-FFF2-40B4-BE49-F238E27FC236}">
                      <a16:creationId xmlns:a16="http://schemas.microsoft.com/office/drawing/2014/main" id="{470FDC54-DF2A-46ED-99FB-E972E25D0FDF}"/>
                    </a:ext>
                  </a:extLst>
                </p:cNvPr>
                <p:cNvSpPr txBox="1"/>
                <p:nvPr/>
              </p:nvSpPr>
              <p:spPr>
                <a:xfrm>
                  <a:off x="5327359" y="4436679"/>
                  <a:ext cx="2643232" cy="577905"/>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Custom Visualizations</a:t>
                  </a:r>
                </a:p>
              </p:txBody>
            </p:sp>
          </p:grpSp>
          <p:grpSp>
            <p:nvGrpSpPr>
              <p:cNvPr id="123" name="Group 122">
                <a:extLst>
                  <a:ext uri="{FF2B5EF4-FFF2-40B4-BE49-F238E27FC236}">
                    <a16:creationId xmlns:a16="http://schemas.microsoft.com/office/drawing/2014/main" id="{2F08ECBF-3F4D-4A22-BA19-703E796471B6}"/>
                  </a:ext>
                </a:extLst>
              </p:cNvPr>
              <p:cNvGrpSpPr/>
              <p:nvPr/>
            </p:nvGrpSpPr>
            <p:grpSpPr>
              <a:xfrm>
                <a:off x="1843958" y="3497356"/>
                <a:ext cx="2397012" cy="444980"/>
                <a:chOff x="4812330" y="3434398"/>
                <a:chExt cx="3158261" cy="586300"/>
              </a:xfrm>
            </p:grpSpPr>
            <p:sp>
              <p:nvSpPr>
                <p:cNvPr id="158" name="TextBox 157">
                  <a:extLst>
                    <a:ext uri="{FF2B5EF4-FFF2-40B4-BE49-F238E27FC236}">
                      <a16:creationId xmlns:a16="http://schemas.microsoft.com/office/drawing/2014/main" id="{0333F947-C983-4F51-A1DD-D297AFBA8B70}"/>
                    </a:ext>
                  </a:extLst>
                </p:cNvPr>
                <p:cNvSpPr txBox="1"/>
                <p:nvPr/>
              </p:nvSpPr>
              <p:spPr>
                <a:xfrm>
                  <a:off x="5327359" y="3442793"/>
                  <a:ext cx="2643232" cy="577905"/>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Live Dashboards</a:t>
                  </a:r>
                </a:p>
              </p:txBody>
            </p:sp>
            <p:grpSp>
              <p:nvGrpSpPr>
                <p:cNvPr id="159" name="Group 158">
                  <a:extLst>
                    <a:ext uri="{FF2B5EF4-FFF2-40B4-BE49-F238E27FC236}">
                      <a16:creationId xmlns:a16="http://schemas.microsoft.com/office/drawing/2014/main" id="{3D72E306-A85D-4EDE-B395-0804B398485C}"/>
                    </a:ext>
                  </a:extLst>
                </p:cNvPr>
                <p:cNvGrpSpPr/>
                <p:nvPr/>
              </p:nvGrpSpPr>
              <p:grpSpPr>
                <a:xfrm>
                  <a:off x="4812330" y="3434398"/>
                  <a:ext cx="470407" cy="338942"/>
                  <a:chOff x="4740818" y="3281526"/>
                  <a:chExt cx="470407" cy="338942"/>
                </a:xfrm>
              </p:grpSpPr>
              <p:sp>
                <p:nvSpPr>
                  <p:cNvPr id="160" name="Oval 5">
                    <a:extLst>
                      <a:ext uri="{FF2B5EF4-FFF2-40B4-BE49-F238E27FC236}">
                        <a16:creationId xmlns:a16="http://schemas.microsoft.com/office/drawing/2014/main" id="{B5610995-681F-4D79-BED6-4B81FB5FA7E5}"/>
                      </a:ext>
                    </a:extLst>
                  </p:cNvPr>
                  <p:cNvSpPr>
                    <a:spLocks noChangeArrowheads="1"/>
                  </p:cNvSpPr>
                  <p:nvPr/>
                </p:nvSpPr>
                <p:spPr bwMode="auto">
                  <a:xfrm>
                    <a:off x="4740818" y="3281526"/>
                    <a:ext cx="195124" cy="192024"/>
                  </a:xfrm>
                  <a:prstGeom prst="ellips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1" name="Freeform 6">
                    <a:extLst>
                      <a:ext uri="{FF2B5EF4-FFF2-40B4-BE49-F238E27FC236}">
                        <a16:creationId xmlns:a16="http://schemas.microsoft.com/office/drawing/2014/main" id="{822AE2DA-A0F7-430E-AD29-6309E3F8BA99}"/>
                      </a:ext>
                    </a:extLst>
                  </p:cNvPr>
                  <p:cNvSpPr>
                    <a:spLocks/>
                  </p:cNvSpPr>
                  <p:nvPr/>
                </p:nvSpPr>
                <p:spPr bwMode="auto">
                  <a:xfrm>
                    <a:off x="4838907" y="3326673"/>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2" name="Line 7">
                    <a:extLst>
                      <a:ext uri="{FF2B5EF4-FFF2-40B4-BE49-F238E27FC236}">
                        <a16:creationId xmlns:a16="http://schemas.microsoft.com/office/drawing/2014/main" id="{4FF12B1B-E3F8-4243-89B2-A7E08FA66533}"/>
                      </a:ext>
                    </a:extLst>
                  </p:cNvPr>
                  <p:cNvSpPr>
                    <a:spLocks noChangeShapeType="1"/>
                  </p:cNvSpPr>
                  <p:nvPr/>
                </p:nvSpPr>
                <p:spPr bwMode="auto">
                  <a:xfrm>
                    <a:off x="4875823" y="3620468"/>
                    <a:ext cx="335402"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63" name="Rectangle 8">
                    <a:extLst>
                      <a:ext uri="{FF2B5EF4-FFF2-40B4-BE49-F238E27FC236}">
                        <a16:creationId xmlns:a16="http://schemas.microsoft.com/office/drawing/2014/main" id="{4F25D0B6-C27D-4CD0-B607-05271D50485F}"/>
                      </a:ext>
                    </a:extLst>
                  </p:cNvPr>
                  <p:cNvSpPr>
                    <a:spLocks noChangeArrowheads="1"/>
                  </p:cNvSpPr>
                  <p:nvPr/>
                </p:nvSpPr>
                <p:spPr bwMode="auto">
                  <a:xfrm>
                    <a:off x="4883206" y="3497765"/>
                    <a:ext cx="48517" cy="82089"/>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4" name="Rectangle 9">
                    <a:extLst>
                      <a:ext uri="{FF2B5EF4-FFF2-40B4-BE49-F238E27FC236}">
                        <a16:creationId xmlns:a16="http://schemas.microsoft.com/office/drawing/2014/main" id="{F8BF69D7-3057-48D4-B7E9-F14AB753AAD8}"/>
                      </a:ext>
                    </a:extLst>
                  </p:cNvPr>
                  <p:cNvSpPr>
                    <a:spLocks noChangeArrowheads="1"/>
                  </p:cNvSpPr>
                  <p:nvPr/>
                </p:nvSpPr>
                <p:spPr bwMode="auto">
                  <a:xfrm>
                    <a:off x="4971803" y="3439871"/>
                    <a:ext cx="48517" cy="139985"/>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5" name="Rectangle 10">
                    <a:extLst>
                      <a:ext uri="{FF2B5EF4-FFF2-40B4-BE49-F238E27FC236}">
                        <a16:creationId xmlns:a16="http://schemas.microsoft.com/office/drawing/2014/main" id="{6791E4EE-A3FC-4BCB-8F12-EFBBC05B36C6}"/>
                      </a:ext>
                    </a:extLst>
                  </p:cNvPr>
                  <p:cNvSpPr>
                    <a:spLocks noChangeArrowheads="1"/>
                  </p:cNvSpPr>
                  <p:nvPr/>
                </p:nvSpPr>
                <p:spPr bwMode="auto">
                  <a:xfrm>
                    <a:off x="5060400" y="3470978"/>
                    <a:ext cx="48517" cy="10887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66" name="Rectangle 11">
                    <a:extLst>
                      <a:ext uri="{FF2B5EF4-FFF2-40B4-BE49-F238E27FC236}">
                        <a16:creationId xmlns:a16="http://schemas.microsoft.com/office/drawing/2014/main" id="{183EA616-0026-4F48-BE92-3262DABCFE86}"/>
                      </a:ext>
                    </a:extLst>
                  </p:cNvPr>
                  <p:cNvSpPr>
                    <a:spLocks noChangeArrowheads="1"/>
                  </p:cNvSpPr>
                  <p:nvPr/>
                </p:nvSpPr>
                <p:spPr bwMode="auto">
                  <a:xfrm>
                    <a:off x="5148996" y="3399257"/>
                    <a:ext cx="48517" cy="18059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67" name="Line 20">
                    <a:extLst>
                      <a:ext uri="{FF2B5EF4-FFF2-40B4-BE49-F238E27FC236}">
                        <a16:creationId xmlns:a16="http://schemas.microsoft.com/office/drawing/2014/main" id="{6C49E298-EEEA-43D0-90C8-660D23AA73D7}"/>
                      </a:ext>
                    </a:extLst>
                  </p:cNvPr>
                  <p:cNvSpPr>
                    <a:spLocks noChangeShapeType="1"/>
                  </p:cNvSpPr>
                  <p:nvPr/>
                </p:nvSpPr>
                <p:spPr bwMode="auto">
                  <a:xfrm>
                    <a:off x="4807446" y="3452478"/>
                    <a:ext cx="0"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124" name="Group 123">
                <a:extLst>
                  <a:ext uri="{FF2B5EF4-FFF2-40B4-BE49-F238E27FC236}">
                    <a16:creationId xmlns:a16="http://schemas.microsoft.com/office/drawing/2014/main" id="{A5C69102-C203-42D1-8E72-B01E851461D5}"/>
                  </a:ext>
                </a:extLst>
              </p:cNvPr>
              <p:cNvGrpSpPr/>
              <p:nvPr/>
            </p:nvGrpSpPr>
            <p:grpSpPr>
              <a:xfrm>
                <a:off x="1869996" y="3880889"/>
                <a:ext cx="2607735" cy="438608"/>
                <a:chOff x="4846638" y="3939736"/>
                <a:chExt cx="3435907" cy="577904"/>
              </a:xfrm>
            </p:grpSpPr>
            <p:sp>
              <p:nvSpPr>
                <p:cNvPr id="147" name="TextBox 146">
                  <a:extLst>
                    <a:ext uri="{FF2B5EF4-FFF2-40B4-BE49-F238E27FC236}">
                      <a16:creationId xmlns:a16="http://schemas.microsoft.com/office/drawing/2014/main" id="{514BDCFF-021E-4471-B53A-12583003569C}"/>
                    </a:ext>
                  </a:extLst>
                </p:cNvPr>
                <p:cNvSpPr txBox="1"/>
                <p:nvPr/>
              </p:nvSpPr>
              <p:spPr>
                <a:xfrm>
                  <a:off x="5327359" y="3939736"/>
                  <a:ext cx="2955186" cy="577904"/>
                </a:xfrm>
                <a:prstGeom prst="rect">
                  <a:avLst/>
                </a:prstGeom>
                <a:noFill/>
              </p:spPr>
              <p:txBody>
                <a:bodyPr wrap="square" lIns="143428" tIns="89642" rIns="143428" bIns="89642" rtlCol="0">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Natural Language Query</a:t>
                  </a:r>
                </a:p>
              </p:txBody>
            </p:sp>
            <p:grpSp>
              <p:nvGrpSpPr>
                <p:cNvPr id="148" name="Group 147">
                  <a:extLst>
                    <a:ext uri="{FF2B5EF4-FFF2-40B4-BE49-F238E27FC236}">
                      <a16:creationId xmlns:a16="http://schemas.microsoft.com/office/drawing/2014/main" id="{FB24A59C-1728-4D53-85D3-CBB03DA5BD13}"/>
                    </a:ext>
                  </a:extLst>
                </p:cNvPr>
                <p:cNvGrpSpPr/>
                <p:nvPr/>
              </p:nvGrpSpPr>
              <p:grpSpPr>
                <a:xfrm>
                  <a:off x="4846638" y="3974764"/>
                  <a:ext cx="449420" cy="298388"/>
                  <a:chOff x="4740027" y="3825516"/>
                  <a:chExt cx="510242" cy="338770"/>
                </a:xfrm>
              </p:grpSpPr>
              <p:sp>
                <p:nvSpPr>
                  <p:cNvPr id="149" name="Line 6">
                    <a:extLst>
                      <a:ext uri="{FF2B5EF4-FFF2-40B4-BE49-F238E27FC236}">
                        <a16:creationId xmlns:a16="http://schemas.microsoft.com/office/drawing/2014/main" id="{46E227AE-E5E4-4FDE-B544-B072070E25BC}"/>
                      </a:ext>
                    </a:extLst>
                  </p:cNvPr>
                  <p:cNvSpPr>
                    <a:spLocks noChangeShapeType="1"/>
                  </p:cNvSpPr>
                  <p:nvPr/>
                </p:nvSpPr>
                <p:spPr bwMode="auto">
                  <a:xfrm>
                    <a:off x="5014260" y="3825516"/>
                    <a:ext cx="0" cy="0"/>
                  </a:xfrm>
                  <a:prstGeom prst="line">
                    <a:avLst/>
                  </a:prstGeom>
                  <a:solidFill>
                    <a:schemeClr val="tx1"/>
                  </a:solidFill>
                  <a:ln w="15875" cap="flat">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50" name="Line 7">
                    <a:extLst>
                      <a:ext uri="{FF2B5EF4-FFF2-40B4-BE49-F238E27FC236}">
                        <a16:creationId xmlns:a16="http://schemas.microsoft.com/office/drawing/2014/main" id="{6A5DF4A7-D50D-47C7-A694-A7F3C7637B01}"/>
                      </a:ext>
                    </a:extLst>
                  </p:cNvPr>
                  <p:cNvSpPr>
                    <a:spLocks noChangeShapeType="1"/>
                  </p:cNvSpPr>
                  <p:nvPr/>
                </p:nvSpPr>
                <p:spPr bwMode="auto">
                  <a:xfrm>
                    <a:off x="4882465" y="3825516"/>
                    <a:ext cx="0" cy="0"/>
                  </a:xfrm>
                  <a:prstGeom prst="line">
                    <a:avLst/>
                  </a:prstGeom>
                  <a:solidFill>
                    <a:schemeClr val="tx1"/>
                  </a:solidFill>
                  <a:ln w="15875" cap="flat">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51" name="Freeform 19">
                    <a:extLst>
                      <a:ext uri="{FF2B5EF4-FFF2-40B4-BE49-F238E27FC236}">
                        <a16:creationId xmlns:a16="http://schemas.microsoft.com/office/drawing/2014/main" id="{6D9B3A9E-7973-4F16-9BCD-DFDCF0D02CD9}"/>
                      </a:ext>
                    </a:extLst>
                  </p:cNvPr>
                  <p:cNvSpPr>
                    <a:spLocks/>
                  </p:cNvSpPr>
                  <p:nvPr/>
                </p:nvSpPr>
                <p:spPr bwMode="auto">
                  <a:xfrm>
                    <a:off x="4740027" y="3833259"/>
                    <a:ext cx="303715" cy="229837"/>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52" name="Freeform 21">
                    <a:extLst>
                      <a:ext uri="{FF2B5EF4-FFF2-40B4-BE49-F238E27FC236}">
                        <a16:creationId xmlns:a16="http://schemas.microsoft.com/office/drawing/2014/main" id="{F006FCAA-6CDC-45A4-8711-543B51F98AB5}"/>
                      </a:ext>
                    </a:extLst>
                  </p:cNvPr>
                  <p:cNvSpPr>
                    <a:spLocks/>
                  </p:cNvSpPr>
                  <p:nvPr/>
                </p:nvSpPr>
                <p:spPr bwMode="auto">
                  <a:xfrm>
                    <a:off x="4948579" y="3926876"/>
                    <a:ext cx="301690" cy="237410"/>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solidFill>
                    <a:srgbClr val="FFFFFF"/>
                  </a:solidFill>
                  <a:ln w="1587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53" name="Freeform 22">
                    <a:extLst>
                      <a:ext uri="{FF2B5EF4-FFF2-40B4-BE49-F238E27FC236}">
                        <a16:creationId xmlns:a16="http://schemas.microsoft.com/office/drawing/2014/main" id="{47995B0F-B3FE-4E24-A143-E250B20DE675}"/>
                      </a:ext>
                    </a:extLst>
                  </p:cNvPr>
                  <p:cNvSpPr>
                    <a:spLocks/>
                  </p:cNvSpPr>
                  <p:nvPr/>
                </p:nvSpPr>
                <p:spPr bwMode="auto">
                  <a:xfrm>
                    <a:off x="4836202" y="3882777"/>
                    <a:ext cx="103263" cy="89576"/>
                  </a:xfrm>
                  <a:custGeom>
                    <a:avLst/>
                    <a:gdLst>
                      <a:gd name="T0" fmla="*/ 19 w 49"/>
                      <a:gd name="T1" fmla="*/ 0 h 51"/>
                      <a:gd name="T2" fmla="*/ 0 w 49"/>
                      <a:gd name="T3" fmla="*/ 51 h 51"/>
                      <a:gd name="T4" fmla="*/ 11 w 49"/>
                      <a:gd name="T5" fmla="*/ 51 h 51"/>
                      <a:gd name="T6" fmla="*/ 15 w 49"/>
                      <a:gd name="T7" fmla="*/ 39 h 51"/>
                      <a:gd name="T8" fmla="*/ 34 w 49"/>
                      <a:gd name="T9" fmla="*/ 39 h 51"/>
                      <a:gd name="T10" fmla="*/ 38 w 49"/>
                      <a:gd name="T11" fmla="*/ 51 h 51"/>
                      <a:gd name="T12" fmla="*/ 49 w 49"/>
                      <a:gd name="T13" fmla="*/ 51 h 51"/>
                      <a:gd name="T14" fmla="*/ 30 w 49"/>
                      <a:gd name="T15" fmla="*/ 0 h 51"/>
                      <a:gd name="T16" fmla="*/ 19 w 49"/>
                      <a:gd name="T17" fmla="*/ 0 h 51"/>
                      <a:gd name="T18" fmla="*/ 19 w 49"/>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1">
                        <a:moveTo>
                          <a:pt x="19" y="0"/>
                        </a:moveTo>
                        <a:cubicBezTo>
                          <a:pt x="0" y="51"/>
                          <a:pt x="0" y="51"/>
                          <a:pt x="0" y="51"/>
                        </a:cubicBezTo>
                        <a:cubicBezTo>
                          <a:pt x="11" y="51"/>
                          <a:pt x="11" y="51"/>
                          <a:pt x="11" y="51"/>
                        </a:cubicBezTo>
                        <a:cubicBezTo>
                          <a:pt x="15" y="39"/>
                          <a:pt x="15" y="39"/>
                          <a:pt x="15" y="39"/>
                        </a:cubicBezTo>
                        <a:cubicBezTo>
                          <a:pt x="34" y="39"/>
                          <a:pt x="34" y="39"/>
                          <a:pt x="34" y="39"/>
                        </a:cubicBezTo>
                        <a:cubicBezTo>
                          <a:pt x="38" y="51"/>
                          <a:pt x="38" y="51"/>
                          <a:pt x="38" y="51"/>
                        </a:cubicBezTo>
                        <a:cubicBezTo>
                          <a:pt x="49" y="51"/>
                          <a:pt x="49" y="51"/>
                          <a:pt x="49" y="51"/>
                        </a:cubicBezTo>
                        <a:cubicBezTo>
                          <a:pt x="30" y="0"/>
                          <a:pt x="30" y="0"/>
                          <a:pt x="30" y="0"/>
                        </a:cubicBezTo>
                        <a:cubicBezTo>
                          <a:pt x="19" y="0"/>
                          <a:pt x="19" y="0"/>
                          <a:pt x="19" y="0"/>
                        </a:cubicBezTo>
                        <a:cubicBezTo>
                          <a:pt x="19" y="0"/>
                          <a:pt x="19" y="0"/>
                          <a:pt x="19" y="0"/>
                        </a:cubicBezTo>
                        <a:close/>
                      </a:path>
                    </a:pathLst>
                  </a:custGeom>
                  <a:solidFill>
                    <a:schemeClr val="tx1">
                      <a:lumMod val="60000"/>
                      <a:lumOff val="40000"/>
                    </a:schemeClr>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54" name="Freeform 23">
                    <a:extLst>
                      <a:ext uri="{FF2B5EF4-FFF2-40B4-BE49-F238E27FC236}">
                        <a16:creationId xmlns:a16="http://schemas.microsoft.com/office/drawing/2014/main" id="{4D49A9C2-7092-4938-9BD4-90D1DF96515D}"/>
                      </a:ext>
                    </a:extLst>
                  </p:cNvPr>
                  <p:cNvSpPr>
                    <a:spLocks/>
                  </p:cNvSpPr>
                  <p:nvPr/>
                </p:nvSpPr>
                <p:spPr bwMode="auto">
                  <a:xfrm>
                    <a:off x="4873664" y="3902190"/>
                    <a:ext cx="28346" cy="3151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55" name="Freeform 24">
                    <a:extLst>
                      <a:ext uri="{FF2B5EF4-FFF2-40B4-BE49-F238E27FC236}">
                        <a16:creationId xmlns:a16="http://schemas.microsoft.com/office/drawing/2014/main" id="{9416079F-8961-4A02-BE28-D138744A87EA}"/>
                      </a:ext>
                    </a:extLst>
                  </p:cNvPr>
                  <p:cNvSpPr>
                    <a:spLocks/>
                  </p:cNvSpPr>
                  <p:nvPr/>
                </p:nvSpPr>
                <p:spPr bwMode="auto">
                  <a:xfrm>
                    <a:off x="5045768" y="3978496"/>
                    <a:ext cx="108325" cy="97871"/>
                  </a:xfrm>
                  <a:custGeom>
                    <a:avLst/>
                    <a:gdLst>
                      <a:gd name="T0" fmla="*/ 0 w 51"/>
                      <a:gd name="T1" fmla="*/ 43 h 56"/>
                      <a:gd name="T2" fmla="*/ 10 w 51"/>
                      <a:gd name="T3" fmla="*/ 52 h 56"/>
                      <a:gd name="T4" fmla="*/ 26 w 51"/>
                      <a:gd name="T5" fmla="*/ 46 h 56"/>
                      <a:gd name="T6" fmla="*/ 37 w 51"/>
                      <a:gd name="T7" fmla="*/ 31 h 56"/>
                      <a:gd name="T8" fmla="*/ 42 w 51"/>
                      <a:gd name="T9" fmla="*/ 38 h 56"/>
                      <a:gd name="T10" fmla="*/ 26 w 51"/>
                      <a:gd name="T11" fmla="*/ 49 h 56"/>
                      <a:gd name="T12" fmla="*/ 30 w 51"/>
                      <a:gd name="T13" fmla="*/ 56 h 56"/>
                      <a:gd name="T14" fmla="*/ 51 w 51"/>
                      <a:gd name="T15" fmla="*/ 38 h 56"/>
                      <a:gd name="T16" fmla="*/ 39 w 51"/>
                      <a:gd name="T17" fmla="*/ 24 h 56"/>
                      <a:gd name="T18" fmla="*/ 40 w 51"/>
                      <a:gd name="T19" fmla="*/ 22 h 56"/>
                      <a:gd name="T20" fmla="*/ 32 w 51"/>
                      <a:gd name="T21" fmla="*/ 20 h 56"/>
                      <a:gd name="T22" fmla="*/ 31 w 51"/>
                      <a:gd name="T23" fmla="*/ 22 h 56"/>
                      <a:gd name="T24" fmla="*/ 23 w 51"/>
                      <a:gd name="T25" fmla="*/ 23 h 56"/>
                      <a:gd name="T26" fmla="*/ 23 w 51"/>
                      <a:gd name="T27" fmla="*/ 15 h 56"/>
                      <a:gd name="T28" fmla="*/ 44 w 51"/>
                      <a:gd name="T29" fmla="*/ 13 h 56"/>
                      <a:gd name="T30" fmla="*/ 44 w 51"/>
                      <a:gd name="T31" fmla="*/ 5 h 56"/>
                      <a:gd name="T32" fmla="*/ 24 w 51"/>
                      <a:gd name="T33" fmla="*/ 7 h 56"/>
                      <a:gd name="T34" fmla="*/ 24 w 51"/>
                      <a:gd name="T35" fmla="*/ 1 h 56"/>
                      <a:gd name="T36" fmla="*/ 15 w 51"/>
                      <a:gd name="T37" fmla="*/ 0 h 56"/>
                      <a:gd name="T38" fmla="*/ 15 w 51"/>
                      <a:gd name="T39" fmla="*/ 7 h 56"/>
                      <a:gd name="T40" fmla="*/ 3 w 51"/>
                      <a:gd name="T41" fmla="*/ 7 h 56"/>
                      <a:gd name="T42" fmla="*/ 4 w 51"/>
                      <a:gd name="T43" fmla="*/ 16 h 56"/>
                      <a:gd name="T44" fmla="*/ 5 w 51"/>
                      <a:gd name="T45" fmla="*/ 16 h 56"/>
                      <a:gd name="T46" fmla="*/ 15 w 51"/>
                      <a:gd name="T47" fmla="*/ 16 h 56"/>
                      <a:gd name="T48" fmla="*/ 15 w 51"/>
                      <a:gd name="T49" fmla="*/ 25 h 56"/>
                      <a:gd name="T50" fmla="*/ 0 w 51"/>
                      <a:gd name="T51"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56">
                        <a:moveTo>
                          <a:pt x="0" y="43"/>
                        </a:moveTo>
                        <a:cubicBezTo>
                          <a:pt x="0" y="49"/>
                          <a:pt x="4" y="52"/>
                          <a:pt x="10" y="52"/>
                        </a:cubicBezTo>
                        <a:cubicBezTo>
                          <a:pt x="17" y="52"/>
                          <a:pt x="24" y="47"/>
                          <a:pt x="26" y="46"/>
                        </a:cubicBezTo>
                        <a:cubicBezTo>
                          <a:pt x="28" y="44"/>
                          <a:pt x="34" y="37"/>
                          <a:pt x="37" y="31"/>
                        </a:cubicBezTo>
                        <a:cubicBezTo>
                          <a:pt x="40" y="33"/>
                          <a:pt x="42" y="35"/>
                          <a:pt x="42" y="38"/>
                        </a:cubicBezTo>
                        <a:cubicBezTo>
                          <a:pt x="42" y="44"/>
                          <a:pt x="36" y="49"/>
                          <a:pt x="26" y="49"/>
                        </a:cubicBezTo>
                        <a:cubicBezTo>
                          <a:pt x="30" y="56"/>
                          <a:pt x="30" y="56"/>
                          <a:pt x="30" y="56"/>
                        </a:cubicBezTo>
                        <a:cubicBezTo>
                          <a:pt x="46" y="54"/>
                          <a:pt x="51" y="47"/>
                          <a:pt x="51" y="38"/>
                        </a:cubicBezTo>
                        <a:cubicBezTo>
                          <a:pt x="51" y="31"/>
                          <a:pt x="46" y="26"/>
                          <a:pt x="39" y="24"/>
                        </a:cubicBezTo>
                        <a:cubicBezTo>
                          <a:pt x="40" y="23"/>
                          <a:pt x="40" y="22"/>
                          <a:pt x="40" y="22"/>
                        </a:cubicBezTo>
                        <a:cubicBezTo>
                          <a:pt x="32" y="20"/>
                          <a:pt x="32" y="20"/>
                          <a:pt x="32" y="20"/>
                        </a:cubicBezTo>
                        <a:cubicBezTo>
                          <a:pt x="32" y="21"/>
                          <a:pt x="31" y="21"/>
                          <a:pt x="31" y="22"/>
                        </a:cubicBezTo>
                        <a:cubicBezTo>
                          <a:pt x="28" y="22"/>
                          <a:pt x="24" y="22"/>
                          <a:pt x="23" y="23"/>
                        </a:cubicBezTo>
                        <a:cubicBezTo>
                          <a:pt x="23" y="21"/>
                          <a:pt x="23" y="17"/>
                          <a:pt x="23" y="15"/>
                        </a:cubicBezTo>
                        <a:cubicBezTo>
                          <a:pt x="30" y="15"/>
                          <a:pt x="38" y="15"/>
                          <a:pt x="44" y="13"/>
                        </a:cubicBezTo>
                        <a:cubicBezTo>
                          <a:pt x="44" y="5"/>
                          <a:pt x="44" y="5"/>
                          <a:pt x="44" y="5"/>
                        </a:cubicBezTo>
                        <a:cubicBezTo>
                          <a:pt x="37" y="6"/>
                          <a:pt x="30" y="7"/>
                          <a:pt x="24" y="7"/>
                        </a:cubicBezTo>
                        <a:cubicBezTo>
                          <a:pt x="24" y="6"/>
                          <a:pt x="24" y="1"/>
                          <a:pt x="24" y="1"/>
                        </a:cubicBezTo>
                        <a:cubicBezTo>
                          <a:pt x="15" y="0"/>
                          <a:pt x="15" y="0"/>
                          <a:pt x="15" y="0"/>
                        </a:cubicBezTo>
                        <a:cubicBezTo>
                          <a:pt x="15" y="3"/>
                          <a:pt x="15" y="5"/>
                          <a:pt x="15" y="7"/>
                        </a:cubicBezTo>
                        <a:cubicBezTo>
                          <a:pt x="11" y="8"/>
                          <a:pt x="6" y="8"/>
                          <a:pt x="3" y="7"/>
                        </a:cubicBezTo>
                        <a:cubicBezTo>
                          <a:pt x="4" y="16"/>
                          <a:pt x="4" y="16"/>
                          <a:pt x="4" y="16"/>
                        </a:cubicBezTo>
                        <a:cubicBezTo>
                          <a:pt x="5" y="16"/>
                          <a:pt x="5" y="16"/>
                          <a:pt x="5" y="16"/>
                        </a:cubicBezTo>
                        <a:cubicBezTo>
                          <a:pt x="8" y="16"/>
                          <a:pt x="11" y="16"/>
                          <a:pt x="15" y="16"/>
                        </a:cubicBezTo>
                        <a:cubicBezTo>
                          <a:pt x="15" y="18"/>
                          <a:pt x="15" y="23"/>
                          <a:pt x="15" y="25"/>
                        </a:cubicBezTo>
                        <a:cubicBezTo>
                          <a:pt x="6" y="28"/>
                          <a:pt x="0" y="35"/>
                          <a:pt x="0" y="43"/>
                        </a:cubicBezTo>
                        <a:close/>
                      </a:path>
                    </a:pathLst>
                  </a:custGeom>
                  <a:solidFill>
                    <a:schemeClr val="tx1">
                      <a:lumMod val="60000"/>
                      <a:lumOff val="40000"/>
                    </a:schemeClr>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56" name="Freeform 25">
                    <a:extLst>
                      <a:ext uri="{FF2B5EF4-FFF2-40B4-BE49-F238E27FC236}">
                        <a16:creationId xmlns:a16="http://schemas.microsoft.com/office/drawing/2014/main" id="{429BE425-0897-4B8A-B8F3-FF026F773E2D}"/>
                      </a:ext>
                    </a:extLst>
                  </p:cNvPr>
                  <p:cNvSpPr>
                    <a:spLocks/>
                  </p:cNvSpPr>
                  <p:nvPr/>
                </p:nvSpPr>
                <p:spPr bwMode="auto">
                  <a:xfrm>
                    <a:off x="5095902" y="4027082"/>
                    <a:ext cx="10124" cy="9953"/>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57" name="Freeform 26">
                    <a:extLst>
                      <a:ext uri="{FF2B5EF4-FFF2-40B4-BE49-F238E27FC236}">
                        <a16:creationId xmlns:a16="http://schemas.microsoft.com/office/drawing/2014/main" id="{C3C756B8-A325-49DE-B837-9CF55FB67D34}"/>
                      </a:ext>
                    </a:extLst>
                  </p:cNvPr>
                  <p:cNvSpPr>
                    <a:spLocks/>
                  </p:cNvSpPr>
                  <p:nvPr/>
                </p:nvSpPr>
                <p:spPr bwMode="auto">
                  <a:xfrm>
                    <a:off x="5065003" y="4034442"/>
                    <a:ext cx="17211" cy="19076"/>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125" name="Group 124">
                <a:extLst>
                  <a:ext uri="{FF2B5EF4-FFF2-40B4-BE49-F238E27FC236}">
                    <a16:creationId xmlns:a16="http://schemas.microsoft.com/office/drawing/2014/main" id="{B0E57945-AD8B-45E5-98C5-02C1C453E190}"/>
                  </a:ext>
                </a:extLst>
              </p:cNvPr>
              <p:cNvGrpSpPr/>
              <p:nvPr/>
            </p:nvGrpSpPr>
            <p:grpSpPr>
              <a:xfrm>
                <a:off x="1959968" y="3126566"/>
                <a:ext cx="2314977" cy="438608"/>
                <a:chOff x="4965182" y="2945850"/>
                <a:chExt cx="3050173" cy="577904"/>
              </a:xfrm>
            </p:grpSpPr>
            <p:sp>
              <p:nvSpPr>
                <p:cNvPr id="143" name="TextBox 142">
                  <a:extLst>
                    <a:ext uri="{FF2B5EF4-FFF2-40B4-BE49-F238E27FC236}">
                      <a16:creationId xmlns:a16="http://schemas.microsoft.com/office/drawing/2014/main" id="{2F6FC9B5-4699-4FCE-BA27-7F32F1D5671D}"/>
                    </a:ext>
                  </a:extLst>
                </p:cNvPr>
                <p:cNvSpPr txBox="1"/>
                <p:nvPr/>
              </p:nvSpPr>
              <p:spPr>
                <a:xfrm>
                  <a:off x="5327359" y="2945850"/>
                  <a:ext cx="2687996" cy="577904"/>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Get started quickly</a:t>
                  </a:r>
                </a:p>
              </p:txBody>
            </p:sp>
            <p:grpSp>
              <p:nvGrpSpPr>
                <p:cNvPr id="144" name="Group 143">
                  <a:extLst>
                    <a:ext uri="{FF2B5EF4-FFF2-40B4-BE49-F238E27FC236}">
                      <a16:creationId xmlns:a16="http://schemas.microsoft.com/office/drawing/2014/main" id="{169F4900-52B5-4DFB-8D1C-7F5179705901}"/>
                    </a:ext>
                  </a:extLst>
                </p:cNvPr>
                <p:cNvGrpSpPr/>
                <p:nvPr/>
              </p:nvGrpSpPr>
              <p:grpSpPr>
                <a:xfrm>
                  <a:off x="4965182" y="2973839"/>
                  <a:ext cx="263622" cy="304072"/>
                  <a:chOff x="4888982" y="2831392"/>
                  <a:chExt cx="263622" cy="304072"/>
                </a:xfrm>
              </p:grpSpPr>
              <p:sp>
                <p:nvSpPr>
                  <p:cNvPr id="145" name="Freeform 5">
                    <a:extLst>
                      <a:ext uri="{FF2B5EF4-FFF2-40B4-BE49-F238E27FC236}">
                        <a16:creationId xmlns:a16="http://schemas.microsoft.com/office/drawing/2014/main" id="{1D714B51-F57D-4278-979C-230C421F6F42}"/>
                      </a:ext>
                    </a:extLst>
                  </p:cNvPr>
                  <p:cNvSpPr>
                    <a:spLocks noEditPoints="1"/>
                  </p:cNvSpPr>
                  <p:nvPr/>
                </p:nvSpPr>
                <p:spPr bwMode="auto">
                  <a:xfrm>
                    <a:off x="4888982" y="2831392"/>
                    <a:ext cx="263622" cy="304072"/>
                  </a:xfrm>
                  <a:custGeom>
                    <a:avLst/>
                    <a:gdLst>
                      <a:gd name="T0" fmla="*/ 56 w 112"/>
                      <a:gd name="T1" fmla="*/ 128 h 128"/>
                      <a:gd name="T2" fmla="*/ 112 w 112"/>
                      <a:gd name="T3" fmla="*/ 72 h 128"/>
                      <a:gd name="T4" fmla="*/ 98 w 112"/>
                      <a:gd name="T5" fmla="*/ 35 h 128"/>
                      <a:gd name="T6" fmla="*/ 109 w 112"/>
                      <a:gd name="T7" fmla="*/ 25 h 128"/>
                      <a:gd name="T8" fmla="*/ 103 w 112"/>
                      <a:gd name="T9" fmla="*/ 19 h 128"/>
                      <a:gd name="T10" fmla="*/ 93 w 112"/>
                      <a:gd name="T11" fmla="*/ 30 h 128"/>
                      <a:gd name="T12" fmla="*/ 60 w 112"/>
                      <a:gd name="T13" fmla="*/ 16 h 128"/>
                      <a:gd name="T14" fmla="*/ 60 w 112"/>
                      <a:gd name="T15" fmla="*/ 8 h 128"/>
                      <a:gd name="T16" fmla="*/ 68 w 112"/>
                      <a:gd name="T17" fmla="*/ 8 h 128"/>
                      <a:gd name="T18" fmla="*/ 68 w 112"/>
                      <a:gd name="T19" fmla="*/ 0 h 128"/>
                      <a:gd name="T20" fmla="*/ 44 w 112"/>
                      <a:gd name="T21" fmla="*/ 0 h 128"/>
                      <a:gd name="T22" fmla="*/ 44 w 112"/>
                      <a:gd name="T23" fmla="*/ 8 h 128"/>
                      <a:gd name="T24" fmla="*/ 52 w 112"/>
                      <a:gd name="T25" fmla="*/ 8 h 128"/>
                      <a:gd name="T26" fmla="*/ 52 w 112"/>
                      <a:gd name="T27" fmla="*/ 16 h 128"/>
                      <a:gd name="T28" fmla="*/ 19 w 112"/>
                      <a:gd name="T29" fmla="*/ 30 h 128"/>
                      <a:gd name="T30" fmla="*/ 9 w 112"/>
                      <a:gd name="T31" fmla="*/ 19 h 128"/>
                      <a:gd name="T32" fmla="*/ 3 w 112"/>
                      <a:gd name="T33" fmla="*/ 25 h 128"/>
                      <a:gd name="T34" fmla="*/ 14 w 112"/>
                      <a:gd name="T35" fmla="*/ 35 h 128"/>
                      <a:gd name="T36" fmla="*/ 0 w 112"/>
                      <a:gd name="T37" fmla="*/ 72 h 128"/>
                      <a:gd name="T38" fmla="*/ 56 w 112"/>
                      <a:gd name="T39" fmla="*/ 128 h 128"/>
                      <a:gd name="T40" fmla="*/ 56 w 112"/>
                      <a:gd name="T41" fmla="*/ 24 h 128"/>
                      <a:gd name="T42" fmla="*/ 104 w 112"/>
                      <a:gd name="T43" fmla="*/ 72 h 128"/>
                      <a:gd name="T44" fmla="*/ 56 w 112"/>
                      <a:gd name="T45" fmla="*/ 120 h 128"/>
                      <a:gd name="T46" fmla="*/ 8 w 112"/>
                      <a:gd name="T47" fmla="*/ 72 h 128"/>
                      <a:gd name="T48" fmla="*/ 56 w 112"/>
                      <a:gd name="T4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28">
                        <a:moveTo>
                          <a:pt x="56" y="128"/>
                        </a:moveTo>
                        <a:cubicBezTo>
                          <a:pt x="87" y="128"/>
                          <a:pt x="112" y="103"/>
                          <a:pt x="112" y="72"/>
                        </a:cubicBezTo>
                        <a:cubicBezTo>
                          <a:pt x="112" y="58"/>
                          <a:pt x="107" y="45"/>
                          <a:pt x="98" y="35"/>
                        </a:cubicBezTo>
                        <a:cubicBezTo>
                          <a:pt x="109" y="25"/>
                          <a:pt x="109" y="25"/>
                          <a:pt x="109" y="25"/>
                        </a:cubicBezTo>
                        <a:cubicBezTo>
                          <a:pt x="103" y="19"/>
                          <a:pt x="103" y="19"/>
                          <a:pt x="103" y="19"/>
                        </a:cubicBezTo>
                        <a:cubicBezTo>
                          <a:pt x="93" y="30"/>
                          <a:pt x="93" y="30"/>
                          <a:pt x="93" y="30"/>
                        </a:cubicBezTo>
                        <a:cubicBezTo>
                          <a:pt x="84" y="22"/>
                          <a:pt x="72" y="17"/>
                          <a:pt x="60" y="16"/>
                        </a:cubicBez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40" y="17"/>
                          <a:pt x="28" y="22"/>
                          <a:pt x="19" y="30"/>
                        </a:cubicBezTo>
                        <a:cubicBezTo>
                          <a:pt x="9" y="19"/>
                          <a:pt x="9" y="19"/>
                          <a:pt x="9" y="19"/>
                        </a:cubicBezTo>
                        <a:cubicBezTo>
                          <a:pt x="3" y="25"/>
                          <a:pt x="3" y="25"/>
                          <a:pt x="3" y="25"/>
                        </a:cubicBezTo>
                        <a:cubicBezTo>
                          <a:pt x="14" y="35"/>
                          <a:pt x="14" y="35"/>
                          <a:pt x="14" y="35"/>
                        </a:cubicBezTo>
                        <a:cubicBezTo>
                          <a:pt x="5" y="45"/>
                          <a:pt x="0" y="58"/>
                          <a:pt x="0" y="72"/>
                        </a:cubicBezTo>
                        <a:cubicBezTo>
                          <a:pt x="0" y="103"/>
                          <a:pt x="25" y="128"/>
                          <a:pt x="56" y="128"/>
                        </a:cubicBezTo>
                        <a:moveTo>
                          <a:pt x="56" y="24"/>
                        </a:moveTo>
                        <a:cubicBezTo>
                          <a:pt x="82" y="24"/>
                          <a:pt x="104" y="46"/>
                          <a:pt x="104" y="72"/>
                        </a:cubicBezTo>
                        <a:cubicBezTo>
                          <a:pt x="104" y="98"/>
                          <a:pt x="82" y="120"/>
                          <a:pt x="56" y="120"/>
                        </a:cubicBezTo>
                        <a:cubicBezTo>
                          <a:pt x="30" y="120"/>
                          <a:pt x="8" y="98"/>
                          <a:pt x="8" y="72"/>
                        </a:cubicBezTo>
                        <a:cubicBezTo>
                          <a:pt x="8" y="46"/>
                          <a:pt x="30" y="24"/>
                          <a:pt x="56" y="24"/>
                        </a:cubicBezTo>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2917">
                            <a:srgbClr val="353535"/>
                          </a:gs>
                          <a:gs pos="100000">
                            <a:srgbClr val="353535"/>
                          </a:gs>
                        </a:gsLst>
                      </a:gradFill>
                      <a:effectLst/>
                      <a:uLnTx/>
                      <a:uFillTx/>
                      <a:latin typeface="Segoe UI Semilight"/>
                      <a:ea typeface="+mn-ea"/>
                      <a:cs typeface="+mn-cs"/>
                    </a:endParaRPr>
                  </a:p>
                </p:txBody>
              </p:sp>
              <p:sp>
                <p:nvSpPr>
                  <p:cNvPr id="146" name="Freeform 6">
                    <a:extLst>
                      <a:ext uri="{FF2B5EF4-FFF2-40B4-BE49-F238E27FC236}">
                        <a16:creationId xmlns:a16="http://schemas.microsoft.com/office/drawing/2014/main" id="{2BC69CF2-5111-46A0-8B99-3A21F2195E1C}"/>
                      </a:ext>
                    </a:extLst>
                  </p:cNvPr>
                  <p:cNvSpPr>
                    <a:spLocks/>
                  </p:cNvSpPr>
                  <p:nvPr/>
                </p:nvSpPr>
                <p:spPr bwMode="auto">
                  <a:xfrm>
                    <a:off x="5012548" y="2922673"/>
                    <a:ext cx="67290" cy="140560"/>
                  </a:xfrm>
                  <a:custGeom>
                    <a:avLst/>
                    <a:gdLst>
                      <a:gd name="T0" fmla="*/ 45 w 45"/>
                      <a:gd name="T1" fmla="*/ 83 h 94"/>
                      <a:gd name="T2" fmla="*/ 13 w 45"/>
                      <a:gd name="T3" fmla="*/ 51 h 94"/>
                      <a:gd name="T4" fmla="*/ 13 w 45"/>
                      <a:gd name="T5" fmla="*/ 0 h 94"/>
                      <a:gd name="T6" fmla="*/ 0 w 45"/>
                      <a:gd name="T7" fmla="*/ 0 h 94"/>
                      <a:gd name="T8" fmla="*/ 0 w 45"/>
                      <a:gd name="T9" fmla="*/ 58 h 94"/>
                      <a:gd name="T10" fmla="*/ 35 w 45"/>
                      <a:gd name="T11" fmla="*/ 94 h 94"/>
                      <a:gd name="T12" fmla="*/ 45 w 4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5" h="94">
                        <a:moveTo>
                          <a:pt x="45" y="83"/>
                        </a:moveTo>
                        <a:lnTo>
                          <a:pt x="13" y="51"/>
                        </a:lnTo>
                        <a:lnTo>
                          <a:pt x="13" y="0"/>
                        </a:lnTo>
                        <a:lnTo>
                          <a:pt x="0" y="0"/>
                        </a:lnTo>
                        <a:lnTo>
                          <a:pt x="0" y="58"/>
                        </a:lnTo>
                        <a:lnTo>
                          <a:pt x="35" y="94"/>
                        </a:lnTo>
                        <a:lnTo>
                          <a:pt x="45" y="83"/>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nvGrpSpPr>
              <p:cNvPr id="126" name="Group 125">
                <a:extLst>
                  <a:ext uri="{FF2B5EF4-FFF2-40B4-BE49-F238E27FC236}">
                    <a16:creationId xmlns:a16="http://schemas.microsoft.com/office/drawing/2014/main" id="{912F02ED-24AD-4513-8220-BC2B1040FA48}"/>
                  </a:ext>
                </a:extLst>
              </p:cNvPr>
              <p:cNvGrpSpPr/>
              <p:nvPr/>
            </p:nvGrpSpPr>
            <p:grpSpPr>
              <a:xfrm>
                <a:off x="1963776" y="2745760"/>
                <a:ext cx="2050385" cy="438608"/>
                <a:chOff x="4970200" y="2448907"/>
                <a:chExt cx="2701551" cy="577904"/>
              </a:xfrm>
            </p:grpSpPr>
            <p:sp>
              <p:nvSpPr>
                <p:cNvPr id="127" name="TextBox 126">
                  <a:extLst>
                    <a:ext uri="{FF2B5EF4-FFF2-40B4-BE49-F238E27FC236}">
                      <a16:creationId xmlns:a16="http://schemas.microsoft.com/office/drawing/2014/main" id="{6A7FB7FC-DC54-4141-8C5F-936808B8C8C3}"/>
                    </a:ext>
                  </a:extLst>
                </p:cNvPr>
                <p:cNvSpPr txBox="1"/>
                <p:nvPr/>
              </p:nvSpPr>
              <p:spPr>
                <a:xfrm>
                  <a:off x="5319831" y="2448907"/>
                  <a:ext cx="2351920" cy="577904"/>
                </a:xfrm>
                <a:prstGeom prst="rect">
                  <a:avLst/>
                </a:prstGeom>
                <a:noFill/>
              </p:spPr>
              <p:txBody>
                <a:bodyPr wrap="square" lIns="143428" tIns="89642" rIns="143428" bIns="89642" rtlCol="0">
                  <a:spAutoFit/>
                </a:bodyPr>
                <a:lstStyle>
                  <a:defPPr>
                    <a:defRPr lang="en-US"/>
                  </a:defPPr>
                  <a:lvl1pPr marR="0" lvl="0" indent="0" fontAlgn="base">
                    <a:lnSpc>
                      <a:spcPct val="90000"/>
                    </a:lnSpc>
                    <a:spcBef>
                      <a:spcPct val="0"/>
                    </a:spcBef>
                    <a:spcAft>
                      <a:spcPts val="600"/>
                    </a:spcAft>
                    <a:buClrTx/>
                    <a:buSzTx/>
                    <a:buFontTx/>
                    <a:buNone/>
                    <a:tabLst/>
                    <a:defRPr kumimoji="0" sz="1400" u="none" strike="noStrike" cap="none" spc="0" normalizeH="0" baseline="0">
                      <a:ln>
                        <a:noFill/>
                      </a:ln>
                      <a:gradFill>
                        <a:gsLst>
                          <a:gs pos="2917">
                            <a:srgbClr val="505050"/>
                          </a:gs>
                          <a:gs pos="100000">
                            <a:srgbClr val="505050"/>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Power BI reports</a:t>
                  </a:r>
                </a:p>
              </p:txBody>
            </p:sp>
            <p:grpSp>
              <p:nvGrpSpPr>
                <p:cNvPr id="128" name="Group 26">
                  <a:extLst>
                    <a:ext uri="{FF2B5EF4-FFF2-40B4-BE49-F238E27FC236}">
                      <a16:creationId xmlns:a16="http://schemas.microsoft.com/office/drawing/2014/main" id="{0645A914-93CC-4D79-8FB2-B7A14A0E2D24}"/>
                    </a:ext>
                  </a:extLst>
                </p:cNvPr>
                <p:cNvGrpSpPr>
                  <a:grpSpLocks noChangeAspect="1"/>
                </p:cNvGrpSpPr>
                <p:nvPr/>
              </p:nvGrpSpPr>
              <p:grpSpPr bwMode="auto">
                <a:xfrm>
                  <a:off x="4970200" y="2475571"/>
                  <a:ext cx="249178" cy="322052"/>
                  <a:chOff x="3812" y="2068"/>
                  <a:chExt cx="212" cy="274"/>
                </a:xfrm>
                <a:solidFill>
                  <a:schemeClr val="tx1">
                    <a:lumMod val="60000"/>
                    <a:lumOff val="40000"/>
                  </a:schemeClr>
                </a:solidFill>
              </p:grpSpPr>
              <p:sp>
                <p:nvSpPr>
                  <p:cNvPr id="129" name="Freeform 27">
                    <a:extLst>
                      <a:ext uri="{FF2B5EF4-FFF2-40B4-BE49-F238E27FC236}">
                        <a16:creationId xmlns:a16="http://schemas.microsoft.com/office/drawing/2014/main" id="{022375B2-2DB7-48C9-918F-17D8ACC1A717}"/>
                      </a:ext>
                    </a:extLst>
                  </p:cNvPr>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30" name="Freeform 28">
                    <a:extLst>
                      <a:ext uri="{FF2B5EF4-FFF2-40B4-BE49-F238E27FC236}">
                        <a16:creationId xmlns:a16="http://schemas.microsoft.com/office/drawing/2014/main" id="{EFD1116B-7D7C-44E5-AAB7-94D9A847E91B}"/>
                      </a:ext>
                    </a:extLst>
                  </p:cNvPr>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32" name="Freeform 29">
                    <a:extLst>
                      <a:ext uri="{FF2B5EF4-FFF2-40B4-BE49-F238E27FC236}">
                        <a16:creationId xmlns:a16="http://schemas.microsoft.com/office/drawing/2014/main" id="{6F05879E-81A7-4448-BA6F-080EEA4737CD}"/>
                      </a:ext>
                    </a:extLst>
                  </p:cNvPr>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33" name="Freeform 30">
                    <a:extLst>
                      <a:ext uri="{FF2B5EF4-FFF2-40B4-BE49-F238E27FC236}">
                        <a16:creationId xmlns:a16="http://schemas.microsoft.com/office/drawing/2014/main" id="{04E868F7-9A1B-4056-9FC8-1A3C30A04BF1}"/>
                      </a:ext>
                    </a:extLst>
                  </p:cNvPr>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41" name="Rectangle 31">
                    <a:extLst>
                      <a:ext uri="{FF2B5EF4-FFF2-40B4-BE49-F238E27FC236}">
                        <a16:creationId xmlns:a16="http://schemas.microsoft.com/office/drawing/2014/main" id="{FA72D0EA-6DC7-4AE4-8F1F-4FD0308F437D}"/>
                      </a:ext>
                    </a:extLst>
                  </p:cNvPr>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142" name="Freeform 32">
                    <a:extLst>
                      <a:ext uri="{FF2B5EF4-FFF2-40B4-BE49-F238E27FC236}">
                        <a16:creationId xmlns:a16="http://schemas.microsoft.com/office/drawing/2014/main" id="{0B33FBB0-DD7B-4238-8232-B5212867690D}"/>
                      </a:ext>
                    </a:extLst>
                  </p:cNvPr>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grpSp>
        </p:grpSp>
      </p:grpSp>
      <p:grpSp>
        <p:nvGrpSpPr>
          <p:cNvPr id="181" name="Group 180"/>
          <p:cNvGrpSpPr>
            <a:grpSpLocks noChangeAspect="1"/>
          </p:cNvGrpSpPr>
          <p:nvPr/>
        </p:nvGrpSpPr>
        <p:grpSpPr>
          <a:xfrm>
            <a:off x="1503777" y="1106189"/>
            <a:ext cx="3145413" cy="2579442"/>
            <a:chOff x="6173272" y="481350"/>
            <a:chExt cx="6084621" cy="5178289"/>
          </a:xfrm>
        </p:grpSpPr>
        <p:grpSp>
          <p:nvGrpSpPr>
            <p:cNvPr id="182" name="Group 181"/>
            <p:cNvGrpSpPr/>
            <p:nvPr/>
          </p:nvGrpSpPr>
          <p:grpSpPr>
            <a:xfrm>
              <a:off x="6173272" y="481350"/>
              <a:ext cx="6084621" cy="5178289"/>
              <a:chOff x="5847453" y="997569"/>
              <a:chExt cx="6084621" cy="5178289"/>
            </a:xfrm>
          </p:grpSpPr>
          <p:grpSp>
            <p:nvGrpSpPr>
              <p:cNvPr id="184" name="Group 183"/>
              <p:cNvGrpSpPr/>
              <p:nvPr/>
            </p:nvGrpSpPr>
            <p:grpSpPr>
              <a:xfrm>
                <a:off x="5847453" y="997569"/>
                <a:ext cx="6084621" cy="5178289"/>
                <a:chOff x="792955" y="4956918"/>
                <a:chExt cx="993149" cy="1193238"/>
              </a:xfrm>
            </p:grpSpPr>
            <p:sp>
              <p:nvSpPr>
                <p:cNvPr id="233" name="Rectangle 232"/>
                <p:cNvSpPr/>
                <p:nvPr/>
              </p:nvSpPr>
              <p:spPr bwMode="auto">
                <a:xfrm>
                  <a:off x="792955" y="4956918"/>
                  <a:ext cx="993149" cy="119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4" name="Group 233"/>
                <p:cNvGrpSpPr>
                  <a:grpSpLocks noChangeAspect="1"/>
                </p:cNvGrpSpPr>
                <p:nvPr/>
              </p:nvGrpSpPr>
              <p:grpSpPr>
                <a:xfrm>
                  <a:off x="944070" y="5244389"/>
                  <a:ext cx="689871" cy="595798"/>
                  <a:chOff x="1070724" y="4002425"/>
                  <a:chExt cx="237467" cy="205086"/>
                </a:xfrm>
              </p:grpSpPr>
              <p:sp>
                <p:nvSpPr>
                  <p:cNvPr id="235" name="Rectangle 56"/>
                  <p:cNvSpPr>
                    <a:spLocks noChangeArrowheads="1"/>
                  </p:cNvSpPr>
                  <p:nvPr/>
                </p:nvSpPr>
                <p:spPr bwMode="auto">
                  <a:xfrm>
                    <a:off x="1144919" y="4002425"/>
                    <a:ext cx="114398" cy="205086"/>
                  </a:xfrm>
                  <a:prstGeom prst="rect">
                    <a:avLst/>
                  </a:prstGeom>
                  <a:noFill/>
                  <a:ln w="2222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36" name="Freeform 57"/>
                  <p:cNvSpPr>
                    <a:spLocks/>
                  </p:cNvSpPr>
                  <p:nvPr/>
                </p:nvSpPr>
                <p:spPr bwMode="auto">
                  <a:xfrm>
                    <a:off x="107072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37" name="Freeform 58"/>
                  <p:cNvSpPr>
                    <a:spLocks/>
                  </p:cNvSpPr>
                  <p:nvPr/>
                </p:nvSpPr>
                <p:spPr bwMode="auto">
                  <a:xfrm>
                    <a:off x="12753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8"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0" name="Rectangle 66"/>
                  <p:cNvSpPr>
                    <a:spLocks noChangeArrowheads="1"/>
                  </p:cNvSpPr>
                  <p:nvPr/>
                </p:nvSpPr>
                <p:spPr bwMode="auto">
                  <a:xfrm>
                    <a:off x="1283171" y="413129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41" name="Rectangle 67"/>
                  <p:cNvSpPr>
                    <a:spLocks noChangeArrowheads="1"/>
                  </p:cNvSpPr>
                  <p:nvPr/>
                </p:nvSpPr>
                <p:spPr bwMode="auto">
                  <a:xfrm>
                    <a:off x="1283171" y="4159351"/>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43" name="Rectangle 76"/>
                  <p:cNvSpPr>
                    <a:spLocks noChangeArrowheads="1"/>
                  </p:cNvSpPr>
                  <p:nvPr/>
                </p:nvSpPr>
                <p:spPr bwMode="auto">
                  <a:xfrm>
                    <a:off x="1089108" y="407594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1" name="Rectangle 77"/>
                  <p:cNvSpPr>
                    <a:spLocks noChangeArrowheads="1"/>
                  </p:cNvSpPr>
                  <p:nvPr/>
                </p:nvSpPr>
                <p:spPr bwMode="auto">
                  <a:xfrm>
                    <a:off x="1089108" y="4104000"/>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2" name="Rectangle 78"/>
                  <p:cNvSpPr>
                    <a:spLocks noChangeArrowheads="1"/>
                  </p:cNvSpPr>
                  <p:nvPr/>
                </p:nvSpPr>
                <p:spPr bwMode="auto">
                  <a:xfrm>
                    <a:off x="1089108" y="4130119"/>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4" name="Rectangle 79"/>
                  <p:cNvSpPr>
                    <a:spLocks noChangeArrowheads="1"/>
                  </p:cNvSpPr>
                  <p:nvPr/>
                </p:nvSpPr>
                <p:spPr bwMode="auto">
                  <a:xfrm>
                    <a:off x="1118129" y="4075946"/>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5" name="Rectangle 80"/>
                  <p:cNvSpPr>
                    <a:spLocks noChangeArrowheads="1"/>
                  </p:cNvSpPr>
                  <p:nvPr/>
                </p:nvSpPr>
                <p:spPr bwMode="auto">
                  <a:xfrm>
                    <a:off x="1118129" y="4104000"/>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6" name="Rectangle 81"/>
                  <p:cNvSpPr>
                    <a:spLocks noChangeArrowheads="1"/>
                  </p:cNvSpPr>
                  <p:nvPr/>
                </p:nvSpPr>
                <p:spPr bwMode="auto">
                  <a:xfrm>
                    <a:off x="1118129" y="4130119"/>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7" name="Rectangle 82"/>
                  <p:cNvSpPr>
                    <a:spLocks noChangeArrowheads="1"/>
                  </p:cNvSpPr>
                  <p:nvPr/>
                </p:nvSpPr>
                <p:spPr bwMode="auto">
                  <a:xfrm>
                    <a:off x="1089108" y="4158174"/>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8" name="Rectangle 83"/>
                  <p:cNvSpPr>
                    <a:spLocks noChangeArrowheads="1"/>
                  </p:cNvSpPr>
                  <p:nvPr/>
                </p:nvSpPr>
                <p:spPr bwMode="auto">
                  <a:xfrm>
                    <a:off x="1118129" y="4158174"/>
                    <a:ext cx="10642" cy="10642"/>
                  </a:xfrm>
                  <a:prstGeom prst="rect">
                    <a:avLst/>
                  </a:prstGeom>
                  <a:solidFill>
                    <a:schemeClr val="bg1"/>
                  </a:solidFill>
                  <a:ln w="9525">
                    <a:solidFill>
                      <a:schemeClr val="accent5"/>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nvGrpSpPr>
              <p:cNvPr id="185" name="Group 184"/>
              <p:cNvGrpSpPr/>
              <p:nvPr/>
            </p:nvGrpSpPr>
            <p:grpSpPr>
              <a:xfrm>
                <a:off x="6553201" y="2026908"/>
                <a:ext cx="4654066" cy="3108604"/>
                <a:chOff x="6553201" y="2026908"/>
                <a:chExt cx="4654066" cy="3108604"/>
              </a:xfrm>
            </p:grpSpPr>
            <p:grpSp>
              <p:nvGrpSpPr>
                <p:cNvPr id="186" name="Group 185"/>
                <p:cNvGrpSpPr/>
                <p:nvPr/>
              </p:nvGrpSpPr>
              <p:grpSpPr>
                <a:xfrm>
                  <a:off x="8278842" y="2550540"/>
                  <a:ext cx="2156125" cy="1749085"/>
                  <a:chOff x="8278842" y="2820169"/>
                  <a:chExt cx="2156125" cy="1749085"/>
                </a:xfrm>
              </p:grpSpPr>
              <p:grpSp>
                <p:nvGrpSpPr>
                  <p:cNvPr id="200" name="Group 199"/>
                  <p:cNvGrpSpPr/>
                  <p:nvPr/>
                </p:nvGrpSpPr>
                <p:grpSpPr>
                  <a:xfrm>
                    <a:off x="8287784" y="3263892"/>
                    <a:ext cx="1783503" cy="558058"/>
                    <a:chOff x="8514905" y="3061767"/>
                    <a:chExt cx="1819266" cy="569248"/>
                  </a:xfrm>
                </p:grpSpPr>
                <p:sp>
                  <p:nvSpPr>
                    <p:cNvPr id="215" name="TextBox 214"/>
                    <p:cNvSpPr txBox="1"/>
                    <p:nvPr/>
                  </p:nvSpPr>
                  <p:spPr>
                    <a:xfrm>
                      <a:off x="8775569" y="3061767"/>
                      <a:ext cx="1558602" cy="569248"/>
                    </a:xfrm>
                    <a:prstGeom prst="rect">
                      <a:avLst/>
                    </a:prstGeom>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SSRS reports</a:t>
                      </a:r>
                    </a:p>
                  </p:txBody>
                </p:sp>
                <p:grpSp>
                  <p:nvGrpSpPr>
                    <p:cNvPr id="216" name="Group 4"/>
                    <p:cNvGrpSpPr>
                      <a:grpSpLocks noChangeAspect="1"/>
                    </p:cNvGrpSpPr>
                    <p:nvPr/>
                  </p:nvGrpSpPr>
                  <p:grpSpPr bwMode="auto">
                    <a:xfrm>
                      <a:off x="8514905" y="3119659"/>
                      <a:ext cx="190652" cy="254202"/>
                      <a:chOff x="3814" y="2064"/>
                      <a:chExt cx="210" cy="280"/>
                    </a:xfrm>
                    <a:solidFill>
                      <a:schemeClr val="tx1">
                        <a:lumMod val="60000"/>
                        <a:lumOff val="40000"/>
                      </a:schemeClr>
                    </a:solidFill>
                  </p:grpSpPr>
                  <p:sp>
                    <p:nvSpPr>
                      <p:cNvPr id="217" name="Freeform 5"/>
                      <p:cNvSpPr>
                        <a:spLocks/>
                      </p:cNvSpPr>
                      <p:nvPr/>
                    </p:nvSpPr>
                    <p:spPr bwMode="auto">
                      <a:xfrm>
                        <a:off x="3814" y="2103"/>
                        <a:ext cx="171" cy="241"/>
                      </a:xfrm>
                      <a:custGeom>
                        <a:avLst/>
                        <a:gdLst>
                          <a:gd name="T0" fmla="*/ 171 w 171"/>
                          <a:gd name="T1" fmla="*/ 241 h 241"/>
                          <a:gd name="T2" fmla="*/ 0 w 171"/>
                          <a:gd name="T3" fmla="*/ 241 h 241"/>
                          <a:gd name="T4" fmla="*/ 0 w 171"/>
                          <a:gd name="T5" fmla="*/ 0 h 241"/>
                          <a:gd name="T6" fmla="*/ 29 w 171"/>
                          <a:gd name="T7" fmla="*/ 0 h 241"/>
                          <a:gd name="T8" fmla="*/ 29 w 171"/>
                          <a:gd name="T9" fmla="*/ 14 h 241"/>
                          <a:gd name="T10" fmla="*/ 13 w 171"/>
                          <a:gd name="T11" fmla="*/ 14 h 241"/>
                          <a:gd name="T12" fmla="*/ 13 w 171"/>
                          <a:gd name="T13" fmla="*/ 228 h 241"/>
                          <a:gd name="T14" fmla="*/ 158 w 171"/>
                          <a:gd name="T15" fmla="*/ 228 h 241"/>
                          <a:gd name="T16" fmla="*/ 158 w 171"/>
                          <a:gd name="T17" fmla="*/ 213 h 241"/>
                          <a:gd name="T18" fmla="*/ 171 w 171"/>
                          <a:gd name="T19" fmla="*/ 213 h 241"/>
                          <a:gd name="T20" fmla="*/ 171 w 171"/>
                          <a:gd name="T21"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41">
                            <a:moveTo>
                              <a:pt x="171" y="241"/>
                            </a:moveTo>
                            <a:lnTo>
                              <a:pt x="0" y="241"/>
                            </a:lnTo>
                            <a:lnTo>
                              <a:pt x="0" y="0"/>
                            </a:lnTo>
                            <a:lnTo>
                              <a:pt x="29" y="0"/>
                            </a:lnTo>
                            <a:lnTo>
                              <a:pt x="29" y="14"/>
                            </a:lnTo>
                            <a:lnTo>
                              <a:pt x="13" y="14"/>
                            </a:lnTo>
                            <a:lnTo>
                              <a:pt x="13" y="228"/>
                            </a:lnTo>
                            <a:lnTo>
                              <a:pt x="158" y="228"/>
                            </a:lnTo>
                            <a:lnTo>
                              <a:pt x="158" y="213"/>
                            </a:lnTo>
                            <a:lnTo>
                              <a:pt x="171" y="213"/>
                            </a:lnTo>
                            <a:lnTo>
                              <a:pt x="17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6"/>
                      <p:cNvSpPr>
                        <a:spLocks noEditPoints="1"/>
                      </p:cNvSpPr>
                      <p:nvPr/>
                    </p:nvSpPr>
                    <p:spPr bwMode="auto">
                      <a:xfrm>
                        <a:off x="3854" y="2064"/>
                        <a:ext cx="170" cy="241"/>
                      </a:xfrm>
                      <a:custGeom>
                        <a:avLst/>
                        <a:gdLst>
                          <a:gd name="T0" fmla="*/ 170 w 170"/>
                          <a:gd name="T1" fmla="*/ 241 h 241"/>
                          <a:gd name="T2" fmla="*/ 0 w 170"/>
                          <a:gd name="T3" fmla="*/ 241 h 241"/>
                          <a:gd name="T4" fmla="*/ 0 w 170"/>
                          <a:gd name="T5" fmla="*/ 0 h 241"/>
                          <a:gd name="T6" fmla="*/ 109 w 170"/>
                          <a:gd name="T7" fmla="*/ 0 h 241"/>
                          <a:gd name="T8" fmla="*/ 170 w 170"/>
                          <a:gd name="T9" fmla="*/ 61 h 241"/>
                          <a:gd name="T10" fmla="*/ 170 w 170"/>
                          <a:gd name="T11" fmla="*/ 241 h 241"/>
                          <a:gd name="T12" fmla="*/ 13 w 170"/>
                          <a:gd name="T13" fmla="*/ 228 h 241"/>
                          <a:gd name="T14" fmla="*/ 157 w 170"/>
                          <a:gd name="T15" fmla="*/ 228 h 241"/>
                          <a:gd name="T16" fmla="*/ 157 w 170"/>
                          <a:gd name="T17" fmla="*/ 66 h 241"/>
                          <a:gd name="T18" fmla="*/ 105 w 170"/>
                          <a:gd name="T19" fmla="*/ 13 h 241"/>
                          <a:gd name="T20" fmla="*/ 13 w 170"/>
                          <a:gd name="T21" fmla="*/ 13 h 241"/>
                          <a:gd name="T22" fmla="*/ 13 w 170"/>
                          <a:gd name="T23"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41">
                            <a:moveTo>
                              <a:pt x="170" y="241"/>
                            </a:moveTo>
                            <a:lnTo>
                              <a:pt x="0" y="241"/>
                            </a:lnTo>
                            <a:lnTo>
                              <a:pt x="0" y="0"/>
                            </a:lnTo>
                            <a:lnTo>
                              <a:pt x="109" y="0"/>
                            </a:lnTo>
                            <a:lnTo>
                              <a:pt x="170" y="61"/>
                            </a:lnTo>
                            <a:lnTo>
                              <a:pt x="170" y="241"/>
                            </a:lnTo>
                            <a:close/>
                            <a:moveTo>
                              <a:pt x="13" y="228"/>
                            </a:moveTo>
                            <a:lnTo>
                              <a:pt x="157" y="228"/>
                            </a:lnTo>
                            <a:lnTo>
                              <a:pt x="157" y="66"/>
                            </a:lnTo>
                            <a:lnTo>
                              <a:pt x="105" y="13"/>
                            </a:lnTo>
                            <a:lnTo>
                              <a:pt x="13" y="13"/>
                            </a:lnTo>
                            <a:lnTo>
                              <a:pt x="13"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Freeform 7"/>
                      <p:cNvSpPr>
                        <a:spLocks/>
                      </p:cNvSpPr>
                      <p:nvPr/>
                    </p:nvSpPr>
                    <p:spPr bwMode="auto">
                      <a:xfrm>
                        <a:off x="3950" y="2071"/>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Rectangle 8"/>
                      <p:cNvSpPr>
                        <a:spLocks noChangeArrowheads="1"/>
                      </p:cNvSpPr>
                      <p:nvPr/>
                    </p:nvSpPr>
                    <p:spPr bwMode="auto">
                      <a:xfrm>
                        <a:off x="390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Rectangle 9"/>
                      <p:cNvSpPr>
                        <a:spLocks noChangeArrowheads="1"/>
                      </p:cNvSpPr>
                      <p:nvPr/>
                    </p:nvSpPr>
                    <p:spPr bwMode="auto">
                      <a:xfrm>
                        <a:off x="3963"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Rectangle 10"/>
                      <p:cNvSpPr>
                        <a:spLocks noChangeArrowheads="1"/>
                      </p:cNvSpPr>
                      <p:nvPr/>
                    </p:nvSpPr>
                    <p:spPr bwMode="auto">
                      <a:xfrm>
                        <a:off x="393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Rectangle 11"/>
                      <p:cNvSpPr>
                        <a:spLocks noChangeArrowheads="1"/>
                      </p:cNvSpPr>
                      <p:nvPr/>
                    </p:nvSpPr>
                    <p:spPr bwMode="auto">
                      <a:xfrm>
                        <a:off x="390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Rectangle 12"/>
                      <p:cNvSpPr>
                        <a:spLocks noChangeArrowheads="1"/>
                      </p:cNvSpPr>
                      <p:nvPr/>
                    </p:nvSpPr>
                    <p:spPr bwMode="auto">
                      <a:xfrm>
                        <a:off x="3963"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Rectangle 13"/>
                      <p:cNvSpPr>
                        <a:spLocks noChangeArrowheads="1"/>
                      </p:cNvSpPr>
                      <p:nvPr/>
                    </p:nvSpPr>
                    <p:spPr bwMode="auto">
                      <a:xfrm>
                        <a:off x="393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Rectangle 14"/>
                      <p:cNvSpPr>
                        <a:spLocks noChangeArrowheads="1"/>
                      </p:cNvSpPr>
                      <p:nvPr/>
                    </p:nvSpPr>
                    <p:spPr bwMode="auto">
                      <a:xfrm>
                        <a:off x="390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Rectangle 15"/>
                      <p:cNvSpPr>
                        <a:spLocks noChangeArrowheads="1"/>
                      </p:cNvSpPr>
                      <p:nvPr/>
                    </p:nvSpPr>
                    <p:spPr bwMode="auto">
                      <a:xfrm>
                        <a:off x="3963"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Rectangle 16"/>
                      <p:cNvSpPr>
                        <a:spLocks noChangeArrowheads="1"/>
                      </p:cNvSpPr>
                      <p:nvPr/>
                    </p:nvSpPr>
                    <p:spPr bwMode="auto">
                      <a:xfrm>
                        <a:off x="393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Rectangle 17"/>
                      <p:cNvSpPr>
                        <a:spLocks noChangeArrowheads="1"/>
                      </p:cNvSpPr>
                      <p:nvPr/>
                    </p:nvSpPr>
                    <p:spPr bwMode="auto">
                      <a:xfrm>
                        <a:off x="3932" y="224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01" name="Group 200"/>
                  <p:cNvGrpSpPr/>
                  <p:nvPr/>
                </p:nvGrpSpPr>
                <p:grpSpPr>
                  <a:xfrm>
                    <a:off x="8282734" y="2820169"/>
                    <a:ext cx="2152233" cy="558059"/>
                    <a:chOff x="8509752" y="2658657"/>
                    <a:chExt cx="2195390" cy="569249"/>
                  </a:xfrm>
                </p:grpSpPr>
                <p:sp>
                  <p:nvSpPr>
                    <p:cNvPr id="207" name="TextBox 206"/>
                    <p:cNvSpPr txBox="1"/>
                    <p:nvPr/>
                  </p:nvSpPr>
                  <p:spPr>
                    <a:xfrm>
                      <a:off x="8775568" y="2658657"/>
                      <a:ext cx="1929574" cy="569249"/>
                    </a:xfrm>
                    <a:prstGeom prst="rect">
                      <a:avLst/>
                    </a:prstGeom>
                  </p:spPr>
                  <p:txBody>
                    <a:bodyPr wrap="square" lIns="143428" tIns="89642" rIns="143428" bIns="89642" rtlCol="0">
                      <a:spAutoFit/>
                    </a:bodyPr>
                    <a:lstStyle>
                      <a:defPPr>
                        <a:defRPr lang="en-US"/>
                      </a:defPPr>
                      <a:lvl1pPr marR="0" lvl="0" indent="0" defTabSz="914367" fontAlgn="base">
                        <a:lnSpc>
                          <a:spcPct val="90000"/>
                        </a:lnSpc>
                        <a:spcBef>
                          <a:spcPct val="0"/>
                        </a:spcBef>
                        <a:spcAft>
                          <a:spcPts val="588"/>
                        </a:spcAft>
                        <a:buClrTx/>
                        <a:buSzTx/>
                        <a:buFontTx/>
                        <a:buNone/>
                        <a:tabLst/>
                        <a:defRPr kumimoji="0" sz="700" b="0" i="0" u="none" strike="noStrike" cap="none" spc="0" normalizeH="0" baseline="0">
                          <a:ln>
                            <a:noFill/>
                          </a:ln>
                          <a:gradFill>
                            <a:gsLst>
                              <a:gs pos="2917">
                                <a:srgbClr val="353535"/>
                              </a:gs>
                              <a:gs pos="100000">
                                <a:srgbClr val="353535"/>
                              </a:gs>
                            </a:gsLst>
                            <a:lin ang="5400000" scaled="0"/>
                          </a:gradFill>
                          <a:effectLst/>
                          <a:uLnTx/>
                          <a:uFillTx/>
                          <a:latin typeface="Segoe UI Semilight"/>
                          <a:cs typeface="Segoe UI" panose="020B0502040204020203" pitchFamily="34" charset="0"/>
                        </a:defRPr>
                      </a:lvl1p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Power BI reports</a:t>
                      </a:r>
                    </a:p>
                  </p:txBody>
                </p:sp>
                <p:grpSp>
                  <p:nvGrpSpPr>
                    <p:cNvPr id="208" name="Group 26"/>
                    <p:cNvGrpSpPr>
                      <a:grpSpLocks noChangeAspect="1"/>
                    </p:cNvGrpSpPr>
                    <p:nvPr/>
                  </p:nvGrpSpPr>
                  <p:grpSpPr bwMode="auto">
                    <a:xfrm>
                      <a:off x="8509752" y="2727806"/>
                      <a:ext cx="208596" cy="269602"/>
                      <a:chOff x="3812" y="2068"/>
                      <a:chExt cx="212" cy="274"/>
                    </a:xfrm>
                    <a:solidFill>
                      <a:schemeClr val="tx1">
                        <a:lumMod val="60000"/>
                        <a:lumOff val="40000"/>
                      </a:schemeClr>
                    </a:solidFill>
                  </p:grpSpPr>
                  <p:sp>
                    <p:nvSpPr>
                      <p:cNvPr id="209" name="Freeform 27"/>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28"/>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29"/>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30"/>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31"/>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14" name="Freeform 32"/>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02" name="Group 201"/>
                  <p:cNvGrpSpPr/>
                  <p:nvPr/>
                </p:nvGrpSpPr>
                <p:grpSpPr>
                  <a:xfrm>
                    <a:off x="8278842" y="3743666"/>
                    <a:ext cx="278867" cy="186544"/>
                    <a:chOff x="4794597" y="4302647"/>
                    <a:chExt cx="435323" cy="291204"/>
                  </a:xfrm>
                  <a:solidFill>
                    <a:schemeClr val="bg1"/>
                  </a:solidFill>
                </p:grpSpPr>
                <p:sp>
                  <p:nvSpPr>
                    <p:cNvPr id="204" name="Freeform 5"/>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grpFill/>
                    <a:ln w="1587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05" name="Freeform 8"/>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grpFill/>
                    <a:ln w="1587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sp>
                  <p:nvSpPr>
                    <p:cNvPr id="206" name="Freeform 9"/>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grpFill/>
                    <a:ln w="15875"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100000">
                              <a:srgbClr val="353535"/>
                            </a:gs>
                          </a:gsLst>
                        </a:gradFill>
                        <a:effectLst/>
                        <a:uLnTx/>
                        <a:uFillTx/>
                        <a:latin typeface="Segoe UI Semilight"/>
                        <a:ea typeface="+mn-ea"/>
                        <a:cs typeface="+mn-cs"/>
                      </a:endParaRPr>
                    </a:p>
                  </p:txBody>
                </p:sp>
              </p:grpSp>
              <p:sp>
                <p:nvSpPr>
                  <p:cNvPr id="203" name="TextBox 202"/>
                  <p:cNvSpPr txBox="1"/>
                  <p:nvPr/>
                </p:nvSpPr>
                <p:spPr>
                  <a:xfrm>
                    <a:off x="8570759" y="3662098"/>
                    <a:ext cx="1601256" cy="907156"/>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Custom </a:t>
                    </a:r>
                  </a:p>
                  <a:p>
                    <a:pPr marL="0" marR="0" lvl="0" indent="0" algn="l" defTabSz="914367" rtl="0" eaLnBrk="1" fontAlgn="base" latinLnBrk="0" hangingPunct="1">
                      <a:lnSpc>
                        <a:spcPct val="90000"/>
                      </a:lnSpc>
                      <a:spcBef>
                        <a:spcPct val="0"/>
                      </a:spcBef>
                      <a:spcAft>
                        <a:spcPts val="588"/>
                      </a:spcAft>
                      <a:buClrTx/>
                      <a:buSzTx/>
                      <a:buFontTx/>
                      <a:buNone/>
                      <a:tabLst/>
                      <a:defRPr/>
                    </a:pPr>
                    <a:r>
                      <a:rPr kumimoji="0" lang="en-US" sz="7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light"/>
                        <a:ea typeface="+mn-ea"/>
                        <a:cs typeface="Segoe UI" panose="020B0502040204020203" pitchFamily="34" charset="0"/>
                      </a:rPr>
                      <a:t>Visualizations</a:t>
                    </a:r>
                  </a:p>
                </p:txBody>
              </p:sp>
            </p:grpSp>
            <p:sp>
              <p:nvSpPr>
                <p:cNvPr id="187" name="Rectangle 186"/>
                <p:cNvSpPr/>
                <p:nvPr/>
              </p:nvSpPr>
              <p:spPr bwMode="auto">
                <a:xfrm>
                  <a:off x="6934682" y="4587452"/>
                  <a:ext cx="3888810" cy="4669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 Report Server</a:t>
                  </a:r>
                </a:p>
              </p:txBody>
            </p:sp>
            <p:cxnSp>
              <p:nvCxnSpPr>
                <p:cNvPr id="188" name="Straight Connector 187"/>
                <p:cNvCxnSpPr>
                  <a:cxnSpLocks/>
                </p:cNvCxnSpPr>
                <p:nvPr/>
              </p:nvCxnSpPr>
              <p:spPr>
                <a:xfrm>
                  <a:off x="6553201" y="2685846"/>
                  <a:ext cx="0" cy="2437942"/>
                </a:xfrm>
                <a:prstGeom prst="line">
                  <a:avLst/>
                </a:prstGeom>
                <a:ln w="9525">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cxnSpLocks/>
                </p:cNvCxnSpPr>
                <p:nvPr/>
              </p:nvCxnSpPr>
              <p:spPr>
                <a:xfrm flipH="1">
                  <a:off x="6588370" y="5135512"/>
                  <a:ext cx="4618892"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cxnSpLocks/>
                </p:cNvCxnSpPr>
                <p:nvPr/>
              </p:nvCxnSpPr>
              <p:spPr>
                <a:xfrm>
                  <a:off x="11207262" y="3392473"/>
                  <a:ext cx="5" cy="17313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cxnSpLocks/>
                </p:cNvCxnSpPr>
                <p:nvPr/>
              </p:nvCxnSpPr>
              <p:spPr>
                <a:xfrm flipH="1">
                  <a:off x="10357377" y="3339891"/>
                  <a:ext cx="849885" cy="2563"/>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cxnSpLocks/>
                </p:cNvCxnSpPr>
                <p:nvPr/>
              </p:nvCxnSpPr>
              <p:spPr>
                <a:xfrm>
                  <a:off x="7818331" y="2034635"/>
                  <a:ext cx="3004" cy="656011"/>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cxnSpLocks/>
                </p:cNvCxnSpPr>
                <p:nvPr/>
              </p:nvCxnSpPr>
              <p:spPr>
                <a:xfrm>
                  <a:off x="10377384" y="2031199"/>
                  <a:ext cx="0" cy="1308692"/>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cxnSpLocks/>
                </p:cNvCxnSpPr>
                <p:nvPr/>
              </p:nvCxnSpPr>
              <p:spPr>
                <a:xfrm flipH="1">
                  <a:off x="6563343" y="2674958"/>
                  <a:ext cx="1268239" cy="2745"/>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cxnSpLocks/>
                </p:cNvCxnSpPr>
                <p:nvPr/>
              </p:nvCxnSpPr>
              <p:spPr>
                <a:xfrm flipH="1">
                  <a:off x="7821335" y="2026908"/>
                  <a:ext cx="2483258"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83" name="Rectangle 182"/>
            <p:cNvSpPr/>
            <p:nvPr/>
          </p:nvSpPr>
          <p:spPr bwMode="auto">
            <a:xfrm>
              <a:off x="9101503" y="3732569"/>
              <a:ext cx="654474" cy="4416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5" name="Group 4"/>
          <p:cNvGrpSpPr/>
          <p:nvPr/>
        </p:nvGrpSpPr>
        <p:grpSpPr>
          <a:xfrm>
            <a:off x="10804915" y="300485"/>
            <a:ext cx="1158239" cy="1158239"/>
            <a:chOff x="10804915" y="300485"/>
            <a:chExt cx="1158239" cy="1158239"/>
          </a:xfrm>
        </p:grpSpPr>
        <p:sp>
          <p:nvSpPr>
            <p:cNvPr id="131" name="Oval 130"/>
            <p:cNvSpPr/>
            <p:nvPr/>
          </p:nvSpPr>
          <p:spPr bwMode="auto">
            <a:xfrm>
              <a:off x="10804915" y="300485"/>
              <a:ext cx="1158239" cy="1158239"/>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77459B04-9BA7-4070-B15E-DE557E070B3C}"/>
                </a:ext>
              </a:extLst>
            </p:cNvPr>
            <p:cNvGrpSpPr/>
            <p:nvPr/>
          </p:nvGrpSpPr>
          <p:grpSpPr>
            <a:xfrm>
              <a:off x="11000489" y="486554"/>
              <a:ext cx="767090" cy="783303"/>
              <a:chOff x="9766172" y="902677"/>
              <a:chExt cx="660189" cy="728443"/>
            </a:xfrm>
            <a:solidFill>
              <a:schemeClr val="accent5"/>
            </a:solidFill>
          </p:grpSpPr>
          <p:sp>
            <p:nvSpPr>
              <p:cNvPr id="138" name="Freeform 21">
                <a:extLst>
                  <a:ext uri="{FF2B5EF4-FFF2-40B4-BE49-F238E27FC236}">
                    <a16:creationId xmlns:a16="http://schemas.microsoft.com/office/drawing/2014/main" id="{A237E76D-ABEF-4FC2-BDA2-91F64DD49DCB}"/>
                  </a:ext>
                </a:extLst>
              </p:cNvPr>
              <p:cNvSpPr>
                <a:spLocks/>
              </p:cNvSpPr>
              <p:nvPr/>
            </p:nvSpPr>
            <p:spPr bwMode="auto">
              <a:xfrm>
                <a:off x="9766172" y="902677"/>
                <a:ext cx="656492" cy="40217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tx1"/>
              </a:solidFill>
              <a:ln w="1905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13">
                <a:extLst>
                  <a:ext uri="{FF2B5EF4-FFF2-40B4-BE49-F238E27FC236}">
                    <a16:creationId xmlns:a16="http://schemas.microsoft.com/office/drawing/2014/main" id="{EB98BC73-FB9C-4BAE-8226-AD186BE73038}"/>
                  </a:ext>
                </a:extLst>
              </p:cNvPr>
              <p:cNvSpPr/>
              <p:nvPr/>
            </p:nvSpPr>
            <p:spPr bwMode="auto">
              <a:xfrm rot="19542112">
                <a:off x="9829968" y="1321533"/>
                <a:ext cx="107491" cy="259598"/>
              </a:xfrm>
              <a:custGeom>
                <a:avLst/>
                <a:gdLst>
                  <a:gd name="connsiteX0" fmla="*/ 57150 w 183357"/>
                  <a:gd name="connsiteY0" fmla="*/ 519112 h 519112"/>
                  <a:gd name="connsiteX1" fmla="*/ 119063 w 183357"/>
                  <a:gd name="connsiteY1" fmla="*/ 469106 h 519112"/>
                  <a:gd name="connsiteX2" fmla="*/ 116682 w 183357"/>
                  <a:gd name="connsiteY2" fmla="*/ 126206 h 519112"/>
                  <a:gd name="connsiteX3" fmla="*/ 180975 w 183357"/>
                  <a:gd name="connsiteY3" fmla="*/ 192881 h 519112"/>
                  <a:gd name="connsiteX4" fmla="*/ 183357 w 183357"/>
                  <a:gd name="connsiteY4" fmla="*/ 2381 h 519112"/>
                  <a:gd name="connsiteX5" fmla="*/ 0 w 183357"/>
                  <a:gd name="connsiteY5" fmla="*/ 0 h 519112"/>
                  <a:gd name="connsiteX6" fmla="*/ 57150 w 183357"/>
                  <a:gd name="connsiteY6" fmla="*/ 64294 h 519112"/>
                  <a:gd name="connsiteX7" fmla="*/ 57150 w 183357"/>
                  <a:gd name="connsiteY7" fmla="*/ 519112 h 519112"/>
                  <a:gd name="connsiteX0" fmla="*/ 82549 w 208756"/>
                  <a:gd name="connsiteY0" fmla="*/ 519112 h 519112"/>
                  <a:gd name="connsiteX1" fmla="*/ 144462 w 208756"/>
                  <a:gd name="connsiteY1" fmla="*/ 469106 h 519112"/>
                  <a:gd name="connsiteX2" fmla="*/ 142081 w 208756"/>
                  <a:gd name="connsiteY2" fmla="*/ 126206 h 519112"/>
                  <a:gd name="connsiteX3" fmla="*/ 206374 w 208756"/>
                  <a:gd name="connsiteY3" fmla="*/ 192881 h 519112"/>
                  <a:gd name="connsiteX4" fmla="*/ 208756 w 208756"/>
                  <a:gd name="connsiteY4" fmla="*/ 2381 h 519112"/>
                  <a:gd name="connsiteX5" fmla="*/ 25399 w 208756"/>
                  <a:gd name="connsiteY5" fmla="*/ 0 h 519112"/>
                  <a:gd name="connsiteX6" fmla="*/ 82549 w 208756"/>
                  <a:gd name="connsiteY6" fmla="*/ 64294 h 519112"/>
                  <a:gd name="connsiteX7" fmla="*/ 82549 w 208756"/>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892" h="519112">
                    <a:moveTo>
                      <a:pt x="88685" y="519112"/>
                    </a:moveTo>
                    <a:lnTo>
                      <a:pt x="150598" y="469106"/>
                    </a:lnTo>
                    <a:cubicBezTo>
                      <a:pt x="109322" y="416718"/>
                      <a:pt x="20423" y="252413"/>
                      <a:pt x="148217" y="126206"/>
                    </a:cubicBezTo>
                    <a:lnTo>
                      <a:pt x="212510" y="192881"/>
                    </a:lnTo>
                    <a:lnTo>
                      <a:pt x="214892" y="2381"/>
                    </a:lnTo>
                    <a:lnTo>
                      <a:pt x="31535" y="0"/>
                    </a:lnTo>
                    <a:lnTo>
                      <a:pt x="88685" y="64294"/>
                    </a:lnTo>
                    <a:cubicBezTo>
                      <a:pt x="-97052" y="320675"/>
                      <a:pt x="62491" y="474663"/>
                      <a:pt x="88685" y="519112"/>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solidFill>
                    <a:srgbClr val="002050"/>
                  </a:solidFill>
                  <a:effectLst/>
                  <a:uLnTx/>
                  <a:uFillTx/>
                  <a:latin typeface="Segoe UI" pitchFamily="34" charset="0"/>
                  <a:ea typeface="Segoe UI" pitchFamily="34" charset="0"/>
                  <a:cs typeface="Segoe UI" pitchFamily="34" charset="0"/>
                </a:endParaRPr>
              </a:p>
            </p:txBody>
          </p:sp>
          <p:sp>
            <p:nvSpPr>
              <p:cNvPr id="140" name="Freeform 14">
                <a:extLst>
                  <a:ext uri="{FF2B5EF4-FFF2-40B4-BE49-F238E27FC236}">
                    <a16:creationId xmlns:a16="http://schemas.microsoft.com/office/drawing/2014/main" id="{5F81E4F0-A0AE-4869-A7D7-DA4A2721FBC3}"/>
                  </a:ext>
                </a:extLst>
              </p:cNvPr>
              <p:cNvSpPr/>
              <p:nvPr/>
            </p:nvSpPr>
            <p:spPr bwMode="auto">
              <a:xfrm rot="603059" flipH="1" flipV="1">
                <a:off x="10318870" y="1278438"/>
                <a:ext cx="107491" cy="259598"/>
              </a:xfrm>
              <a:custGeom>
                <a:avLst/>
                <a:gdLst>
                  <a:gd name="connsiteX0" fmla="*/ 57150 w 183357"/>
                  <a:gd name="connsiteY0" fmla="*/ 519112 h 519112"/>
                  <a:gd name="connsiteX1" fmla="*/ 119063 w 183357"/>
                  <a:gd name="connsiteY1" fmla="*/ 469106 h 519112"/>
                  <a:gd name="connsiteX2" fmla="*/ 116682 w 183357"/>
                  <a:gd name="connsiteY2" fmla="*/ 126206 h 519112"/>
                  <a:gd name="connsiteX3" fmla="*/ 180975 w 183357"/>
                  <a:gd name="connsiteY3" fmla="*/ 192881 h 519112"/>
                  <a:gd name="connsiteX4" fmla="*/ 183357 w 183357"/>
                  <a:gd name="connsiteY4" fmla="*/ 2381 h 519112"/>
                  <a:gd name="connsiteX5" fmla="*/ 0 w 183357"/>
                  <a:gd name="connsiteY5" fmla="*/ 0 h 519112"/>
                  <a:gd name="connsiteX6" fmla="*/ 57150 w 183357"/>
                  <a:gd name="connsiteY6" fmla="*/ 64294 h 519112"/>
                  <a:gd name="connsiteX7" fmla="*/ 57150 w 183357"/>
                  <a:gd name="connsiteY7" fmla="*/ 519112 h 519112"/>
                  <a:gd name="connsiteX0" fmla="*/ 82549 w 208756"/>
                  <a:gd name="connsiteY0" fmla="*/ 519112 h 519112"/>
                  <a:gd name="connsiteX1" fmla="*/ 144462 w 208756"/>
                  <a:gd name="connsiteY1" fmla="*/ 469106 h 519112"/>
                  <a:gd name="connsiteX2" fmla="*/ 142081 w 208756"/>
                  <a:gd name="connsiteY2" fmla="*/ 126206 h 519112"/>
                  <a:gd name="connsiteX3" fmla="*/ 206374 w 208756"/>
                  <a:gd name="connsiteY3" fmla="*/ 192881 h 519112"/>
                  <a:gd name="connsiteX4" fmla="*/ 208756 w 208756"/>
                  <a:gd name="connsiteY4" fmla="*/ 2381 h 519112"/>
                  <a:gd name="connsiteX5" fmla="*/ 25399 w 208756"/>
                  <a:gd name="connsiteY5" fmla="*/ 0 h 519112"/>
                  <a:gd name="connsiteX6" fmla="*/ 82549 w 208756"/>
                  <a:gd name="connsiteY6" fmla="*/ 64294 h 519112"/>
                  <a:gd name="connsiteX7" fmla="*/ 82549 w 208756"/>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892" h="519112">
                    <a:moveTo>
                      <a:pt x="88685" y="519112"/>
                    </a:moveTo>
                    <a:lnTo>
                      <a:pt x="150598" y="469106"/>
                    </a:lnTo>
                    <a:cubicBezTo>
                      <a:pt x="109322" y="416718"/>
                      <a:pt x="20423" y="252413"/>
                      <a:pt x="148217" y="126206"/>
                    </a:cubicBezTo>
                    <a:lnTo>
                      <a:pt x="212510" y="192881"/>
                    </a:lnTo>
                    <a:lnTo>
                      <a:pt x="214892" y="2381"/>
                    </a:lnTo>
                    <a:lnTo>
                      <a:pt x="31535" y="0"/>
                    </a:lnTo>
                    <a:lnTo>
                      <a:pt x="88685" y="64294"/>
                    </a:lnTo>
                    <a:cubicBezTo>
                      <a:pt x="-97052" y="320675"/>
                      <a:pt x="62491" y="474663"/>
                      <a:pt x="88685" y="519112"/>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solidFill>
                    <a:srgbClr val="002050"/>
                  </a:solidFill>
                  <a:effectLst/>
                  <a:uLnTx/>
                  <a:uFillTx/>
                  <a:latin typeface="Segoe UI" pitchFamily="34" charset="0"/>
                  <a:ea typeface="Segoe UI" pitchFamily="34" charset="0"/>
                  <a:cs typeface="Segoe UI" pitchFamily="34" charset="0"/>
                </a:endParaRPr>
              </a:p>
            </p:txBody>
          </p:sp>
          <p:pic>
            <p:nvPicPr>
              <p:cNvPr id="177" name="Graphic 176" descr="Bar chart">
                <a:extLst>
                  <a:ext uri="{FF2B5EF4-FFF2-40B4-BE49-F238E27FC236}">
                    <a16:creationId xmlns:a16="http://schemas.microsoft.com/office/drawing/2014/main" id="{B25F0B19-CBBA-4E88-BC34-DDBF418CB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6592" y="966182"/>
                <a:ext cx="304410" cy="304410"/>
              </a:xfrm>
              <a:prstGeom prst="rect">
                <a:avLst/>
              </a:prstGeom>
            </p:spPr>
          </p:pic>
          <p:pic>
            <p:nvPicPr>
              <p:cNvPr id="178" name="Graphic 177" descr="Bar chart">
                <a:extLst>
                  <a:ext uri="{FF2B5EF4-FFF2-40B4-BE49-F238E27FC236}">
                    <a16:creationId xmlns:a16="http://schemas.microsoft.com/office/drawing/2014/main" id="{5C37D4B5-36D9-4065-8457-CA0A88E06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0503" y="1326710"/>
                <a:ext cx="304410" cy="304410"/>
              </a:xfrm>
              <a:prstGeom prst="rect">
                <a:avLst/>
              </a:prstGeom>
            </p:spPr>
          </p:pic>
        </p:grpSp>
      </p:grpSp>
      <p:sp>
        <p:nvSpPr>
          <p:cNvPr id="137" name="Parallelogram 164">
            <a:extLst>
              <a:ext uri="{FF2B5EF4-FFF2-40B4-BE49-F238E27FC236}">
                <a16:creationId xmlns:a16="http://schemas.microsoft.com/office/drawing/2014/main" id="{146E58BF-D6DF-4CDA-B978-18D1612F7FBA}"/>
              </a:ext>
            </a:extLst>
          </p:cNvPr>
          <p:cNvSpPr/>
          <p:nvPr/>
        </p:nvSpPr>
        <p:spPr bwMode="auto">
          <a:xfrm>
            <a:off x="-28372" y="173729"/>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TextBox 179">
            <a:extLst>
              <a:ext uri="{FF2B5EF4-FFF2-40B4-BE49-F238E27FC236}">
                <a16:creationId xmlns:a16="http://schemas.microsoft.com/office/drawing/2014/main" id="{8160E0F7-95C4-4EBD-977C-FFDFC8D67A50}"/>
              </a:ext>
            </a:extLst>
          </p:cNvPr>
          <p:cNvSpPr txBox="1"/>
          <p:nvPr/>
        </p:nvSpPr>
        <p:spPr>
          <a:xfrm>
            <a:off x="295020" y="304999"/>
            <a:ext cx="6022653"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Power BI Report Server</a:t>
            </a:r>
          </a:p>
        </p:txBody>
      </p:sp>
      <p:pic>
        <p:nvPicPr>
          <p:cNvPr id="195" name="Picture 194">
            <a:extLst>
              <a:ext uri="{FF2B5EF4-FFF2-40B4-BE49-F238E27FC236}">
                <a16:creationId xmlns:a16="http://schemas.microsoft.com/office/drawing/2014/main" id="{F950C044-F5EA-4A1A-9A5E-DEEDEF12EE41}"/>
              </a:ext>
            </a:extLst>
          </p:cNvPr>
          <p:cNvPicPr>
            <a:picLocks noChangeAspect="1"/>
          </p:cNvPicPr>
          <p:nvPr/>
        </p:nvPicPr>
        <p:blipFill>
          <a:blip r:embed="rId7"/>
          <a:stretch>
            <a:fillRect/>
          </a:stretch>
        </p:blipFill>
        <p:spPr>
          <a:xfrm>
            <a:off x="459330" y="3411785"/>
            <a:ext cx="5223267" cy="2785931"/>
          </a:xfrm>
          <a:prstGeom prst="rect">
            <a:avLst/>
          </a:prstGeom>
          <a:ln>
            <a:solidFill>
              <a:schemeClr val="accent5"/>
            </a:solidFill>
          </a:ln>
        </p:spPr>
      </p:pic>
      <p:pic>
        <p:nvPicPr>
          <p:cNvPr id="196" name="Picture 195">
            <a:extLst>
              <a:ext uri="{FF2B5EF4-FFF2-40B4-BE49-F238E27FC236}">
                <a16:creationId xmlns:a16="http://schemas.microsoft.com/office/drawing/2014/main" id="{0A441135-7A6E-4255-97D6-243A00605EDA}"/>
              </a:ext>
            </a:extLst>
          </p:cNvPr>
          <p:cNvPicPr>
            <a:picLocks noChangeAspect="1"/>
          </p:cNvPicPr>
          <p:nvPr/>
        </p:nvPicPr>
        <p:blipFill>
          <a:blip r:embed="rId8"/>
          <a:stretch>
            <a:fillRect/>
          </a:stretch>
        </p:blipFill>
        <p:spPr>
          <a:xfrm>
            <a:off x="5968151" y="3403298"/>
            <a:ext cx="5995003" cy="2785931"/>
          </a:xfrm>
          <a:prstGeom prst="rect">
            <a:avLst/>
          </a:prstGeom>
        </p:spPr>
      </p:pic>
    </p:spTree>
    <p:extLst>
      <p:ext uri="{BB962C8B-B14F-4D97-AF65-F5344CB8AC3E}">
        <p14:creationId xmlns:p14="http://schemas.microsoft.com/office/powerpoint/2010/main" val="1472417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874E02-00F6-4DDB-8EF0-52990F5D3969}"/>
              </a:ext>
            </a:extLst>
          </p:cNvPr>
          <p:cNvSpPr txBox="1"/>
          <p:nvPr/>
        </p:nvSpPr>
        <p:spPr>
          <a:xfrm>
            <a:off x="473997" y="1196725"/>
            <a:ext cx="11244005" cy="196669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 SSAS, you may encounter refresh problem since Power BI credential that you sign in the gateway is not match with the local account in AD like </a:t>
            </a:r>
            <a:r>
              <a:rPr kumimoji="0" lang="en-US" sz="2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contoso.local</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May occur when you’re not using Azure AD connect to sync user to the cloud</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000" noProof="0" dirty="0">
                <a:gradFill>
                  <a:gsLst>
                    <a:gs pos="2917">
                      <a:srgbClr val="505050"/>
                    </a:gs>
                    <a:gs pos="30000">
                      <a:srgbClr val="505050"/>
                    </a:gs>
                  </a:gsLst>
                  <a:lin ang="5400000" scaled="0"/>
                </a:gradFill>
                <a:latin typeface="Segoe UI"/>
              </a:rPr>
              <a:t>So you need to map the Power BI with the local account that connect to SSAS</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4" name="Parallelogram 164">
            <a:extLst>
              <a:ext uri="{FF2B5EF4-FFF2-40B4-BE49-F238E27FC236}">
                <a16:creationId xmlns:a16="http://schemas.microsoft.com/office/drawing/2014/main" id="{3B79E481-9120-4D85-A79C-83BC5DECE0E4}"/>
              </a:ext>
            </a:extLst>
          </p:cNvPr>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6642734-AE14-4F0C-B938-DC4FCF6BF8EB}"/>
              </a:ext>
            </a:extLst>
          </p:cNvPr>
          <p:cNvSpPr txBox="1"/>
          <p:nvPr/>
        </p:nvSpPr>
        <p:spPr>
          <a:xfrm>
            <a:off x="147510" y="333440"/>
            <a:ext cx="5664712"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UPN Mapping</a:t>
            </a:r>
          </a:p>
        </p:txBody>
      </p:sp>
      <p:sp>
        <p:nvSpPr>
          <p:cNvPr id="6" name="Rectangle 5">
            <a:extLst>
              <a:ext uri="{FF2B5EF4-FFF2-40B4-BE49-F238E27FC236}">
                <a16:creationId xmlns:a16="http://schemas.microsoft.com/office/drawing/2014/main" id="{22D24F4A-7E26-4364-BC0D-5D0E4F8E9AED}"/>
              </a:ext>
            </a:extLst>
          </p:cNvPr>
          <p:cNvSpPr/>
          <p:nvPr/>
        </p:nvSpPr>
        <p:spPr>
          <a:xfrm>
            <a:off x="6764637" y="400454"/>
            <a:ext cx="4945930" cy="646331"/>
          </a:xfrm>
          <a:prstGeom prst="rect">
            <a:avLst/>
          </a:prstGeom>
        </p:spPr>
        <p:txBody>
          <a:bodyPr wrap="square">
            <a:spAutoFit/>
          </a:bodyPr>
          <a:lstStyle/>
          <a:p>
            <a:r>
              <a:rPr lang="en-US" dirty="0">
                <a:hlinkClick r:id="rId3"/>
              </a:rPr>
              <a:t>https://docs.microsoft.com/en-us/power-bi/service-gateway-enterprise-manage-ssas</a:t>
            </a:r>
            <a:r>
              <a:rPr lang="en-US" dirty="0"/>
              <a:t> </a:t>
            </a:r>
          </a:p>
        </p:txBody>
      </p:sp>
      <p:sp>
        <p:nvSpPr>
          <p:cNvPr id="10" name="Rectangle 9">
            <a:extLst>
              <a:ext uri="{FF2B5EF4-FFF2-40B4-BE49-F238E27FC236}">
                <a16:creationId xmlns:a16="http://schemas.microsoft.com/office/drawing/2014/main" id="{3ACC4657-F6C9-45B4-B801-990EF035D2BF}"/>
              </a:ext>
            </a:extLst>
          </p:cNvPr>
          <p:cNvSpPr/>
          <p:nvPr/>
        </p:nvSpPr>
        <p:spPr>
          <a:xfrm>
            <a:off x="3086366" y="6480098"/>
            <a:ext cx="5752665" cy="369332"/>
          </a:xfrm>
          <a:prstGeom prst="rect">
            <a:avLst/>
          </a:prstGeom>
        </p:spPr>
        <p:txBody>
          <a:bodyPr wrap="none">
            <a:spAutoFit/>
          </a:bodyPr>
          <a:lstStyle/>
          <a:p>
            <a:r>
              <a:rPr lang="en-US" dirty="0">
                <a:solidFill>
                  <a:srgbClr val="000000"/>
                </a:solidFill>
                <a:latin typeface="SFMono-Regular"/>
              </a:rPr>
              <a:t>Find out your UPN, type </a:t>
            </a:r>
            <a:r>
              <a:rPr lang="en-US" dirty="0" err="1">
                <a:solidFill>
                  <a:srgbClr val="000000"/>
                </a:solidFill>
                <a:latin typeface="SFMono-Regular"/>
              </a:rPr>
              <a:t>whoami</a:t>
            </a:r>
            <a:r>
              <a:rPr lang="en-US" dirty="0">
                <a:solidFill>
                  <a:srgbClr val="000000"/>
                </a:solidFill>
                <a:latin typeface="SFMono-Regular"/>
              </a:rPr>
              <a:t>  in your command prompt</a:t>
            </a:r>
            <a:endParaRPr lang="en-US" dirty="0"/>
          </a:p>
        </p:txBody>
      </p:sp>
      <p:pic>
        <p:nvPicPr>
          <p:cNvPr id="13" name="Picture 12">
            <a:extLst>
              <a:ext uri="{FF2B5EF4-FFF2-40B4-BE49-F238E27FC236}">
                <a16:creationId xmlns:a16="http://schemas.microsoft.com/office/drawing/2014/main" id="{4288391C-6482-4446-9EA9-8C9E8A849E43}"/>
              </a:ext>
            </a:extLst>
          </p:cNvPr>
          <p:cNvPicPr>
            <a:picLocks noChangeAspect="1"/>
          </p:cNvPicPr>
          <p:nvPr/>
        </p:nvPicPr>
        <p:blipFill>
          <a:blip r:embed="rId4"/>
          <a:stretch>
            <a:fillRect/>
          </a:stretch>
        </p:blipFill>
        <p:spPr>
          <a:xfrm>
            <a:off x="1093726" y="2758184"/>
            <a:ext cx="10136515" cy="3766376"/>
          </a:xfrm>
          <a:prstGeom prst="rect">
            <a:avLst/>
          </a:prstGeom>
        </p:spPr>
      </p:pic>
      <p:sp>
        <p:nvSpPr>
          <p:cNvPr id="14" name="TextBox 13">
            <a:extLst>
              <a:ext uri="{FF2B5EF4-FFF2-40B4-BE49-F238E27FC236}">
                <a16:creationId xmlns:a16="http://schemas.microsoft.com/office/drawing/2014/main" id="{6531BFAC-A091-41B6-A92B-493ECAF2D702}"/>
              </a:ext>
            </a:extLst>
          </p:cNvPr>
          <p:cNvSpPr txBox="1"/>
          <p:nvPr/>
        </p:nvSpPr>
        <p:spPr>
          <a:xfrm>
            <a:off x="9676760" y="3808827"/>
            <a:ext cx="2515240"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Admin of SSAS instance</a:t>
            </a:r>
          </a:p>
        </p:txBody>
      </p:sp>
    </p:spTree>
    <p:extLst>
      <p:ext uri="{BB962C8B-B14F-4D97-AF65-F5344CB8AC3E}">
        <p14:creationId xmlns:p14="http://schemas.microsoft.com/office/powerpoint/2010/main" val="397592188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874E02-00F6-4DDB-8EF0-52990F5D3969}"/>
              </a:ext>
            </a:extLst>
          </p:cNvPr>
          <p:cNvSpPr txBox="1"/>
          <p:nvPr/>
        </p:nvSpPr>
        <p:spPr>
          <a:xfrm>
            <a:off x="510707" y="1264275"/>
            <a:ext cx="11227405" cy="14465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Install on another computer and add to an existing gateway check box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Then use the same recovery key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4" name="Parallelogram 164">
            <a:extLst>
              <a:ext uri="{FF2B5EF4-FFF2-40B4-BE49-F238E27FC236}">
                <a16:creationId xmlns:a16="http://schemas.microsoft.com/office/drawing/2014/main" id="{3B79E481-9120-4D85-A79C-83BC5DECE0E4}"/>
              </a:ext>
            </a:extLst>
          </p:cNvPr>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6642734-AE14-4F0C-B938-DC4FCF6BF8EB}"/>
              </a:ext>
            </a:extLst>
          </p:cNvPr>
          <p:cNvSpPr txBox="1"/>
          <p:nvPr/>
        </p:nvSpPr>
        <p:spPr>
          <a:xfrm>
            <a:off x="147510" y="333440"/>
            <a:ext cx="5664712"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High availability for Gateways</a:t>
            </a:r>
          </a:p>
        </p:txBody>
      </p:sp>
      <p:pic>
        <p:nvPicPr>
          <p:cNvPr id="6" name="Picture 5" descr="A screenshot of a social media post&#10;&#10;Description automatically generated">
            <a:extLst>
              <a:ext uri="{FF2B5EF4-FFF2-40B4-BE49-F238E27FC236}">
                <a16:creationId xmlns:a16="http://schemas.microsoft.com/office/drawing/2014/main" id="{9568D3FE-C379-44A6-AAF5-51B309EE3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218" y="2269439"/>
            <a:ext cx="5547564" cy="4476674"/>
          </a:xfrm>
          <a:prstGeom prst="rect">
            <a:avLst/>
          </a:prstGeom>
        </p:spPr>
      </p:pic>
    </p:spTree>
    <p:extLst>
      <p:ext uri="{BB962C8B-B14F-4D97-AF65-F5344CB8AC3E}">
        <p14:creationId xmlns:p14="http://schemas.microsoft.com/office/powerpoint/2010/main" val="100853351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874E02-00F6-4DDB-8EF0-52990F5D3969}"/>
              </a:ext>
            </a:extLst>
          </p:cNvPr>
          <p:cNvSpPr txBox="1"/>
          <p:nvPr/>
        </p:nvSpPr>
        <p:spPr>
          <a:xfrm>
            <a:off x="367645" y="1264275"/>
            <a:ext cx="11370467" cy="136960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DirectQuery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we will utilize cache refresh instead since there is no Gateway required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4" name="Parallelogram 164">
            <a:extLst>
              <a:ext uri="{FF2B5EF4-FFF2-40B4-BE49-F238E27FC236}">
                <a16:creationId xmlns:a16="http://schemas.microsoft.com/office/drawing/2014/main" id="{3B79E481-9120-4D85-A79C-83BC5DECE0E4}"/>
              </a:ext>
            </a:extLst>
          </p:cNvPr>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6642734-AE14-4F0C-B938-DC4FCF6BF8EB}"/>
              </a:ext>
            </a:extLst>
          </p:cNvPr>
          <p:cNvSpPr txBox="1"/>
          <p:nvPr/>
        </p:nvSpPr>
        <p:spPr>
          <a:xfrm>
            <a:off x="147510" y="333440"/>
            <a:ext cx="5664712"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Cache Refresh</a:t>
            </a:r>
          </a:p>
        </p:txBody>
      </p:sp>
      <p:pic>
        <p:nvPicPr>
          <p:cNvPr id="2" name="Picture 1">
            <a:extLst>
              <a:ext uri="{FF2B5EF4-FFF2-40B4-BE49-F238E27FC236}">
                <a16:creationId xmlns:a16="http://schemas.microsoft.com/office/drawing/2014/main" id="{465FBED5-1B65-406B-BC6E-ED13D6DB968E}"/>
              </a:ext>
            </a:extLst>
          </p:cNvPr>
          <p:cNvPicPr>
            <a:picLocks noChangeAspect="1"/>
          </p:cNvPicPr>
          <p:nvPr/>
        </p:nvPicPr>
        <p:blipFill>
          <a:blip r:embed="rId3"/>
          <a:stretch>
            <a:fillRect/>
          </a:stretch>
        </p:blipFill>
        <p:spPr>
          <a:xfrm>
            <a:off x="2353072" y="2233736"/>
            <a:ext cx="4903447" cy="4429081"/>
          </a:xfrm>
          <a:prstGeom prst="rect">
            <a:avLst/>
          </a:prstGeom>
        </p:spPr>
      </p:pic>
      <p:pic>
        <p:nvPicPr>
          <p:cNvPr id="5" name="Picture 4">
            <a:extLst>
              <a:ext uri="{FF2B5EF4-FFF2-40B4-BE49-F238E27FC236}">
                <a16:creationId xmlns:a16="http://schemas.microsoft.com/office/drawing/2014/main" id="{76FBA54F-9623-4F97-A581-9FA57D473351}"/>
              </a:ext>
            </a:extLst>
          </p:cNvPr>
          <p:cNvPicPr>
            <a:picLocks noChangeAspect="1"/>
          </p:cNvPicPr>
          <p:nvPr/>
        </p:nvPicPr>
        <p:blipFill>
          <a:blip r:embed="rId4"/>
          <a:stretch>
            <a:fillRect/>
          </a:stretch>
        </p:blipFill>
        <p:spPr>
          <a:xfrm>
            <a:off x="7878479" y="4224120"/>
            <a:ext cx="2410388" cy="1699811"/>
          </a:xfrm>
          <a:prstGeom prst="rect">
            <a:avLst/>
          </a:prstGeom>
        </p:spPr>
      </p:pic>
    </p:spTree>
    <p:extLst>
      <p:ext uri="{BB962C8B-B14F-4D97-AF65-F5344CB8AC3E}">
        <p14:creationId xmlns:p14="http://schemas.microsoft.com/office/powerpoint/2010/main" val="6372423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874E02-00F6-4DDB-8EF0-52990F5D3969}"/>
              </a:ext>
            </a:extLst>
          </p:cNvPr>
          <p:cNvSpPr txBox="1"/>
          <p:nvPr/>
        </p:nvSpPr>
        <p:spPr>
          <a:xfrm>
            <a:off x="510707" y="1264275"/>
            <a:ext cx="11227405" cy="136960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PaaS Services such as Azure SQL DB don’t need gateways, but you need to allow services in Azure Portal</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4" name="Parallelogram 164">
            <a:extLst>
              <a:ext uri="{FF2B5EF4-FFF2-40B4-BE49-F238E27FC236}">
                <a16:creationId xmlns:a16="http://schemas.microsoft.com/office/drawing/2014/main" id="{3B79E481-9120-4D85-A79C-83BC5DECE0E4}"/>
              </a:ext>
            </a:extLst>
          </p:cNvPr>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6642734-AE14-4F0C-B938-DC4FCF6BF8EB}"/>
              </a:ext>
            </a:extLst>
          </p:cNvPr>
          <p:cNvSpPr txBox="1"/>
          <p:nvPr/>
        </p:nvSpPr>
        <p:spPr>
          <a:xfrm>
            <a:off x="147510" y="333440"/>
            <a:ext cx="5664712"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Azure Services</a:t>
            </a:r>
          </a:p>
        </p:txBody>
      </p:sp>
      <p:pic>
        <p:nvPicPr>
          <p:cNvPr id="2" name="Picture 1">
            <a:extLst>
              <a:ext uri="{FF2B5EF4-FFF2-40B4-BE49-F238E27FC236}">
                <a16:creationId xmlns:a16="http://schemas.microsoft.com/office/drawing/2014/main" id="{1A97BA81-CAB9-47AC-893A-EE7EDDC3A861}"/>
              </a:ext>
            </a:extLst>
          </p:cNvPr>
          <p:cNvPicPr>
            <a:picLocks noChangeAspect="1"/>
          </p:cNvPicPr>
          <p:nvPr/>
        </p:nvPicPr>
        <p:blipFill>
          <a:blip r:embed="rId3"/>
          <a:stretch>
            <a:fillRect/>
          </a:stretch>
        </p:blipFill>
        <p:spPr>
          <a:xfrm>
            <a:off x="663248" y="4912047"/>
            <a:ext cx="4888774" cy="1762987"/>
          </a:xfrm>
          <a:prstGeom prst="rect">
            <a:avLst/>
          </a:prstGeom>
        </p:spPr>
      </p:pic>
      <p:pic>
        <p:nvPicPr>
          <p:cNvPr id="5" name="Picture 4">
            <a:extLst>
              <a:ext uri="{FF2B5EF4-FFF2-40B4-BE49-F238E27FC236}">
                <a16:creationId xmlns:a16="http://schemas.microsoft.com/office/drawing/2014/main" id="{15C99173-E149-45DA-B489-7F79D882D6AA}"/>
              </a:ext>
            </a:extLst>
          </p:cNvPr>
          <p:cNvPicPr>
            <a:picLocks noChangeAspect="1"/>
          </p:cNvPicPr>
          <p:nvPr/>
        </p:nvPicPr>
        <p:blipFill>
          <a:blip r:embed="rId4"/>
          <a:stretch>
            <a:fillRect/>
          </a:stretch>
        </p:blipFill>
        <p:spPr>
          <a:xfrm>
            <a:off x="663248" y="3108481"/>
            <a:ext cx="4885769" cy="1550606"/>
          </a:xfrm>
          <a:prstGeom prst="rect">
            <a:avLst/>
          </a:prstGeom>
        </p:spPr>
      </p:pic>
      <p:pic>
        <p:nvPicPr>
          <p:cNvPr id="8" name="Picture 7">
            <a:extLst>
              <a:ext uri="{FF2B5EF4-FFF2-40B4-BE49-F238E27FC236}">
                <a16:creationId xmlns:a16="http://schemas.microsoft.com/office/drawing/2014/main" id="{DB44C32A-4B4F-4687-B67A-FB632551CF92}"/>
              </a:ext>
            </a:extLst>
          </p:cNvPr>
          <p:cNvPicPr>
            <a:picLocks noChangeAspect="1"/>
          </p:cNvPicPr>
          <p:nvPr/>
        </p:nvPicPr>
        <p:blipFill>
          <a:blip r:embed="rId5"/>
          <a:stretch>
            <a:fillRect/>
          </a:stretch>
        </p:blipFill>
        <p:spPr>
          <a:xfrm>
            <a:off x="5812222" y="3108481"/>
            <a:ext cx="3048000" cy="3074784"/>
          </a:xfrm>
          <a:prstGeom prst="rect">
            <a:avLst/>
          </a:prstGeom>
        </p:spPr>
      </p:pic>
      <p:pic>
        <p:nvPicPr>
          <p:cNvPr id="10" name="Picture 9">
            <a:extLst>
              <a:ext uri="{FF2B5EF4-FFF2-40B4-BE49-F238E27FC236}">
                <a16:creationId xmlns:a16="http://schemas.microsoft.com/office/drawing/2014/main" id="{BCCBC3E4-4A30-4F2D-85E7-4D51E5B091B7}"/>
              </a:ext>
            </a:extLst>
          </p:cNvPr>
          <p:cNvPicPr>
            <a:picLocks noChangeAspect="1"/>
          </p:cNvPicPr>
          <p:nvPr/>
        </p:nvPicPr>
        <p:blipFill>
          <a:blip r:embed="rId6"/>
          <a:stretch>
            <a:fillRect/>
          </a:stretch>
        </p:blipFill>
        <p:spPr>
          <a:xfrm>
            <a:off x="9120422" y="3429000"/>
            <a:ext cx="2577087" cy="2716121"/>
          </a:xfrm>
          <a:prstGeom prst="rect">
            <a:avLst/>
          </a:prstGeom>
        </p:spPr>
      </p:pic>
      <p:sp>
        <p:nvSpPr>
          <p:cNvPr id="11" name="Rectangle 10">
            <a:extLst>
              <a:ext uri="{FF2B5EF4-FFF2-40B4-BE49-F238E27FC236}">
                <a16:creationId xmlns:a16="http://schemas.microsoft.com/office/drawing/2014/main" id="{EC4E05E1-8BF0-4603-986B-1D584430086C}"/>
              </a:ext>
            </a:extLst>
          </p:cNvPr>
          <p:cNvSpPr/>
          <p:nvPr/>
        </p:nvSpPr>
        <p:spPr>
          <a:xfrm>
            <a:off x="6947102" y="328010"/>
            <a:ext cx="4432663" cy="923330"/>
          </a:xfrm>
          <a:prstGeom prst="rect">
            <a:avLst/>
          </a:prstGeom>
        </p:spPr>
        <p:txBody>
          <a:bodyPr wrap="square">
            <a:spAutoFit/>
          </a:bodyPr>
          <a:lstStyle/>
          <a:p>
            <a:r>
              <a:rPr lang="en-US" dirty="0">
                <a:hlinkClick r:id="rId7"/>
              </a:rPr>
              <a:t>https://docs.microsoft.com/en-us/power-bi/service-azure-sql-database-with-direct-connect#single-sign-on</a:t>
            </a:r>
            <a:endParaRPr lang="en-US" dirty="0"/>
          </a:p>
        </p:txBody>
      </p:sp>
    </p:spTree>
    <p:extLst>
      <p:ext uri="{BB962C8B-B14F-4D97-AF65-F5344CB8AC3E}">
        <p14:creationId xmlns:p14="http://schemas.microsoft.com/office/powerpoint/2010/main" val="33026785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724" y="2545871"/>
            <a:ext cx="4633333" cy="2675927"/>
          </a:xfrm>
        </p:spPr>
        <p:txBody>
          <a:bodyPr anchor="t">
            <a:normAutofit/>
          </a:bodyPr>
          <a:lstStyle/>
          <a:p>
            <a:pPr defTabSz="1087869"/>
            <a:r>
              <a:rPr lang="en-US" sz="3921" spc="-100" dirty="0">
                <a:solidFill>
                  <a:srgbClr val="00B0F0"/>
                </a:solidFill>
              </a:rPr>
              <a:t>Dataflows</a:t>
            </a:r>
          </a:p>
        </p:txBody>
      </p:sp>
      <p:sp>
        <p:nvSpPr>
          <p:cNvPr id="7" name="Text Placeholder 6"/>
          <p:cNvSpPr>
            <a:spLocks noGrp="1"/>
          </p:cNvSpPr>
          <p:nvPr>
            <p:ph type="body" sz="quarter" idx="10"/>
          </p:nvPr>
        </p:nvSpPr>
        <p:spPr/>
        <p:txBody>
          <a:bodyPr/>
          <a:lstStyle/>
          <a:p>
            <a:r>
              <a:rPr lang="en-US" dirty="0"/>
              <a:t>Narisorn Limpaswadpaisarn</a:t>
            </a:r>
          </a:p>
        </p:txBody>
      </p:sp>
    </p:spTree>
    <p:extLst>
      <p:ext uri="{BB962C8B-B14F-4D97-AF65-F5344CB8AC3E}">
        <p14:creationId xmlns:p14="http://schemas.microsoft.com/office/powerpoint/2010/main" val="353251920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64">
            <a:extLst>
              <a:ext uri="{FF2B5EF4-FFF2-40B4-BE49-F238E27FC236}">
                <a16:creationId xmlns:a16="http://schemas.microsoft.com/office/drawing/2014/main" id="{222CB6FC-B917-42F4-AD6E-4CB6072F4BB9}"/>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8107E02-E88A-490C-8C73-F310502A52C2}"/>
              </a:ext>
            </a:extLst>
          </p:cNvPr>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Challenges before</a:t>
            </a:r>
          </a:p>
        </p:txBody>
      </p:sp>
      <p:sp>
        <p:nvSpPr>
          <p:cNvPr id="8" name="TextBox 7">
            <a:extLst>
              <a:ext uri="{FF2B5EF4-FFF2-40B4-BE49-F238E27FC236}">
                <a16:creationId xmlns:a16="http://schemas.microsoft.com/office/drawing/2014/main" id="{D471706C-C7F8-4D92-BB70-F9724BB31B9E}"/>
              </a:ext>
            </a:extLst>
          </p:cNvPr>
          <p:cNvSpPr txBox="1"/>
          <p:nvPr/>
        </p:nvSpPr>
        <p:spPr>
          <a:xfrm>
            <a:off x="295021" y="1250042"/>
            <a:ext cx="11264188" cy="4136517"/>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Joining data form multiple source is hard and can be slow</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800" dirty="0">
                <a:gradFill>
                  <a:gsLst>
                    <a:gs pos="2917">
                      <a:srgbClr val="505050"/>
                    </a:gs>
                    <a:gs pos="30000">
                      <a:srgbClr val="505050"/>
                    </a:gs>
                  </a:gsLst>
                  <a:lin ang="5400000" scaled="0"/>
                </a:gradFill>
                <a:latin typeface="Segoe UI"/>
              </a:rPr>
              <a:t>Long refresh times means critical data is not available at the time it is required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Performing transformations on large data sources is slow</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800" dirty="0">
                <a:gradFill>
                  <a:gsLst>
                    <a:gs pos="2917">
                      <a:srgbClr val="505050"/>
                    </a:gs>
                    <a:gs pos="30000">
                      <a:srgbClr val="505050"/>
                    </a:gs>
                  </a:gsLst>
                  <a:lin ang="5400000" scaled="0"/>
                </a:gradFill>
                <a:latin typeface="Segoe UI"/>
              </a:rPr>
              <a:t>Using Power BI Desktop to combine hundreds of GB of data is unrealistic</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Analysts are not data </a:t>
            </a:r>
            <a:r>
              <a:rPr kumimoji="0" lang="en-US" sz="2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en</a:t>
            </a:r>
            <a:r>
              <a:rPr lang="en-US" sz="2800" dirty="0" err="1">
                <a:gradFill>
                  <a:gsLst>
                    <a:gs pos="2917">
                      <a:srgbClr val="505050"/>
                    </a:gs>
                    <a:gs pos="30000">
                      <a:srgbClr val="505050"/>
                    </a:gs>
                  </a:gsLst>
                  <a:lin ang="5400000" scaled="0"/>
                </a:gradFill>
                <a:latin typeface="Segoe UI"/>
              </a:rPr>
              <a:t>gineer</a:t>
            </a:r>
            <a:endPar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4631137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64">
            <a:extLst>
              <a:ext uri="{FF2B5EF4-FFF2-40B4-BE49-F238E27FC236}">
                <a16:creationId xmlns:a16="http://schemas.microsoft.com/office/drawing/2014/main" id="{222CB6FC-B917-42F4-AD6E-4CB6072F4BB9}"/>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8107E02-E88A-490C-8C73-F310502A52C2}"/>
              </a:ext>
            </a:extLst>
          </p:cNvPr>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Dataflow</a:t>
            </a:r>
            <a:r>
              <a:rPr kumimoji="0" lang="th-TH"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 </a:t>
            </a: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will helps</a:t>
            </a:r>
          </a:p>
        </p:txBody>
      </p:sp>
      <p:sp>
        <p:nvSpPr>
          <p:cNvPr id="8" name="TextBox 7">
            <a:extLst>
              <a:ext uri="{FF2B5EF4-FFF2-40B4-BE49-F238E27FC236}">
                <a16:creationId xmlns:a16="http://schemas.microsoft.com/office/drawing/2014/main" id="{D471706C-C7F8-4D92-BB70-F9724BB31B9E}"/>
              </a:ext>
            </a:extLst>
          </p:cNvPr>
          <p:cNvSpPr txBox="1"/>
          <p:nvPr/>
        </p:nvSpPr>
        <p:spPr>
          <a:xfrm>
            <a:off x="295021" y="1250042"/>
            <a:ext cx="11264188" cy="3671774"/>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High performance cache layer built on top of SQL that allows Power Query steps to be executed extremely quickly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Greatly reduce data refresh times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 with large data sources</a:t>
            </a:r>
            <a:r>
              <a:rPr lang="en-US" sz="2400" dirty="0">
                <a:gradFill>
                  <a:gsLst>
                    <a:gs pos="2917">
                      <a:srgbClr val="505050"/>
                    </a:gs>
                    <a:gs pos="30000">
                      <a:srgbClr val="505050"/>
                    </a:gs>
                  </a:gsLst>
                  <a:lin ang="5400000" scaled="0"/>
                </a:gradFill>
                <a:latin typeface="Segoe UI"/>
              </a:rPr>
              <a:t>. Not limited to your local computer</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No change to the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exi</a:t>
            </a:r>
            <a:r>
              <a:rPr lang="en-US" sz="2400" dirty="0">
                <a:gradFill>
                  <a:gsLst>
                    <a:gs pos="2917">
                      <a:srgbClr val="505050"/>
                    </a:gs>
                    <a:gs pos="30000">
                      <a:srgbClr val="505050"/>
                    </a:gs>
                  </a:gsLst>
                  <a:lin ang="5400000" scaled="0"/>
                </a:gradFill>
                <a:latin typeface="Segoe UI"/>
              </a:rPr>
              <a:t>sting process. Still use the Power Query editor, the engine is transparent to the user. No need to change existing ETL code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Dataflow Premium can use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highlight>
                  <a:srgbClr val="FFFF00"/>
                </a:highlight>
                <a:uLnTx/>
                <a:uFillTx/>
                <a:latin typeface="Segoe UI"/>
                <a:ea typeface="+mn-ea"/>
                <a:cs typeface="+mn-cs"/>
              </a:rPr>
              <a:t>Enhanced Compute </a:t>
            </a:r>
            <a:r>
              <a:rPr lang="en-US" sz="2400" dirty="0">
                <a:gradFill>
                  <a:gsLst>
                    <a:gs pos="2917">
                      <a:srgbClr val="505050"/>
                    </a:gs>
                    <a:gs pos="30000">
                      <a:srgbClr val="505050"/>
                    </a:gs>
                  </a:gsLst>
                  <a:lin ang="5400000" scaled="0"/>
                </a:gradFill>
                <a:highlight>
                  <a:srgbClr val="FFFF00"/>
                </a:highlight>
                <a:latin typeface="Segoe UI"/>
              </a:rPr>
              <a:t>E</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highlight>
                  <a:srgbClr val="FFFF00"/>
                </a:highlight>
                <a:uLnTx/>
                <a:uFillTx/>
                <a:latin typeface="Segoe UI"/>
                <a:ea typeface="+mn-ea"/>
                <a:cs typeface="+mn-cs"/>
              </a:rPr>
              <a:t>ngine</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highlight>
                  <a:srgbClr val="FFFF00"/>
                </a:highlight>
                <a:uLnTx/>
                <a:uFillTx/>
                <a:latin typeface="Segoe UI"/>
                <a:ea typeface="+mn-ea"/>
                <a:cs typeface="+mn-cs"/>
              </a:rPr>
              <a:t>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to get faster performance over </a:t>
            </a:r>
            <a:r>
              <a:rPr lang="en-US" sz="2400" dirty="0">
                <a:gradFill>
                  <a:gsLst>
                    <a:gs pos="2917">
                      <a:srgbClr val="505050"/>
                    </a:gs>
                    <a:gs pos="30000">
                      <a:srgbClr val="505050"/>
                    </a:gs>
                  </a:gsLst>
                  <a:lin ang="5400000" scaled="0"/>
                </a:gradFill>
                <a:latin typeface="Segoe UI"/>
              </a:rPr>
              <a:t>TB’s of data</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6228E1D1-DDD5-4599-B364-7E3A3B286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7139" y="4527099"/>
            <a:ext cx="3297722" cy="2033595"/>
          </a:xfrm>
          <a:prstGeom prst="rect">
            <a:avLst/>
          </a:prstGeom>
        </p:spPr>
      </p:pic>
    </p:spTree>
    <p:extLst>
      <p:ext uri="{BB962C8B-B14F-4D97-AF65-F5344CB8AC3E}">
        <p14:creationId xmlns:p14="http://schemas.microsoft.com/office/powerpoint/2010/main" val="167892052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64">
            <a:extLst>
              <a:ext uri="{FF2B5EF4-FFF2-40B4-BE49-F238E27FC236}">
                <a16:creationId xmlns:a16="http://schemas.microsoft.com/office/drawing/2014/main" id="{222CB6FC-B917-42F4-AD6E-4CB6072F4BB9}"/>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8107E02-E88A-490C-8C73-F310502A52C2}"/>
              </a:ext>
            </a:extLst>
          </p:cNvPr>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Dataflows</a:t>
            </a:r>
          </a:p>
        </p:txBody>
      </p:sp>
      <p:sp>
        <p:nvSpPr>
          <p:cNvPr id="2" name="Rectangle 1">
            <a:extLst>
              <a:ext uri="{FF2B5EF4-FFF2-40B4-BE49-F238E27FC236}">
                <a16:creationId xmlns:a16="http://schemas.microsoft.com/office/drawing/2014/main" id="{C136B32E-0920-4281-9615-A5DF6E5B5BDB}"/>
              </a:ext>
            </a:extLst>
          </p:cNvPr>
          <p:cNvSpPr/>
          <p:nvPr/>
        </p:nvSpPr>
        <p:spPr>
          <a:xfrm>
            <a:off x="7739446" y="512738"/>
            <a:ext cx="447592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2"/>
              </a:rPr>
              <a:t>https://docs.microsoft.com/en-us/power-bi/service-dataflows-overview</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471706C-C7F8-4D92-BB70-F9724BB31B9E}"/>
              </a:ext>
            </a:extLst>
          </p:cNvPr>
          <p:cNvSpPr txBox="1"/>
          <p:nvPr/>
        </p:nvSpPr>
        <p:spPr>
          <a:xfrm>
            <a:off x="295021" y="1250042"/>
            <a:ext cx="11264188" cy="5339923"/>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Query Editor in the cloud, blend with Data Warehouse for staging</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Self-service data prep, ETL tools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Dataflow is not a dataset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Reusable M Code, you can “Get data” from Power BI Desktop</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 collection on Entities (like tables)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Not available in Power BI report server</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“My workspace” doesn’t have Dataflows, only in App workspaces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can do Dataflows manual and schedule refresh (depends on permissions)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Dataflows can refer to data that is not owned by the workspace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RLS is not supported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Recommended only grant access to Dataflows to user that will creating datasets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8D7B6F6C-640F-4EAD-9C2D-4CD908D20721}"/>
              </a:ext>
            </a:extLst>
          </p:cNvPr>
          <p:cNvSpPr txBox="1"/>
          <p:nvPr/>
        </p:nvSpPr>
        <p:spPr>
          <a:xfrm>
            <a:off x="295021" y="5645056"/>
            <a:ext cx="7724872" cy="8987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Power BI Desktop + Power Query = Dataset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Power BI Service + Power BI Dataflow </a:t>
            </a: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(Power Query + Azure Data Lake Gen2)</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 Dataset</a:t>
            </a:r>
          </a:p>
        </p:txBody>
      </p:sp>
      <p:pic>
        <p:nvPicPr>
          <p:cNvPr id="4" name="Picture 3">
            <a:extLst>
              <a:ext uri="{FF2B5EF4-FFF2-40B4-BE49-F238E27FC236}">
                <a16:creationId xmlns:a16="http://schemas.microsoft.com/office/drawing/2014/main" id="{33994000-34A2-4C06-BC0A-214B50A287F8}"/>
              </a:ext>
            </a:extLst>
          </p:cNvPr>
          <p:cNvPicPr>
            <a:picLocks noChangeAspect="1"/>
          </p:cNvPicPr>
          <p:nvPr/>
        </p:nvPicPr>
        <p:blipFill>
          <a:blip r:embed="rId3"/>
          <a:stretch>
            <a:fillRect/>
          </a:stretch>
        </p:blipFill>
        <p:spPr>
          <a:xfrm>
            <a:off x="7739446" y="5261307"/>
            <a:ext cx="4114038" cy="1328658"/>
          </a:xfrm>
          <a:prstGeom prst="rect">
            <a:avLst/>
          </a:prstGeom>
        </p:spPr>
      </p:pic>
    </p:spTree>
    <p:extLst>
      <p:ext uri="{BB962C8B-B14F-4D97-AF65-F5344CB8AC3E}">
        <p14:creationId xmlns:p14="http://schemas.microsoft.com/office/powerpoint/2010/main" val="399092649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64">
            <a:extLst>
              <a:ext uri="{FF2B5EF4-FFF2-40B4-BE49-F238E27FC236}">
                <a16:creationId xmlns:a16="http://schemas.microsoft.com/office/drawing/2014/main" id="{222CB6FC-B917-42F4-AD6E-4CB6072F4BB9}"/>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8107E02-E88A-490C-8C73-F310502A52C2}"/>
              </a:ext>
            </a:extLst>
          </p:cNvPr>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Dataflows</a:t>
            </a:r>
          </a:p>
        </p:txBody>
      </p:sp>
      <p:sp>
        <p:nvSpPr>
          <p:cNvPr id="2" name="Rectangle 1">
            <a:extLst>
              <a:ext uri="{FF2B5EF4-FFF2-40B4-BE49-F238E27FC236}">
                <a16:creationId xmlns:a16="http://schemas.microsoft.com/office/drawing/2014/main" id="{C136B32E-0920-4281-9615-A5DF6E5B5BDB}"/>
              </a:ext>
            </a:extLst>
          </p:cNvPr>
          <p:cNvSpPr/>
          <p:nvPr/>
        </p:nvSpPr>
        <p:spPr>
          <a:xfrm>
            <a:off x="7739446" y="512738"/>
            <a:ext cx="447592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2"/>
              </a:rPr>
              <a:t>https://docs.microsoft.com/en-us/power-bi/service-dataflows-overview</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410" name="Picture 2" descr="Use dataflows in Power BI">
            <a:extLst>
              <a:ext uri="{FF2B5EF4-FFF2-40B4-BE49-F238E27FC236}">
                <a16:creationId xmlns:a16="http://schemas.microsoft.com/office/drawing/2014/main" id="{D0108E3D-D892-4909-8A1E-B6FAAABBC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64" y="1499145"/>
            <a:ext cx="8038375" cy="49601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FBDEE1D-8CE5-426E-BBD7-2B6EF820E30A}"/>
              </a:ext>
            </a:extLst>
          </p:cNvPr>
          <p:cNvSpPr txBox="1"/>
          <p:nvPr/>
        </p:nvSpPr>
        <p:spPr>
          <a:xfrm>
            <a:off x="8194162" y="1679713"/>
            <a:ext cx="3822247" cy="449046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Design to use Common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 Model in Azure Data Lake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 sources can be like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Dynamics 365</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Not limited to Power BI but Azure Data Factory,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Machine Learning or Azure Databricks</a:t>
            </a:r>
          </a:p>
        </p:txBody>
      </p:sp>
      <p:sp>
        <p:nvSpPr>
          <p:cNvPr id="3" name="TextBox 2">
            <a:extLst>
              <a:ext uri="{FF2B5EF4-FFF2-40B4-BE49-F238E27FC236}">
                <a16:creationId xmlns:a16="http://schemas.microsoft.com/office/drawing/2014/main" id="{33C44A54-DC39-4A9C-8510-D9B009CF9FA7}"/>
              </a:ext>
            </a:extLst>
          </p:cNvPr>
          <p:cNvSpPr txBox="1"/>
          <p:nvPr/>
        </p:nvSpPr>
        <p:spPr>
          <a:xfrm>
            <a:off x="3073138" y="5856241"/>
            <a:ext cx="212513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CDM Folders</a:t>
            </a:r>
          </a:p>
        </p:txBody>
      </p:sp>
    </p:spTree>
    <p:extLst>
      <p:ext uri="{BB962C8B-B14F-4D97-AF65-F5344CB8AC3E}">
        <p14:creationId xmlns:p14="http://schemas.microsoft.com/office/powerpoint/2010/main" val="166389884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ounded Rectangle 1">
            <a:extLst>
              <a:ext uri="{FF2B5EF4-FFF2-40B4-BE49-F238E27FC236}">
                <a16:creationId xmlns:a16="http://schemas.microsoft.com/office/drawing/2014/main" id="{BE0D913D-CB8D-4CE0-A40B-58F3F1FEDAF3}"/>
              </a:ext>
            </a:extLst>
          </p:cNvPr>
          <p:cNvSpPr/>
          <p:nvPr/>
        </p:nvSpPr>
        <p:spPr>
          <a:xfrm>
            <a:off x="900809" y="838955"/>
            <a:ext cx="4305948" cy="1434226"/>
          </a:xfrm>
          <a:prstGeom prst="roundRect">
            <a:avLst>
              <a:gd name="adj" fmla="val 5913"/>
            </a:avLst>
          </a:prstGeom>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a:ln>
                  <a:noFill/>
                </a:ln>
                <a:solidFill>
                  <a:srgbClr val="FFFFFF"/>
                </a:solidFill>
                <a:effectLst/>
                <a:uLnTx/>
                <a:uFillTx/>
                <a:latin typeface="Calibri"/>
                <a:ea typeface="+mn-ea"/>
                <a:cs typeface="+mn-cs"/>
              </a:rPr>
              <a:t>CDS for Apps</a:t>
            </a:r>
          </a:p>
        </p:txBody>
      </p:sp>
      <p:sp>
        <p:nvSpPr>
          <p:cNvPr id="11" name="Rounded Rectangle 1">
            <a:extLst>
              <a:ext uri="{FF2B5EF4-FFF2-40B4-BE49-F238E27FC236}">
                <a16:creationId xmlns:a16="http://schemas.microsoft.com/office/drawing/2014/main" id="{B526F41D-11ED-4FC6-8A72-53FE6471FA00}"/>
              </a:ext>
            </a:extLst>
          </p:cNvPr>
          <p:cNvSpPr/>
          <p:nvPr/>
        </p:nvSpPr>
        <p:spPr>
          <a:xfrm>
            <a:off x="6830124" y="831207"/>
            <a:ext cx="4461066" cy="1434226"/>
          </a:xfrm>
          <a:prstGeom prst="roundRect">
            <a:avLst>
              <a:gd name="adj" fmla="val 5913"/>
            </a:avLst>
          </a:prstGeom>
          <a:solidFill>
            <a:srgbClr val="F2C81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a:ln>
                  <a:noFill/>
                </a:ln>
                <a:solidFill>
                  <a:srgbClr val="1A1A1A">
                    <a:lumMod val="75000"/>
                    <a:lumOff val="25000"/>
                  </a:srgbClr>
                </a:solidFill>
                <a:effectLst/>
                <a:uLnTx/>
                <a:uFillTx/>
                <a:latin typeface="Calibri"/>
                <a:ea typeface="+mn-ea"/>
                <a:cs typeface="+mn-cs"/>
              </a:rPr>
              <a:t>Power BI</a:t>
            </a:r>
          </a:p>
        </p:txBody>
      </p:sp>
      <p:grpSp>
        <p:nvGrpSpPr>
          <p:cNvPr id="5" name="Group 4">
            <a:extLst>
              <a:ext uri="{FF2B5EF4-FFF2-40B4-BE49-F238E27FC236}">
                <a16:creationId xmlns:a16="http://schemas.microsoft.com/office/drawing/2014/main" id="{E04DCD54-7434-4CF5-9893-7AEF39292C7B}"/>
              </a:ext>
            </a:extLst>
          </p:cNvPr>
          <p:cNvGrpSpPr/>
          <p:nvPr/>
        </p:nvGrpSpPr>
        <p:grpSpPr>
          <a:xfrm>
            <a:off x="894223" y="4937660"/>
            <a:ext cx="10396967" cy="1788211"/>
            <a:chOff x="890930" y="1259276"/>
            <a:chExt cx="10396967" cy="1788211"/>
          </a:xfrm>
        </p:grpSpPr>
        <p:pic>
          <p:nvPicPr>
            <p:cNvPr id="3" name="Picture 2"/>
            <p:cNvPicPr>
              <a:picLocks noChangeAspect="1"/>
            </p:cNvPicPr>
            <p:nvPr/>
          </p:nvPicPr>
          <p:blipFill>
            <a:blip r:embed="rId3"/>
            <a:stretch>
              <a:fillRect/>
            </a:stretch>
          </p:blipFill>
          <p:spPr>
            <a:xfrm>
              <a:off x="897516" y="2350534"/>
              <a:ext cx="10390381" cy="696953"/>
            </a:xfrm>
            <a:prstGeom prst="rect">
              <a:avLst/>
            </a:prstGeom>
            <a:solidFill>
              <a:srgbClr val="00B7C3">
                <a:alpha val="50000"/>
              </a:srgbClr>
            </a:solidFill>
            <a:ln w="12700" cap="flat" cmpd="sng" algn="ctr">
              <a:solidFill>
                <a:srgbClr val="00B7C3"/>
              </a:solidFill>
              <a:prstDash val="solid"/>
              <a:round/>
              <a:headEnd type="none" w="med" len="med"/>
              <a:tailEnd type="none" w="med" len="med"/>
            </a:ln>
            <a:effectLst>
              <a:outerShdw blurRad="50800" dist="38100" dir="2700000" algn="tl" rotWithShape="0">
                <a:prstClr val="black">
                  <a:alpha val="40000"/>
                </a:prstClr>
              </a:outerShdw>
            </a:effectLst>
          </p:spPr>
        </p:pic>
        <p:sp>
          <p:nvSpPr>
            <p:cNvPr id="38" name="Rectangle 37"/>
            <p:cNvSpPr/>
            <p:nvPr/>
          </p:nvSpPr>
          <p:spPr>
            <a:xfrm>
              <a:off x="890930" y="1259276"/>
              <a:ext cx="10396967" cy="1054844"/>
            </a:xfrm>
            <a:prstGeom prst="rect">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a:ea typeface="+mn-ea"/>
                  <a:cs typeface="+mn-cs"/>
                </a:rPr>
                <a:t>Data Integration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Common Data Model</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Down Arrow 38">
            <a:extLst>
              <a:ext uri="{FF2B5EF4-FFF2-40B4-BE49-F238E27FC236}">
                <a16:creationId xmlns:a16="http://schemas.microsoft.com/office/drawing/2014/main" id="{64E7CFF1-F9F8-456E-B83D-A3956B0AA1B1}"/>
              </a:ext>
            </a:extLst>
          </p:cNvPr>
          <p:cNvSpPr/>
          <p:nvPr/>
        </p:nvSpPr>
        <p:spPr>
          <a:xfrm rot="10800000">
            <a:off x="2755742" y="2280114"/>
            <a:ext cx="751200" cy="2646541"/>
          </a:xfrm>
          <a:prstGeom prst="down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Rounded Rectangle 1">
            <a:extLst>
              <a:ext uri="{FF2B5EF4-FFF2-40B4-BE49-F238E27FC236}">
                <a16:creationId xmlns:a16="http://schemas.microsoft.com/office/drawing/2014/main" id="{263B8143-6F5C-4F5C-A060-6B8AF592BE8E}"/>
              </a:ext>
            </a:extLst>
          </p:cNvPr>
          <p:cNvSpPr/>
          <p:nvPr/>
        </p:nvSpPr>
        <p:spPr>
          <a:xfrm>
            <a:off x="3887961" y="3214656"/>
            <a:ext cx="4461066" cy="1054845"/>
          </a:xfrm>
          <a:prstGeom prst="roundRect">
            <a:avLst>
              <a:gd name="adj" fmla="val 5913"/>
            </a:avLst>
          </a:prstGeom>
          <a:solidFill>
            <a:srgbClr val="00B7C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a:ln>
                  <a:noFill/>
                </a:ln>
                <a:solidFill>
                  <a:srgbClr val="1A1A1A">
                    <a:lumMod val="75000"/>
                    <a:lumOff val="25000"/>
                  </a:srgbClr>
                </a:solidFill>
                <a:effectLst/>
                <a:uLnTx/>
                <a:uFillTx/>
                <a:latin typeface="Calibri"/>
                <a:ea typeface="+mn-ea"/>
                <a:cs typeface="+mn-cs"/>
              </a:rPr>
              <a:t>ADLS v2</a:t>
            </a:r>
          </a:p>
        </p:txBody>
      </p:sp>
      <p:sp>
        <p:nvSpPr>
          <p:cNvPr id="7" name="TextBox 6">
            <a:extLst>
              <a:ext uri="{FF2B5EF4-FFF2-40B4-BE49-F238E27FC236}">
                <a16:creationId xmlns:a16="http://schemas.microsoft.com/office/drawing/2014/main" id="{6116716A-779B-4195-9AEC-B21852E1F6F1}"/>
              </a:ext>
            </a:extLst>
          </p:cNvPr>
          <p:cNvSpPr txBox="1"/>
          <p:nvPr/>
        </p:nvSpPr>
        <p:spPr>
          <a:xfrm>
            <a:off x="3968213" y="3807959"/>
            <a:ext cx="1532727"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Segoe UI"/>
                <a:ea typeface="+mn-ea"/>
                <a:cs typeface="+mn-cs"/>
              </a:rPr>
              <a:t>Enrichment and AI</a:t>
            </a:r>
          </a:p>
        </p:txBody>
      </p:sp>
      <p:pic>
        <p:nvPicPr>
          <p:cNvPr id="18" name="Graphic 17" descr="Refresh">
            <a:extLst>
              <a:ext uri="{FF2B5EF4-FFF2-40B4-BE49-F238E27FC236}">
                <a16:creationId xmlns:a16="http://schemas.microsoft.com/office/drawing/2014/main" id="{C1F7D801-933D-4D13-A1D3-363E2E87B4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6387" y="3587042"/>
            <a:ext cx="731520" cy="731520"/>
          </a:xfrm>
          <a:prstGeom prst="rect">
            <a:avLst/>
          </a:prstGeom>
          <a:effectLst>
            <a:outerShdw blurRad="50800" dist="38100" dir="2700000" algn="tl" rotWithShape="0">
              <a:prstClr val="black">
                <a:alpha val="40000"/>
              </a:prstClr>
            </a:outerShdw>
          </a:effectLst>
        </p:spPr>
      </p:pic>
      <p:sp>
        <p:nvSpPr>
          <p:cNvPr id="39" name="Down Arrow 38">
            <a:extLst>
              <a:ext uri="{FF2B5EF4-FFF2-40B4-BE49-F238E27FC236}">
                <a16:creationId xmlns:a16="http://schemas.microsoft.com/office/drawing/2014/main" id="{5C3FE434-B54A-401E-99DB-3D0FA8EABAAC}"/>
              </a:ext>
            </a:extLst>
          </p:cNvPr>
          <p:cNvSpPr/>
          <p:nvPr/>
        </p:nvSpPr>
        <p:spPr>
          <a:xfrm rot="10800000">
            <a:off x="8685060" y="2258237"/>
            <a:ext cx="751200" cy="2668419"/>
          </a:xfrm>
          <a:prstGeom prst="down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CB2C807F-580B-4E13-A7E1-499EE7E2B084}"/>
              </a:ext>
            </a:extLst>
          </p:cNvPr>
          <p:cNvSpPr/>
          <p:nvPr/>
        </p:nvSpPr>
        <p:spPr>
          <a:xfrm rot="5400000" flipH="1">
            <a:off x="5821506" y="4297814"/>
            <a:ext cx="654291" cy="611533"/>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FA3402D4-D1E2-46BE-80FA-233717C17E86}"/>
              </a:ext>
            </a:extLst>
          </p:cNvPr>
          <p:cNvSpPr/>
          <p:nvPr/>
        </p:nvSpPr>
        <p:spPr>
          <a:xfrm rot="5400000" flipH="1">
            <a:off x="7217523" y="1940036"/>
            <a:ext cx="952066" cy="1602859"/>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FDAC722D-79FF-4F7A-9B0E-B603BC53A625}"/>
              </a:ext>
            </a:extLst>
          </p:cNvPr>
          <p:cNvSpPr txBox="1"/>
          <p:nvPr/>
        </p:nvSpPr>
        <p:spPr>
          <a:xfrm>
            <a:off x="7201305" y="2483656"/>
            <a:ext cx="1156087"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Segoe UI"/>
                <a:ea typeface="+mn-ea"/>
                <a:cs typeface="+mn-cs"/>
              </a:rPr>
              <a:t>Intelligence</a:t>
            </a:r>
          </a:p>
        </p:txBody>
      </p:sp>
      <p:sp>
        <p:nvSpPr>
          <p:cNvPr id="46" name="Arrow: Right 45">
            <a:extLst>
              <a:ext uri="{FF2B5EF4-FFF2-40B4-BE49-F238E27FC236}">
                <a16:creationId xmlns:a16="http://schemas.microsoft.com/office/drawing/2014/main" id="{25F01530-A56E-487D-ABC5-85FC23C87F42}"/>
              </a:ext>
            </a:extLst>
          </p:cNvPr>
          <p:cNvSpPr/>
          <p:nvPr/>
        </p:nvSpPr>
        <p:spPr>
          <a:xfrm rot="5400000" flipH="1">
            <a:off x="4033745" y="1945303"/>
            <a:ext cx="933238" cy="1602859"/>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D2069D7D-DADF-4DEB-B1CB-DCAF65606AFF}"/>
              </a:ext>
            </a:extLst>
          </p:cNvPr>
          <p:cNvSpPr txBox="1"/>
          <p:nvPr/>
        </p:nvSpPr>
        <p:spPr>
          <a:xfrm>
            <a:off x="4008113" y="2479509"/>
            <a:ext cx="1156087"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Segoe UI"/>
                <a:ea typeface="+mn-ea"/>
                <a:cs typeface="+mn-cs"/>
              </a:rPr>
              <a:t>Integration</a:t>
            </a:r>
          </a:p>
        </p:txBody>
      </p:sp>
      <p:sp>
        <p:nvSpPr>
          <p:cNvPr id="48" name="TextBox 47">
            <a:extLst>
              <a:ext uri="{FF2B5EF4-FFF2-40B4-BE49-F238E27FC236}">
                <a16:creationId xmlns:a16="http://schemas.microsoft.com/office/drawing/2014/main" id="{0714207A-135D-4B18-88B1-BCA998474271}"/>
              </a:ext>
            </a:extLst>
          </p:cNvPr>
          <p:cNvSpPr txBox="1"/>
          <p:nvPr/>
        </p:nvSpPr>
        <p:spPr>
          <a:xfrm>
            <a:off x="900809" y="132129"/>
            <a:ext cx="1854932" cy="651302"/>
          </a:xfrm>
          <a:prstGeom prst="rect">
            <a:avLst/>
          </a:prstGeom>
          <a:solidFill>
            <a:srgbClr val="742774">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a:ea typeface="+mn-ea"/>
                <a:cs typeface="+mn-cs"/>
              </a:rPr>
              <a:t>Dynamics 365 Apps</a:t>
            </a:r>
          </a:p>
        </p:txBody>
      </p:sp>
      <p:sp>
        <p:nvSpPr>
          <p:cNvPr id="49" name="TextBox 48">
            <a:extLst>
              <a:ext uri="{FF2B5EF4-FFF2-40B4-BE49-F238E27FC236}">
                <a16:creationId xmlns:a16="http://schemas.microsoft.com/office/drawing/2014/main" id="{7B2B440E-BB62-4E5F-8896-405F7F50AD63}"/>
              </a:ext>
            </a:extLst>
          </p:cNvPr>
          <p:cNvSpPr txBox="1"/>
          <p:nvPr/>
        </p:nvSpPr>
        <p:spPr>
          <a:xfrm>
            <a:off x="3309268" y="132129"/>
            <a:ext cx="1854932" cy="651302"/>
          </a:xfrm>
          <a:prstGeom prst="rect">
            <a:avLst/>
          </a:prstGeom>
          <a:solidFill>
            <a:srgbClr val="742774">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a:ea typeface="+mn-ea"/>
                <a:cs typeface="+mn-cs"/>
              </a:rPr>
              <a:t>PowerApps</a:t>
            </a:r>
          </a:p>
        </p:txBody>
      </p:sp>
      <p:sp>
        <p:nvSpPr>
          <p:cNvPr id="50" name="TextBox 49">
            <a:extLst>
              <a:ext uri="{FF2B5EF4-FFF2-40B4-BE49-F238E27FC236}">
                <a16:creationId xmlns:a16="http://schemas.microsoft.com/office/drawing/2014/main" id="{D4DBF043-B9E3-4ED4-8C47-14CBE7F62095}"/>
              </a:ext>
            </a:extLst>
          </p:cNvPr>
          <p:cNvSpPr txBox="1"/>
          <p:nvPr/>
        </p:nvSpPr>
        <p:spPr>
          <a:xfrm>
            <a:off x="6830124" y="130844"/>
            <a:ext cx="1854932" cy="651302"/>
          </a:xfrm>
          <a:prstGeom prst="rect">
            <a:avLst/>
          </a:prstGeom>
          <a:solidFill>
            <a:srgbClr val="FFCC00">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a:ea typeface="+mn-ea"/>
                <a:cs typeface="+mn-cs"/>
              </a:rPr>
              <a:t>Power BI Apps</a:t>
            </a:r>
          </a:p>
        </p:txBody>
      </p:sp>
    </p:spTree>
    <p:extLst>
      <p:ext uri="{BB962C8B-B14F-4D97-AF65-F5344CB8AC3E}">
        <p14:creationId xmlns:p14="http://schemas.microsoft.com/office/powerpoint/2010/main" val="3140922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t>
            </a:r>
            <a:r>
              <a:rPr lang="en-US" sz="3921" dirty="0"/>
              <a:t>acquire</a:t>
            </a:r>
            <a:r>
              <a:rPr lang="en-US" dirty="0"/>
              <a:t> Power BI Report Server</a:t>
            </a:r>
          </a:p>
        </p:txBody>
      </p:sp>
      <p:sp>
        <p:nvSpPr>
          <p:cNvPr id="3" name="Text Placeholder 2"/>
          <p:cNvSpPr>
            <a:spLocks noGrp="1"/>
          </p:cNvSpPr>
          <p:nvPr>
            <p:ph type="body" sz="quarter" idx="10"/>
          </p:nvPr>
        </p:nvSpPr>
        <p:spPr>
          <a:xfrm>
            <a:off x="481297" y="2996998"/>
            <a:ext cx="4976683" cy="2167003"/>
          </a:xfrm>
        </p:spPr>
        <p:txBody>
          <a:bodyPr/>
          <a:lstStyle/>
          <a:p>
            <a:pPr>
              <a:spcBef>
                <a:spcPts val="0"/>
              </a:spcBef>
              <a:spcAft>
                <a:spcPts val="1176"/>
              </a:spcAft>
            </a:pP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Purchase Power BI Premium</a:t>
            </a:r>
          </a:p>
          <a:p>
            <a:pPr>
              <a:spcBef>
                <a:spcPts val="0"/>
              </a:spcBef>
              <a:spcAft>
                <a:spcPts val="1176"/>
              </a:spcAft>
            </a:pPr>
            <a:r>
              <a:rPr lang="en-US" sz="1961" dirty="0"/>
              <a:t>Concurrently deploy an equivalent number of cores in the cloud and on-premises</a:t>
            </a:r>
            <a:endParaRPr lang="en-US" sz="2745" dirty="0"/>
          </a:p>
          <a:p>
            <a:pPr>
              <a:spcBef>
                <a:spcPts val="0"/>
              </a:spcBef>
              <a:spcAft>
                <a:spcPts val="1176"/>
              </a:spcAft>
            </a:pPr>
            <a:endParaRPr lang="en-US" sz="2353" dirty="0"/>
          </a:p>
          <a:p>
            <a:pPr>
              <a:spcBef>
                <a:spcPts val="0"/>
              </a:spcBef>
              <a:spcAft>
                <a:spcPts val="1176"/>
              </a:spcAft>
            </a:pPr>
            <a:endParaRPr lang="en-US" sz="2353" dirty="0"/>
          </a:p>
        </p:txBody>
      </p:sp>
      <p:sp>
        <p:nvSpPr>
          <p:cNvPr id="5" name="Text Placeholder 4"/>
          <p:cNvSpPr>
            <a:spLocks noGrp="1"/>
          </p:cNvSpPr>
          <p:nvPr>
            <p:ph type="body" sz="quarter" idx="11"/>
          </p:nvPr>
        </p:nvSpPr>
        <p:spPr>
          <a:xfrm>
            <a:off x="6170703" y="2996998"/>
            <a:ext cx="5378548" cy="1768689"/>
          </a:xfrm>
        </p:spPr>
        <p:txBody>
          <a:bodyPr/>
          <a:lstStyle/>
          <a:p>
            <a:pPr>
              <a:spcBef>
                <a:spcPts val="0"/>
              </a:spcBef>
              <a:spcAft>
                <a:spcPts val="1176"/>
              </a:spcAft>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Purchase SQL EE SA</a:t>
            </a:r>
          </a:p>
          <a:p>
            <a:pPr>
              <a:spcBef>
                <a:spcPts val="0"/>
              </a:spcBef>
              <a:spcAft>
                <a:spcPts val="1176"/>
              </a:spcAft>
            </a:pPr>
            <a:r>
              <a:rPr lang="en-US" sz="1961"/>
              <a:t>Customers with SQL EE SA have access to Power BI Report Server as a SA benefit</a:t>
            </a:r>
          </a:p>
          <a:p>
            <a:pPr>
              <a:spcBef>
                <a:spcPts val="0"/>
              </a:spcBef>
            </a:pPr>
            <a:endParaRPr lang="en-US"/>
          </a:p>
        </p:txBody>
      </p:sp>
      <p:pic>
        <p:nvPicPr>
          <p:cNvPr id="6" name="Graphic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2278" y="1913883"/>
            <a:ext cx="453273" cy="469461"/>
          </a:xfrm>
          <a:prstGeom prst="rect">
            <a:avLst/>
          </a:prstGeom>
        </p:spPr>
      </p:pic>
      <p:grpSp>
        <p:nvGrpSpPr>
          <p:cNvPr id="4" name="Group 3">
            <a:extLst>
              <a:ext uri="{FF2B5EF4-FFF2-40B4-BE49-F238E27FC236}">
                <a16:creationId xmlns:a16="http://schemas.microsoft.com/office/drawing/2014/main" id="{9B785B3A-F4A0-4ABB-9105-274202168FA8}"/>
              </a:ext>
            </a:extLst>
          </p:cNvPr>
          <p:cNvGrpSpPr/>
          <p:nvPr/>
        </p:nvGrpSpPr>
        <p:grpSpPr>
          <a:xfrm>
            <a:off x="759966" y="1879687"/>
            <a:ext cx="617824" cy="521529"/>
            <a:chOff x="775204" y="2232343"/>
            <a:chExt cx="630213" cy="531987"/>
          </a:xfrm>
        </p:grpSpPr>
        <p:pic>
          <p:nvPicPr>
            <p:cNvPr id="7" name="Graphic 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5715" y="2302628"/>
              <a:ext cx="339702" cy="233545"/>
            </a:xfrm>
            <a:prstGeom prst="rect">
              <a:avLst/>
            </a:prstGeom>
          </p:spPr>
        </p:pic>
        <p:pic>
          <p:nvPicPr>
            <p:cNvPr id="13" name="Graphic 1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5204" y="2232343"/>
              <a:ext cx="260082" cy="531987"/>
            </a:xfrm>
            <a:prstGeom prst="rect">
              <a:avLst/>
            </a:prstGeom>
          </p:spPr>
        </p:pic>
      </p:grpSp>
      <p:sp>
        <p:nvSpPr>
          <p:cNvPr id="12" name="TextBox 11"/>
          <p:cNvSpPr txBox="1"/>
          <p:nvPr/>
        </p:nvSpPr>
        <p:spPr>
          <a:xfrm>
            <a:off x="197017" y="5019097"/>
            <a:ext cx="11994984" cy="56121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Pro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license required to publish Power BI reports to Power BI Report Server for further distribution</a:t>
            </a:r>
          </a:p>
        </p:txBody>
      </p:sp>
      <p:cxnSp>
        <p:nvCxnSpPr>
          <p:cNvPr id="9" name="Straight Connector 8">
            <a:extLst>
              <a:ext uri="{FF2B5EF4-FFF2-40B4-BE49-F238E27FC236}">
                <a16:creationId xmlns:a16="http://schemas.microsoft.com/office/drawing/2014/main" id="{C37DAB35-438C-4083-A007-19BB6EF31B6E}"/>
              </a:ext>
            </a:extLst>
          </p:cNvPr>
          <p:cNvCxnSpPr/>
          <p:nvPr/>
        </p:nvCxnSpPr>
        <p:spPr>
          <a:xfrm>
            <a:off x="453887" y="2791885"/>
            <a:ext cx="5253731" cy="0"/>
          </a:xfrm>
          <a:prstGeom prst="line">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790F1C7-629D-42D0-BA80-DCA341D7B338}"/>
              </a:ext>
            </a:extLst>
          </p:cNvPr>
          <p:cNvCxnSpPr/>
          <p:nvPr/>
        </p:nvCxnSpPr>
        <p:spPr>
          <a:xfrm>
            <a:off x="6170703" y="2791885"/>
            <a:ext cx="5253731" cy="0"/>
          </a:xfrm>
          <a:prstGeom prst="line">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352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nodeType="withEffect">
                                  <p:stCondLst>
                                    <p:cond delay="0"/>
                                  </p:stCondLst>
                                  <p:childTnLst>
                                    <p:animMotion origin="layout" path="M -1.99132E-7 1.32547E-6 L -1.99132E-7 0.25011 " pathEditMode="relative" rAng="0" ptsTypes="AA">
                                      <p:cBhvr>
                                        <p:cTn id="9" dur="750" spd="-100000" fill="hold"/>
                                        <p:tgtEl>
                                          <p:spTgt spid="4"/>
                                        </p:tgtEl>
                                        <p:attrNameLst>
                                          <p:attrName>ppt_x</p:attrName>
                                          <p:attrName>ppt_y</p:attrName>
                                        </p:attrNameLst>
                                      </p:cBhvr>
                                      <p:rCtr x="0" y="12506"/>
                                    </p:animMotion>
                                  </p:childTnLst>
                                </p:cTn>
                              </p:par>
                              <p:par>
                                <p:cTn id="10" presetID="10" presetClass="entr" presetSubtype="0" fill="hold" nodeType="withEffect">
                                  <p:stCondLst>
                                    <p:cond delay="1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1.99132E-7 1.32547E-6 L -1.99132E-7 0.25011 " pathEditMode="relative" rAng="0" ptsTypes="AA">
                                      <p:cBhvr>
                                        <p:cTn id="14" dur="750" spd="-100000" fill="hold"/>
                                        <p:tgtEl>
                                          <p:spTgt spid="6"/>
                                        </p:tgtEl>
                                        <p:attrNameLst>
                                          <p:attrName>ppt_x</p:attrName>
                                          <p:attrName>ppt_y</p:attrName>
                                        </p:attrNameLst>
                                      </p:cBhvr>
                                      <p:rCtr x="0" y="12506"/>
                                    </p:animMotion>
                                  </p:childTnLst>
                                </p:cTn>
                              </p:par>
                              <p:par>
                                <p:cTn id="15" presetID="10" presetClass="entr" presetSubtype="0" fill="hold"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nodeType="withEffect">
                                  <p:stCondLst>
                                    <p:cond delay="100"/>
                                  </p:stCondLst>
                                  <p:childTnLst>
                                    <p:animMotion origin="layout" path="M -1.99132E-7 1.32547E-6 L -1.99132E-7 0.25011 " pathEditMode="relative" rAng="0" ptsTypes="AA">
                                      <p:cBhvr>
                                        <p:cTn id="19" dur="750" spd="-100000" fill="hold"/>
                                        <p:tgtEl>
                                          <p:spTgt spid="9"/>
                                        </p:tgtEl>
                                        <p:attrNameLst>
                                          <p:attrName>ppt_x</p:attrName>
                                          <p:attrName>ppt_y</p:attrName>
                                        </p:attrNameLst>
                                      </p:cBhvr>
                                      <p:rCtr x="0" y="12506"/>
                                    </p:animMotion>
                                  </p:childTnLst>
                                </p:cTn>
                              </p:par>
                              <p:par>
                                <p:cTn id="20" presetID="10" presetClass="entr" presetSubtype="0" fill="hold" nodeType="withEffect">
                                  <p:stCondLst>
                                    <p:cond delay="2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50"/>
                                        <p:tgtEl>
                                          <p:spTgt spid="17"/>
                                        </p:tgtEl>
                                      </p:cBhvr>
                                    </p:animEffect>
                                  </p:childTnLst>
                                </p:cTn>
                              </p:par>
                              <p:par>
                                <p:cTn id="23" presetID="42" presetClass="path" presetSubtype="0" decel="100000" fill="hold" nodeType="withEffect">
                                  <p:stCondLst>
                                    <p:cond delay="100"/>
                                  </p:stCondLst>
                                  <p:childTnLst>
                                    <p:animMotion origin="layout" path="M -1.99132E-7 1.32547E-6 L -1.99132E-7 0.25011 " pathEditMode="relative" rAng="0" ptsTypes="AA">
                                      <p:cBhvr>
                                        <p:cTn id="24" dur="750" spd="-100000" fill="hold"/>
                                        <p:tgtEl>
                                          <p:spTgt spid="17"/>
                                        </p:tgtEl>
                                        <p:attrNameLst>
                                          <p:attrName>ppt_x</p:attrName>
                                          <p:attrName>ppt_y</p:attrName>
                                        </p:attrNameLst>
                                      </p:cBhvr>
                                      <p:rCtr x="0" y="12506"/>
                                    </p:animMotion>
                                  </p:childTnLst>
                                </p:cTn>
                              </p:par>
                              <p:par>
                                <p:cTn id="25" presetID="10" presetClass="entr" presetSubtype="0" fill="hold" grpId="0" nodeType="withEffect">
                                  <p:stCondLst>
                                    <p:cond delay="35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50"/>
                                        <p:tgtEl>
                                          <p:spTgt spid="3"/>
                                        </p:tgtEl>
                                      </p:cBhvr>
                                    </p:animEffect>
                                  </p:childTnLst>
                                </p:cTn>
                              </p:par>
                              <p:par>
                                <p:cTn id="28" presetID="42" presetClass="path" presetSubtype="0" decel="100000" fill="hold" grpId="1" nodeType="withEffect">
                                  <p:stCondLst>
                                    <p:cond delay="200"/>
                                  </p:stCondLst>
                                  <p:childTnLst>
                                    <p:animMotion origin="layout" path="M -1.99132E-7 1.32547E-6 L -1.99132E-7 0.25011 " pathEditMode="relative" rAng="0" ptsTypes="AA">
                                      <p:cBhvr>
                                        <p:cTn id="29" dur="750" spd="-100000" fill="hold"/>
                                        <p:tgtEl>
                                          <p:spTgt spid="3"/>
                                        </p:tgtEl>
                                        <p:attrNameLst>
                                          <p:attrName>ppt_x</p:attrName>
                                          <p:attrName>ppt_y</p:attrName>
                                        </p:attrNameLst>
                                      </p:cBhvr>
                                      <p:rCtr x="0" y="12506"/>
                                    </p:animMotion>
                                  </p:childTnLst>
                                </p:cTn>
                              </p:par>
                              <p:par>
                                <p:cTn id="30" presetID="10" presetClass="entr" presetSubtype="0" fill="hold" grpId="0" nodeType="withEffect">
                                  <p:stCondLst>
                                    <p:cond delay="35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50"/>
                                        <p:tgtEl>
                                          <p:spTgt spid="5"/>
                                        </p:tgtEl>
                                      </p:cBhvr>
                                    </p:animEffect>
                                  </p:childTnLst>
                                </p:cTn>
                              </p:par>
                              <p:par>
                                <p:cTn id="33" presetID="42" presetClass="path" presetSubtype="0" decel="100000" fill="hold" grpId="1" nodeType="withEffect">
                                  <p:stCondLst>
                                    <p:cond delay="200"/>
                                  </p:stCondLst>
                                  <p:childTnLst>
                                    <p:animMotion origin="layout" path="M -4.11029E-6 -4.34408E-6 L -4.11029E-6 0.25012 " pathEditMode="relative" rAng="0" ptsTypes="AA">
                                      <p:cBhvr>
                                        <p:cTn id="34" dur="750" spd="-100000" fill="hold"/>
                                        <p:tgtEl>
                                          <p:spTgt spid="5"/>
                                        </p:tgtEl>
                                        <p:attrNameLst>
                                          <p:attrName>ppt_x</p:attrName>
                                          <p:attrName>ppt_y</p:attrName>
                                        </p:attrNameLst>
                                      </p:cBhvr>
                                      <p:rCtr x="0" y="12506"/>
                                    </p:animMotion>
                                  </p:childTnLst>
                                </p:cTn>
                              </p:par>
                              <p:par>
                                <p:cTn id="35" presetID="10" presetClass="entr" presetSubtype="0" fill="hold" grpId="0" nodeType="withEffect">
                                  <p:stCondLst>
                                    <p:cond delay="45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50"/>
                                        <p:tgtEl>
                                          <p:spTgt spid="12"/>
                                        </p:tgtEl>
                                      </p:cBhvr>
                                    </p:animEffect>
                                  </p:childTnLst>
                                </p:cTn>
                              </p:par>
                              <p:par>
                                <p:cTn id="38" presetID="42" presetClass="path" presetSubtype="0" decel="100000" fill="hold" grpId="1" nodeType="withEffect">
                                  <p:stCondLst>
                                    <p:cond delay="300"/>
                                  </p:stCondLst>
                                  <p:childTnLst>
                                    <p:animMotion origin="layout" path="M -1.86878E-6 1.95188E-7 L -1.86878E-6 0.25011 " pathEditMode="relative" rAng="0" ptsTypes="AA">
                                      <p:cBhvr>
                                        <p:cTn id="39" dur="750" spd="-100000" fill="hold"/>
                                        <p:tgtEl>
                                          <p:spTgt spid="12"/>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12" grpId="0"/>
      <p:bldP spid="12"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D78FE5-593A-4692-B1C9-27551FE7928F}"/>
              </a:ext>
            </a:extLst>
          </p:cNvPr>
          <p:cNvSpPr/>
          <p:nvPr/>
        </p:nvSpPr>
        <p:spPr>
          <a:xfrm>
            <a:off x="1974770" y="1492557"/>
            <a:ext cx="6927737" cy="5073183"/>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82139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Dataflows</a:t>
            </a:r>
          </a:p>
        </p:txBody>
      </p:sp>
      <p:sp>
        <p:nvSpPr>
          <p:cNvPr id="2" name="Rectangle 1">
            <a:extLst>
              <a:ext uri="{FF2B5EF4-FFF2-40B4-BE49-F238E27FC236}">
                <a16:creationId xmlns:a16="http://schemas.microsoft.com/office/drawing/2014/main" id="{CF680B9C-9BFD-4829-A22B-F59A0AFA40B6}"/>
              </a:ext>
            </a:extLst>
          </p:cNvPr>
          <p:cNvSpPr/>
          <p:nvPr/>
        </p:nvSpPr>
        <p:spPr>
          <a:xfrm>
            <a:off x="2360305" y="1992179"/>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Frontend VM</a:t>
            </a:r>
          </a:p>
        </p:txBody>
      </p:sp>
      <p:sp>
        <p:nvSpPr>
          <p:cNvPr id="9" name="Rectangle 8">
            <a:extLst>
              <a:ext uri="{FF2B5EF4-FFF2-40B4-BE49-F238E27FC236}">
                <a16:creationId xmlns:a16="http://schemas.microsoft.com/office/drawing/2014/main" id="{8323AAF9-683C-4FF9-9E82-3E5AB316874A}"/>
              </a:ext>
            </a:extLst>
          </p:cNvPr>
          <p:cNvSpPr/>
          <p:nvPr/>
        </p:nvSpPr>
        <p:spPr>
          <a:xfrm>
            <a:off x="2360305" y="3185221"/>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Frontend VM</a:t>
            </a:r>
          </a:p>
        </p:txBody>
      </p:sp>
      <p:sp>
        <p:nvSpPr>
          <p:cNvPr id="10" name="Rectangle 9">
            <a:extLst>
              <a:ext uri="{FF2B5EF4-FFF2-40B4-BE49-F238E27FC236}">
                <a16:creationId xmlns:a16="http://schemas.microsoft.com/office/drawing/2014/main" id="{67AC5A1A-A508-4B8D-B50A-2BDCBA915C4B}"/>
              </a:ext>
            </a:extLst>
          </p:cNvPr>
          <p:cNvSpPr/>
          <p:nvPr/>
        </p:nvSpPr>
        <p:spPr>
          <a:xfrm>
            <a:off x="2360305" y="4409176"/>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Frontend VM</a:t>
            </a:r>
          </a:p>
        </p:txBody>
      </p:sp>
      <p:sp>
        <p:nvSpPr>
          <p:cNvPr id="12" name="Rectangle 11">
            <a:extLst>
              <a:ext uri="{FF2B5EF4-FFF2-40B4-BE49-F238E27FC236}">
                <a16:creationId xmlns:a16="http://schemas.microsoft.com/office/drawing/2014/main" id="{988AC681-1766-4742-A77D-A4196D0785C0}"/>
              </a:ext>
            </a:extLst>
          </p:cNvPr>
          <p:cNvSpPr/>
          <p:nvPr/>
        </p:nvSpPr>
        <p:spPr>
          <a:xfrm>
            <a:off x="4791604" y="1992178"/>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13" name="Rectangle 12">
            <a:extLst>
              <a:ext uri="{FF2B5EF4-FFF2-40B4-BE49-F238E27FC236}">
                <a16:creationId xmlns:a16="http://schemas.microsoft.com/office/drawing/2014/main" id="{08C4A7CE-67E9-4271-AFAC-1BFA33A6158F}"/>
              </a:ext>
            </a:extLst>
          </p:cNvPr>
          <p:cNvSpPr/>
          <p:nvPr/>
        </p:nvSpPr>
        <p:spPr>
          <a:xfrm>
            <a:off x="4791604" y="3185217"/>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14" name="Rectangle 13">
            <a:extLst>
              <a:ext uri="{FF2B5EF4-FFF2-40B4-BE49-F238E27FC236}">
                <a16:creationId xmlns:a16="http://schemas.microsoft.com/office/drawing/2014/main" id="{77F554AB-89B6-4329-A8AB-12661BE997E1}"/>
              </a:ext>
            </a:extLst>
          </p:cNvPr>
          <p:cNvSpPr/>
          <p:nvPr/>
        </p:nvSpPr>
        <p:spPr>
          <a:xfrm>
            <a:off x="4791604" y="4394058"/>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15" name="Rectangle 14">
            <a:extLst>
              <a:ext uri="{FF2B5EF4-FFF2-40B4-BE49-F238E27FC236}">
                <a16:creationId xmlns:a16="http://schemas.microsoft.com/office/drawing/2014/main" id="{14D0A0D9-6478-4281-A713-D6774474F300}"/>
              </a:ext>
            </a:extLst>
          </p:cNvPr>
          <p:cNvSpPr/>
          <p:nvPr/>
        </p:nvSpPr>
        <p:spPr>
          <a:xfrm>
            <a:off x="6789263" y="1992177"/>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16" name="Rectangle 15">
            <a:extLst>
              <a:ext uri="{FF2B5EF4-FFF2-40B4-BE49-F238E27FC236}">
                <a16:creationId xmlns:a16="http://schemas.microsoft.com/office/drawing/2014/main" id="{E4EC6F06-2E27-4485-9744-F58C5C0BF86A}"/>
              </a:ext>
            </a:extLst>
          </p:cNvPr>
          <p:cNvSpPr/>
          <p:nvPr/>
        </p:nvSpPr>
        <p:spPr>
          <a:xfrm>
            <a:off x="6789263" y="3185218"/>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17" name="Rectangle 16">
            <a:extLst>
              <a:ext uri="{FF2B5EF4-FFF2-40B4-BE49-F238E27FC236}">
                <a16:creationId xmlns:a16="http://schemas.microsoft.com/office/drawing/2014/main" id="{31152544-91F4-4983-988F-4F9D804739C1}"/>
              </a:ext>
            </a:extLst>
          </p:cNvPr>
          <p:cNvSpPr/>
          <p:nvPr/>
        </p:nvSpPr>
        <p:spPr>
          <a:xfrm>
            <a:off x="6789263" y="4378259"/>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5" name="Flowchart: Magnetic Disk 4">
            <a:extLst>
              <a:ext uri="{FF2B5EF4-FFF2-40B4-BE49-F238E27FC236}">
                <a16:creationId xmlns:a16="http://schemas.microsoft.com/office/drawing/2014/main" id="{6CF83A75-7C2E-4086-A669-B155CE3FD2B2}"/>
              </a:ext>
            </a:extLst>
          </p:cNvPr>
          <p:cNvSpPr/>
          <p:nvPr/>
        </p:nvSpPr>
        <p:spPr>
          <a:xfrm>
            <a:off x="2421989" y="5428180"/>
            <a:ext cx="1441481" cy="98472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Metadata DB</a:t>
            </a:r>
          </a:p>
        </p:txBody>
      </p:sp>
      <p:cxnSp>
        <p:nvCxnSpPr>
          <p:cNvPr id="33" name="Straight Connector 32">
            <a:extLst>
              <a:ext uri="{FF2B5EF4-FFF2-40B4-BE49-F238E27FC236}">
                <a16:creationId xmlns:a16="http://schemas.microsoft.com/office/drawing/2014/main" id="{B494BAD6-C5F2-4C3C-9069-F87735975041}"/>
              </a:ext>
            </a:extLst>
          </p:cNvPr>
          <p:cNvCxnSpPr>
            <a:stCxn id="9" idx="3"/>
          </p:cNvCxnSpPr>
          <p:nvPr/>
        </p:nvCxnSpPr>
        <p:spPr>
          <a:xfrm flipV="1">
            <a:off x="3925155" y="3557575"/>
            <a:ext cx="197963" cy="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4C1D9-87A2-4FE9-96FF-230500ECB636}"/>
              </a:ext>
            </a:extLst>
          </p:cNvPr>
          <p:cNvCxnSpPr/>
          <p:nvPr/>
        </p:nvCxnSpPr>
        <p:spPr>
          <a:xfrm flipV="1">
            <a:off x="4123118" y="2944560"/>
            <a:ext cx="0" cy="613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1BD84A-7DDF-4E23-AC20-342543386B45}"/>
              </a:ext>
            </a:extLst>
          </p:cNvPr>
          <p:cNvCxnSpPr/>
          <p:nvPr/>
        </p:nvCxnSpPr>
        <p:spPr>
          <a:xfrm>
            <a:off x="4123118" y="2944560"/>
            <a:ext cx="3448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10D030E-66E5-4EDD-A826-068AA289EF53}"/>
              </a:ext>
            </a:extLst>
          </p:cNvPr>
          <p:cNvCxnSpPr>
            <a:endCxn id="16" idx="0"/>
          </p:cNvCxnSpPr>
          <p:nvPr/>
        </p:nvCxnSpPr>
        <p:spPr>
          <a:xfrm>
            <a:off x="7571688" y="2944560"/>
            <a:ext cx="0" cy="2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A0FD2F-7075-4E7F-B726-E59FF4399BBF}"/>
              </a:ext>
            </a:extLst>
          </p:cNvPr>
          <p:cNvCxnSpPr/>
          <p:nvPr/>
        </p:nvCxnSpPr>
        <p:spPr>
          <a:xfrm flipV="1">
            <a:off x="3943188" y="4764750"/>
            <a:ext cx="197963" cy="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794E4AC-B809-4512-8B85-B43BC0C83872}"/>
              </a:ext>
            </a:extLst>
          </p:cNvPr>
          <p:cNvCxnSpPr/>
          <p:nvPr/>
        </p:nvCxnSpPr>
        <p:spPr>
          <a:xfrm flipV="1">
            <a:off x="4141151" y="4151735"/>
            <a:ext cx="0" cy="613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7A6F612-0424-46CD-B7EA-DCEB8A280BBE}"/>
              </a:ext>
            </a:extLst>
          </p:cNvPr>
          <p:cNvCxnSpPr/>
          <p:nvPr/>
        </p:nvCxnSpPr>
        <p:spPr>
          <a:xfrm>
            <a:off x="4141151" y="4151735"/>
            <a:ext cx="3448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3EA7654-4457-4884-9D25-6008C27EDC49}"/>
              </a:ext>
            </a:extLst>
          </p:cNvPr>
          <p:cNvCxnSpPr/>
          <p:nvPr/>
        </p:nvCxnSpPr>
        <p:spPr>
          <a:xfrm>
            <a:off x="7589721" y="4151735"/>
            <a:ext cx="0" cy="2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72B14F4-CA60-49AF-98C0-1613DAACA0D0}"/>
              </a:ext>
            </a:extLst>
          </p:cNvPr>
          <p:cNvCxnSpPr>
            <a:cxnSpLocks/>
            <a:endCxn id="14" idx="2"/>
          </p:cNvCxnSpPr>
          <p:nvPr/>
        </p:nvCxnSpPr>
        <p:spPr>
          <a:xfrm flipV="1">
            <a:off x="5574029" y="5138775"/>
            <a:ext cx="0" cy="289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465E86-5720-4B3D-A481-4AADF495463F}"/>
              </a:ext>
            </a:extLst>
          </p:cNvPr>
          <p:cNvCxnSpPr>
            <a:cxnSpLocks/>
          </p:cNvCxnSpPr>
          <p:nvPr/>
        </p:nvCxnSpPr>
        <p:spPr>
          <a:xfrm>
            <a:off x="4141151" y="5428626"/>
            <a:ext cx="14328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72A73E4-8032-482C-BF55-2C1EB8290A57}"/>
              </a:ext>
            </a:extLst>
          </p:cNvPr>
          <p:cNvCxnSpPr>
            <a:cxnSpLocks/>
          </p:cNvCxnSpPr>
          <p:nvPr/>
        </p:nvCxnSpPr>
        <p:spPr>
          <a:xfrm>
            <a:off x="4141151" y="4741122"/>
            <a:ext cx="0" cy="687058"/>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4722DD4-1961-4AF0-ACCD-F4D63D53C5FD}"/>
              </a:ext>
            </a:extLst>
          </p:cNvPr>
          <p:cNvSpPr txBox="1"/>
          <p:nvPr/>
        </p:nvSpPr>
        <p:spPr>
          <a:xfrm>
            <a:off x="2723352" y="4966515"/>
            <a:ext cx="8451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 . .</a:t>
            </a:r>
          </a:p>
        </p:txBody>
      </p:sp>
      <p:sp>
        <p:nvSpPr>
          <p:cNvPr id="68" name="TextBox 67">
            <a:extLst>
              <a:ext uri="{FF2B5EF4-FFF2-40B4-BE49-F238E27FC236}">
                <a16:creationId xmlns:a16="http://schemas.microsoft.com/office/drawing/2014/main" id="{220A691F-B02F-4B5F-8CD3-9CBE350184F3}"/>
              </a:ext>
            </a:extLst>
          </p:cNvPr>
          <p:cNvSpPr txBox="1"/>
          <p:nvPr/>
        </p:nvSpPr>
        <p:spPr>
          <a:xfrm>
            <a:off x="6184527" y="4986662"/>
            <a:ext cx="8451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 . .</a:t>
            </a:r>
          </a:p>
        </p:txBody>
      </p:sp>
      <p:sp>
        <p:nvSpPr>
          <p:cNvPr id="79" name="TextBox 78">
            <a:extLst>
              <a:ext uri="{FF2B5EF4-FFF2-40B4-BE49-F238E27FC236}">
                <a16:creationId xmlns:a16="http://schemas.microsoft.com/office/drawing/2014/main" id="{8AB3E294-7E73-44D5-A200-A1F74C14E97F}"/>
              </a:ext>
            </a:extLst>
          </p:cNvPr>
          <p:cNvSpPr txBox="1"/>
          <p:nvPr/>
        </p:nvSpPr>
        <p:spPr>
          <a:xfrm>
            <a:off x="2256111" y="1558041"/>
            <a:ext cx="18372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Shared Frontends</a:t>
            </a:r>
          </a:p>
        </p:txBody>
      </p:sp>
      <p:sp>
        <p:nvSpPr>
          <p:cNvPr id="80" name="TextBox 79">
            <a:extLst>
              <a:ext uri="{FF2B5EF4-FFF2-40B4-BE49-F238E27FC236}">
                <a16:creationId xmlns:a16="http://schemas.microsoft.com/office/drawing/2014/main" id="{33D859D9-04F4-41F4-9B53-77224BE77FEE}"/>
              </a:ext>
            </a:extLst>
          </p:cNvPr>
          <p:cNvSpPr txBox="1"/>
          <p:nvPr/>
        </p:nvSpPr>
        <p:spPr>
          <a:xfrm>
            <a:off x="5688461" y="1552720"/>
            <a:ext cx="17692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Shared Backends</a:t>
            </a:r>
          </a:p>
        </p:txBody>
      </p:sp>
      <p:cxnSp>
        <p:nvCxnSpPr>
          <p:cNvPr id="18" name="Straight Connector 17">
            <a:extLst>
              <a:ext uri="{FF2B5EF4-FFF2-40B4-BE49-F238E27FC236}">
                <a16:creationId xmlns:a16="http://schemas.microsoft.com/office/drawing/2014/main" id="{63A37F57-EEAD-4DE2-B03B-3895DEA8B3B8}"/>
              </a:ext>
            </a:extLst>
          </p:cNvPr>
          <p:cNvCxnSpPr>
            <a:cxnSpLocks/>
            <a:endCxn id="5" idx="2"/>
          </p:cNvCxnSpPr>
          <p:nvPr/>
        </p:nvCxnSpPr>
        <p:spPr>
          <a:xfrm>
            <a:off x="1591929" y="5633131"/>
            <a:ext cx="830060" cy="287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0C6583-65B4-4A06-9D47-338D93D140F8}"/>
              </a:ext>
            </a:extLst>
          </p:cNvPr>
          <p:cNvCxnSpPr>
            <a:cxnSpLocks/>
          </p:cNvCxnSpPr>
          <p:nvPr/>
        </p:nvCxnSpPr>
        <p:spPr>
          <a:xfrm>
            <a:off x="7730988" y="5920542"/>
            <a:ext cx="1619700" cy="188027"/>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F02F626-B719-49F4-A57B-28938868DD0A}"/>
              </a:ext>
            </a:extLst>
          </p:cNvPr>
          <p:cNvSpPr txBox="1"/>
          <p:nvPr/>
        </p:nvSpPr>
        <p:spPr>
          <a:xfrm>
            <a:off x="63603" y="5149217"/>
            <a:ext cx="1973344" cy="646331"/>
          </a:xfrm>
          <a:prstGeom prst="rect">
            <a:avLst/>
          </a:prstGeom>
          <a:noFill/>
        </p:spPr>
        <p:txBody>
          <a:bodyPr wrap="square" rtlCol="0">
            <a:spAutoFit/>
          </a:bodyPr>
          <a:lstStyle/>
          <a:p>
            <a:pPr algn="ctr"/>
            <a:r>
              <a:rPr lang="en-US" dirty="0"/>
              <a:t>Dataflows service metadata</a:t>
            </a:r>
          </a:p>
        </p:txBody>
      </p:sp>
      <p:sp>
        <p:nvSpPr>
          <p:cNvPr id="56" name="TextBox 55">
            <a:extLst>
              <a:ext uri="{FF2B5EF4-FFF2-40B4-BE49-F238E27FC236}">
                <a16:creationId xmlns:a16="http://schemas.microsoft.com/office/drawing/2014/main" id="{BF62DED6-68DA-4D3A-AA6C-064661960173}"/>
              </a:ext>
            </a:extLst>
          </p:cNvPr>
          <p:cNvSpPr txBox="1"/>
          <p:nvPr/>
        </p:nvSpPr>
        <p:spPr>
          <a:xfrm>
            <a:off x="8964834" y="5930474"/>
            <a:ext cx="1973344" cy="646331"/>
          </a:xfrm>
          <a:prstGeom prst="rect">
            <a:avLst/>
          </a:prstGeom>
          <a:noFill/>
        </p:spPr>
        <p:txBody>
          <a:bodyPr wrap="square" rtlCol="0">
            <a:spAutoFit/>
          </a:bodyPr>
          <a:lstStyle/>
          <a:p>
            <a:pPr algn="ctr"/>
            <a:r>
              <a:rPr lang="en-US" dirty="0"/>
              <a:t>Dataflows definition and data</a:t>
            </a:r>
          </a:p>
        </p:txBody>
      </p:sp>
      <p:sp>
        <p:nvSpPr>
          <p:cNvPr id="28" name="Rectangle 27">
            <a:extLst>
              <a:ext uri="{FF2B5EF4-FFF2-40B4-BE49-F238E27FC236}">
                <a16:creationId xmlns:a16="http://schemas.microsoft.com/office/drawing/2014/main" id="{3B03ED72-00BA-4390-9EE7-2698A553A340}"/>
              </a:ext>
            </a:extLst>
          </p:cNvPr>
          <p:cNvSpPr/>
          <p:nvPr/>
        </p:nvSpPr>
        <p:spPr>
          <a:xfrm>
            <a:off x="9285348" y="2150306"/>
            <a:ext cx="2431299" cy="11930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 Transform, Load</a:t>
            </a:r>
          </a:p>
        </p:txBody>
      </p:sp>
      <p:cxnSp>
        <p:nvCxnSpPr>
          <p:cNvPr id="39" name="Straight Arrow Connector 38">
            <a:extLst>
              <a:ext uri="{FF2B5EF4-FFF2-40B4-BE49-F238E27FC236}">
                <a16:creationId xmlns:a16="http://schemas.microsoft.com/office/drawing/2014/main" id="{205B97F7-3224-48E8-A330-994CE93053EE}"/>
              </a:ext>
            </a:extLst>
          </p:cNvPr>
          <p:cNvCxnSpPr>
            <a:cxnSpLocks/>
            <a:stCxn id="28" idx="2"/>
            <a:endCxn id="3" idx="3"/>
          </p:cNvCxnSpPr>
          <p:nvPr/>
        </p:nvCxnSpPr>
        <p:spPr>
          <a:xfrm rot="5400000">
            <a:off x="9358852" y="2887002"/>
            <a:ext cx="685803" cy="15984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38">
            <a:extLst>
              <a:ext uri="{FF2B5EF4-FFF2-40B4-BE49-F238E27FC236}">
                <a16:creationId xmlns:a16="http://schemas.microsoft.com/office/drawing/2014/main" id="{F1DF9551-4C96-416E-A78F-CDA00538384D}"/>
              </a:ext>
            </a:extLst>
          </p:cNvPr>
          <p:cNvCxnSpPr>
            <a:cxnSpLocks/>
          </p:cNvCxnSpPr>
          <p:nvPr/>
        </p:nvCxnSpPr>
        <p:spPr>
          <a:xfrm flipH="1">
            <a:off x="7697166" y="2556340"/>
            <a:ext cx="3975531" cy="3173716"/>
          </a:xfrm>
          <a:prstGeom prst="bentConnector3">
            <a:avLst>
              <a:gd name="adj1" fmla="val -57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7A0F30-E2E9-48A7-A831-984FFA62599E}"/>
              </a:ext>
            </a:extLst>
          </p:cNvPr>
          <p:cNvCxnSpPr>
            <a:cxnSpLocks/>
            <a:stCxn id="16" idx="3"/>
            <a:endCxn id="28" idx="1"/>
          </p:cNvCxnSpPr>
          <p:nvPr/>
        </p:nvCxnSpPr>
        <p:spPr>
          <a:xfrm flipV="1">
            <a:off x="8354113" y="2746826"/>
            <a:ext cx="931235" cy="810751"/>
          </a:xfrm>
          <a:prstGeom prst="bentConnector3">
            <a:avLst>
              <a:gd name="adj1" fmla="val 388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F3B7B8-DC7B-4668-80CD-5CADCE934C68}"/>
              </a:ext>
            </a:extLst>
          </p:cNvPr>
          <p:cNvCxnSpPr>
            <a:cxnSpLocks/>
          </p:cNvCxnSpPr>
          <p:nvPr/>
        </p:nvCxnSpPr>
        <p:spPr>
          <a:xfrm flipH="1">
            <a:off x="10493784" y="1705023"/>
            <a:ext cx="3839" cy="44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34BBA1D-8EBA-44C0-B471-F20004D32C4B}"/>
              </a:ext>
            </a:extLst>
          </p:cNvPr>
          <p:cNvSpPr txBox="1"/>
          <p:nvPr/>
        </p:nvSpPr>
        <p:spPr>
          <a:xfrm>
            <a:off x="9684931" y="1354946"/>
            <a:ext cx="1716367" cy="369332"/>
          </a:xfrm>
          <a:prstGeom prst="rect">
            <a:avLst/>
          </a:prstGeom>
          <a:noFill/>
        </p:spPr>
        <p:txBody>
          <a:bodyPr wrap="none" rtlCol="0">
            <a:spAutoFit/>
          </a:bodyPr>
          <a:lstStyle/>
          <a:p>
            <a:r>
              <a:rPr lang="en-US" dirty="0"/>
              <a:t>Author dataflow</a:t>
            </a:r>
          </a:p>
        </p:txBody>
      </p:sp>
      <p:sp>
        <p:nvSpPr>
          <p:cNvPr id="82" name="TextBox 81">
            <a:extLst>
              <a:ext uri="{FF2B5EF4-FFF2-40B4-BE49-F238E27FC236}">
                <a16:creationId xmlns:a16="http://schemas.microsoft.com/office/drawing/2014/main" id="{DDF96961-5012-4A2C-9126-067141842F28}"/>
              </a:ext>
            </a:extLst>
          </p:cNvPr>
          <p:cNvSpPr txBox="1"/>
          <p:nvPr/>
        </p:nvSpPr>
        <p:spPr>
          <a:xfrm>
            <a:off x="8930433" y="4073068"/>
            <a:ext cx="1654940" cy="369332"/>
          </a:xfrm>
          <a:prstGeom prst="rect">
            <a:avLst/>
          </a:prstGeom>
          <a:noFill/>
        </p:spPr>
        <p:txBody>
          <a:bodyPr wrap="none" rtlCol="0">
            <a:spAutoFit/>
          </a:bodyPr>
          <a:lstStyle/>
          <a:p>
            <a:r>
              <a:rPr lang="en-US" dirty="0">
                <a:solidFill>
                  <a:schemeClr val="accent1"/>
                </a:solidFill>
              </a:rPr>
              <a:t>Author artifacts</a:t>
            </a:r>
          </a:p>
        </p:txBody>
      </p:sp>
      <p:sp>
        <p:nvSpPr>
          <p:cNvPr id="83" name="TextBox 82">
            <a:extLst>
              <a:ext uri="{FF2B5EF4-FFF2-40B4-BE49-F238E27FC236}">
                <a16:creationId xmlns:a16="http://schemas.microsoft.com/office/drawing/2014/main" id="{FDD35E44-6C1A-41F1-B043-919BA3CBF0B4}"/>
              </a:ext>
            </a:extLst>
          </p:cNvPr>
          <p:cNvSpPr txBox="1"/>
          <p:nvPr/>
        </p:nvSpPr>
        <p:spPr>
          <a:xfrm>
            <a:off x="10007638" y="5358786"/>
            <a:ext cx="1147494" cy="369332"/>
          </a:xfrm>
          <a:prstGeom prst="rect">
            <a:avLst/>
          </a:prstGeom>
          <a:noFill/>
        </p:spPr>
        <p:txBody>
          <a:bodyPr wrap="none" rtlCol="0">
            <a:spAutoFit/>
          </a:bodyPr>
          <a:lstStyle/>
          <a:p>
            <a:r>
              <a:rPr lang="en-US" dirty="0">
                <a:solidFill>
                  <a:schemeClr val="accent1"/>
                </a:solidFill>
              </a:rPr>
              <a:t>Store data</a:t>
            </a:r>
          </a:p>
        </p:txBody>
      </p:sp>
      <p:sp>
        <p:nvSpPr>
          <p:cNvPr id="84" name="TextBox 83">
            <a:extLst>
              <a:ext uri="{FF2B5EF4-FFF2-40B4-BE49-F238E27FC236}">
                <a16:creationId xmlns:a16="http://schemas.microsoft.com/office/drawing/2014/main" id="{F8ABEED4-76A3-4F51-8860-12F5F77E104B}"/>
              </a:ext>
            </a:extLst>
          </p:cNvPr>
          <p:cNvSpPr txBox="1"/>
          <p:nvPr/>
        </p:nvSpPr>
        <p:spPr>
          <a:xfrm rot="16200000">
            <a:off x="8135395" y="2880223"/>
            <a:ext cx="893706" cy="369332"/>
          </a:xfrm>
          <a:prstGeom prst="rect">
            <a:avLst/>
          </a:prstGeom>
          <a:noFill/>
        </p:spPr>
        <p:txBody>
          <a:bodyPr wrap="none" rtlCol="0">
            <a:spAutoFit/>
          </a:bodyPr>
          <a:lstStyle/>
          <a:p>
            <a:r>
              <a:rPr lang="en-US" dirty="0">
                <a:solidFill>
                  <a:schemeClr val="accent1"/>
                </a:solidFill>
              </a:rPr>
              <a:t>Refresh</a:t>
            </a:r>
          </a:p>
        </p:txBody>
      </p:sp>
      <p:sp>
        <p:nvSpPr>
          <p:cNvPr id="89" name="TextBox 88">
            <a:extLst>
              <a:ext uri="{FF2B5EF4-FFF2-40B4-BE49-F238E27FC236}">
                <a16:creationId xmlns:a16="http://schemas.microsoft.com/office/drawing/2014/main" id="{6310B24B-FEC6-4FD1-AFAA-1B7CA6F90044}"/>
              </a:ext>
            </a:extLst>
          </p:cNvPr>
          <p:cNvSpPr txBox="1"/>
          <p:nvPr/>
        </p:nvSpPr>
        <p:spPr>
          <a:xfrm>
            <a:off x="10269841" y="2168568"/>
            <a:ext cx="1446806" cy="276999"/>
          </a:xfrm>
          <a:prstGeom prst="rect">
            <a:avLst/>
          </a:prstGeom>
          <a:noFill/>
        </p:spPr>
        <p:txBody>
          <a:bodyPr wrap="none" rtlCol="0">
            <a:spAutoFit/>
          </a:bodyPr>
          <a:lstStyle/>
          <a:p>
            <a:r>
              <a:rPr lang="en-US" sz="1200" dirty="0">
                <a:solidFill>
                  <a:schemeClr val="bg1"/>
                </a:solidFill>
              </a:rPr>
              <a:t>Power Query Online</a:t>
            </a:r>
          </a:p>
        </p:txBody>
      </p:sp>
      <p:sp>
        <p:nvSpPr>
          <p:cNvPr id="90" name="TextBox 89">
            <a:extLst>
              <a:ext uri="{FF2B5EF4-FFF2-40B4-BE49-F238E27FC236}">
                <a16:creationId xmlns:a16="http://schemas.microsoft.com/office/drawing/2014/main" id="{8C48196F-C782-47DB-8872-460CE00F2078}"/>
              </a:ext>
            </a:extLst>
          </p:cNvPr>
          <p:cNvSpPr txBox="1"/>
          <p:nvPr/>
        </p:nvSpPr>
        <p:spPr>
          <a:xfrm>
            <a:off x="9536863" y="3409911"/>
            <a:ext cx="2086533" cy="369332"/>
          </a:xfrm>
          <a:prstGeom prst="rect">
            <a:avLst/>
          </a:prstGeom>
          <a:noFill/>
        </p:spPr>
        <p:txBody>
          <a:bodyPr wrap="none" rtlCol="0">
            <a:spAutoFit/>
          </a:bodyPr>
          <a:lstStyle/>
          <a:p>
            <a:r>
              <a:rPr lang="en-US" dirty="0"/>
              <a:t>Multi-tenant service</a:t>
            </a:r>
          </a:p>
        </p:txBody>
      </p:sp>
      <p:sp>
        <p:nvSpPr>
          <p:cNvPr id="91" name="TextBox 90">
            <a:extLst>
              <a:ext uri="{FF2B5EF4-FFF2-40B4-BE49-F238E27FC236}">
                <a16:creationId xmlns:a16="http://schemas.microsoft.com/office/drawing/2014/main" id="{038B528D-01D3-496E-8CF6-20E7FD9047EF}"/>
              </a:ext>
            </a:extLst>
          </p:cNvPr>
          <p:cNvSpPr txBox="1"/>
          <p:nvPr/>
        </p:nvSpPr>
        <p:spPr>
          <a:xfrm>
            <a:off x="7552133" y="412160"/>
            <a:ext cx="3746527" cy="646331"/>
          </a:xfrm>
          <a:prstGeom prst="rect">
            <a:avLst/>
          </a:prstGeom>
          <a:noFill/>
        </p:spPr>
        <p:txBody>
          <a:bodyPr wrap="square" rtlCol="0">
            <a:spAutoFit/>
          </a:bodyPr>
          <a:lstStyle/>
          <a:p>
            <a:pPr algn="ctr"/>
            <a:r>
              <a:rPr lang="en-US" dirty="0"/>
              <a:t>** If using Premium, Power Query Online is run inside dedicated VM</a:t>
            </a:r>
          </a:p>
        </p:txBody>
      </p:sp>
      <p:sp>
        <p:nvSpPr>
          <p:cNvPr id="92" name="Cloud 91">
            <a:extLst>
              <a:ext uri="{FF2B5EF4-FFF2-40B4-BE49-F238E27FC236}">
                <a16:creationId xmlns:a16="http://schemas.microsoft.com/office/drawing/2014/main" id="{1D0045E6-C817-44E8-B0DC-7A4EB87CD1B1}"/>
              </a:ext>
            </a:extLst>
          </p:cNvPr>
          <p:cNvSpPr/>
          <p:nvPr/>
        </p:nvSpPr>
        <p:spPr>
          <a:xfrm>
            <a:off x="5853140" y="5491507"/>
            <a:ext cx="1872245" cy="83492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Storage</a:t>
            </a:r>
          </a:p>
        </p:txBody>
      </p:sp>
      <p:sp>
        <p:nvSpPr>
          <p:cNvPr id="93" name="TextBox 92">
            <a:extLst>
              <a:ext uri="{FF2B5EF4-FFF2-40B4-BE49-F238E27FC236}">
                <a16:creationId xmlns:a16="http://schemas.microsoft.com/office/drawing/2014/main" id="{7A94AE84-EB3F-4096-BB99-1EE529468A74}"/>
              </a:ext>
            </a:extLst>
          </p:cNvPr>
          <p:cNvSpPr txBox="1"/>
          <p:nvPr/>
        </p:nvSpPr>
        <p:spPr>
          <a:xfrm>
            <a:off x="7157927" y="6211177"/>
            <a:ext cx="1775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Power BI Service</a:t>
            </a:r>
          </a:p>
        </p:txBody>
      </p:sp>
    </p:spTree>
    <p:extLst>
      <p:ext uri="{BB962C8B-B14F-4D97-AF65-F5344CB8AC3E}">
        <p14:creationId xmlns:p14="http://schemas.microsoft.com/office/powerpoint/2010/main" val="27760948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D78FE5-593A-4692-B1C9-27551FE7928F}"/>
              </a:ext>
            </a:extLst>
          </p:cNvPr>
          <p:cNvSpPr/>
          <p:nvPr/>
        </p:nvSpPr>
        <p:spPr>
          <a:xfrm>
            <a:off x="1974771" y="1492557"/>
            <a:ext cx="6278346" cy="3503553"/>
          </a:xfrm>
          <a:prstGeom prst="rect">
            <a:avLst/>
          </a:prstGeom>
          <a:solidFill>
            <a:schemeClr val="accent2">
              <a:lumMod val="60000"/>
              <a:lumOff val="4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982473"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Dataflows (ETL orchestration)</a:t>
            </a:r>
          </a:p>
        </p:txBody>
      </p:sp>
      <p:sp>
        <p:nvSpPr>
          <p:cNvPr id="6" name="Cloud 5">
            <a:extLst>
              <a:ext uri="{FF2B5EF4-FFF2-40B4-BE49-F238E27FC236}">
                <a16:creationId xmlns:a16="http://schemas.microsoft.com/office/drawing/2014/main" id="{78C4FCC0-227A-4C5F-95FB-6E076BFABE49}"/>
              </a:ext>
            </a:extLst>
          </p:cNvPr>
          <p:cNvSpPr/>
          <p:nvPr/>
        </p:nvSpPr>
        <p:spPr>
          <a:xfrm>
            <a:off x="5642524" y="5568365"/>
            <a:ext cx="2271860" cy="88956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Storage</a:t>
            </a:r>
          </a:p>
        </p:txBody>
      </p:sp>
      <p:sp>
        <p:nvSpPr>
          <p:cNvPr id="89" name="TextBox 88">
            <a:extLst>
              <a:ext uri="{FF2B5EF4-FFF2-40B4-BE49-F238E27FC236}">
                <a16:creationId xmlns:a16="http://schemas.microsoft.com/office/drawing/2014/main" id="{6310B24B-FEC6-4FD1-AFAA-1B7CA6F90044}"/>
              </a:ext>
            </a:extLst>
          </p:cNvPr>
          <p:cNvSpPr txBox="1"/>
          <p:nvPr/>
        </p:nvSpPr>
        <p:spPr>
          <a:xfrm>
            <a:off x="10269841" y="2168568"/>
            <a:ext cx="1446806" cy="276999"/>
          </a:xfrm>
          <a:prstGeom prst="rect">
            <a:avLst/>
          </a:prstGeom>
          <a:noFill/>
        </p:spPr>
        <p:txBody>
          <a:bodyPr wrap="none" rtlCol="0">
            <a:spAutoFit/>
          </a:bodyPr>
          <a:lstStyle/>
          <a:p>
            <a:r>
              <a:rPr lang="en-US" sz="1200" dirty="0">
                <a:solidFill>
                  <a:schemeClr val="bg1"/>
                </a:solidFill>
              </a:rPr>
              <a:t>Power Query Online</a:t>
            </a:r>
          </a:p>
        </p:txBody>
      </p:sp>
      <p:sp>
        <p:nvSpPr>
          <p:cNvPr id="58" name="TextBox 57">
            <a:extLst>
              <a:ext uri="{FF2B5EF4-FFF2-40B4-BE49-F238E27FC236}">
                <a16:creationId xmlns:a16="http://schemas.microsoft.com/office/drawing/2014/main" id="{DF008995-E673-4BB7-9D70-6D0E314712FA}"/>
              </a:ext>
            </a:extLst>
          </p:cNvPr>
          <p:cNvSpPr txBox="1"/>
          <p:nvPr/>
        </p:nvSpPr>
        <p:spPr>
          <a:xfrm>
            <a:off x="6049714" y="1492558"/>
            <a:ext cx="21334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Dataflows Workload</a:t>
            </a:r>
          </a:p>
        </p:txBody>
      </p:sp>
      <p:sp>
        <p:nvSpPr>
          <p:cNvPr id="8" name="Rectangle 7">
            <a:extLst>
              <a:ext uri="{FF2B5EF4-FFF2-40B4-BE49-F238E27FC236}">
                <a16:creationId xmlns:a16="http://schemas.microsoft.com/office/drawing/2014/main" id="{3E332DEA-5375-4BD7-93FF-2EAD71744908}"/>
              </a:ext>
            </a:extLst>
          </p:cNvPr>
          <p:cNvSpPr/>
          <p:nvPr/>
        </p:nvSpPr>
        <p:spPr>
          <a:xfrm>
            <a:off x="2337845" y="1967577"/>
            <a:ext cx="2282197" cy="100866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Transaction management</a:t>
            </a:r>
          </a:p>
        </p:txBody>
      </p:sp>
      <p:sp>
        <p:nvSpPr>
          <p:cNvPr id="62" name="Rectangle 61">
            <a:extLst>
              <a:ext uri="{FF2B5EF4-FFF2-40B4-BE49-F238E27FC236}">
                <a16:creationId xmlns:a16="http://schemas.microsoft.com/office/drawing/2014/main" id="{51D18F1C-778B-4878-9228-AE918BE26487}"/>
              </a:ext>
            </a:extLst>
          </p:cNvPr>
          <p:cNvSpPr/>
          <p:nvPr/>
        </p:nvSpPr>
        <p:spPr>
          <a:xfrm>
            <a:off x="2348183" y="3705172"/>
            <a:ext cx="2271860" cy="100866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 orchestration</a:t>
            </a:r>
          </a:p>
        </p:txBody>
      </p:sp>
      <p:sp>
        <p:nvSpPr>
          <p:cNvPr id="70" name="Rectangle 69">
            <a:extLst>
              <a:ext uri="{FF2B5EF4-FFF2-40B4-BE49-F238E27FC236}">
                <a16:creationId xmlns:a16="http://schemas.microsoft.com/office/drawing/2014/main" id="{5AECA64C-4010-4EFE-AF3A-A04CD0168945}"/>
              </a:ext>
            </a:extLst>
          </p:cNvPr>
          <p:cNvSpPr/>
          <p:nvPr/>
        </p:nvSpPr>
        <p:spPr>
          <a:xfrm>
            <a:off x="5642524" y="1967577"/>
            <a:ext cx="2282197" cy="100866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Metadata/data management</a:t>
            </a:r>
          </a:p>
        </p:txBody>
      </p:sp>
      <p:sp>
        <p:nvSpPr>
          <p:cNvPr id="71" name="Rectangle 70">
            <a:extLst>
              <a:ext uri="{FF2B5EF4-FFF2-40B4-BE49-F238E27FC236}">
                <a16:creationId xmlns:a16="http://schemas.microsoft.com/office/drawing/2014/main" id="{93522A83-E690-4879-9540-95980CC1D914}"/>
              </a:ext>
            </a:extLst>
          </p:cNvPr>
          <p:cNvSpPr/>
          <p:nvPr/>
        </p:nvSpPr>
        <p:spPr>
          <a:xfrm>
            <a:off x="5632187" y="3705172"/>
            <a:ext cx="2282197" cy="100866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ETL Engine (M)</a:t>
            </a:r>
          </a:p>
        </p:txBody>
      </p:sp>
      <p:cxnSp>
        <p:nvCxnSpPr>
          <p:cNvPr id="20" name="Straight Arrow Connector 19">
            <a:extLst>
              <a:ext uri="{FF2B5EF4-FFF2-40B4-BE49-F238E27FC236}">
                <a16:creationId xmlns:a16="http://schemas.microsoft.com/office/drawing/2014/main" id="{5D8E040E-DBAF-420B-834A-D7050331B99D}"/>
              </a:ext>
            </a:extLst>
          </p:cNvPr>
          <p:cNvCxnSpPr>
            <a:stCxn id="8" idx="3"/>
            <a:endCxn id="70" idx="1"/>
          </p:cNvCxnSpPr>
          <p:nvPr/>
        </p:nvCxnSpPr>
        <p:spPr>
          <a:xfrm>
            <a:off x="4620042" y="2471911"/>
            <a:ext cx="1022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62F5E91-B2D9-4DC5-A939-B6390EC82C7A}"/>
              </a:ext>
            </a:extLst>
          </p:cNvPr>
          <p:cNvCxnSpPr>
            <a:stCxn id="62" idx="3"/>
            <a:endCxn id="71" idx="1"/>
          </p:cNvCxnSpPr>
          <p:nvPr/>
        </p:nvCxnSpPr>
        <p:spPr>
          <a:xfrm>
            <a:off x="4620043" y="4209506"/>
            <a:ext cx="1012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A83B2A5-D37A-4C08-9E6D-8D0514D9943C}"/>
              </a:ext>
            </a:extLst>
          </p:cNvPr>
          <p:cNvCxnSpPr>
            <a:stCxn id="8" idx="2"/>
            <a:endCxn id="62" idx="0"/>
          </p:cNvCxnSpPr>
          <p:nvPr/>
        </p:nvCxnSpPr>
        <p:spPr>
          <a:xfrm>
            <a:off x="3478944" y="2976245"/>
            <a:ext cx="5169" cy="728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D7440CE-A9F0-4326-9046-B75C3A06522C}"/>
              </a:ext>
            </a:extLst>
          </p:cNvPr>
          <p:cNvCxnSpPr>
            <a:stCxn id="71" idx="0"/>
            <a:endCxn id="70" idx="2"/>
          </p:cNvCxnSpPr>
          <p:nvPr/>
        </p:nvCxnSpPr>
        <p:spPr>
          <a:xfrm flipV="1">
            <a:off x="6773286" y="2976245"/>
            <a:ext cx="10337" cy="728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09782AB-F369-413B-BC69-2013BA50E9D1}"/>
              </a:ext>
            </a:extLst>
          </p:cNvPr>
          <p:cNvCxnSpPr>
            <a:endCxn id="6" idx="3"/>
          </p:cNvCxnSpPr>
          <p:nvPr/>
        </p:nvCxnSpPr>
        <p:spPr>
          <a:xfrm>
            <a:off x="6773285" y="4713840"/>
            <a:ext cx="5169" cy="905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FD9BB03-A073-4499-9783-39B489D512A5}"/>
              </a:ext>
            </a:extLst>
          </p:cNvPr>
          <p:cNvSpPr txBox="1"/>
          <p:nvPr/>
        </p:nvSpPr>
        <p:spPr>
          <a:xfrm>
            <a:off x="4673960" y="3568045"/>
            <a:ext cx="911715" cy="646331"/>
          </a:xfrm>
          <a:prstGeom prst="rect">
            <a:avLst/>
          </a:prstGeom>
          <a:noFill/>
        </p:spPr>
        <p:txBody>
          <a:bodyPr wrap="square" rtlCol="0">
            <a:spAutoFit/>
          </a:bodyPr>
          <a:lstStyle/>
          <a:p>
            <a:pPr algn="ctr"/>
            <a:r>
              <a:rPr lang="en-US" dirty="0">
                <a:solidFill>
                  <a:schemeClr val="accent1"/>
                </a:solidFill>
              </a:rPr>
              <a:t>Refresh Entity</a:t>
            </a:r>
          </a:p>
        </p:txBody>
      </p:sp>
      <p:sp>
        <p:nvSpPr>
          <p:cNvPr id="78" name="TextBox 77">
            <a:extLst>
              <a:ext uri="{FF2B5EF4-FFF2-40B4-BE49-F238E27FC236}">
                <a16:creationId xmlns:a16="http://schemas.microsoft.com/office/drawing/2014/main" id="{364649F5-9E6A-472C-8885-AA4189A461A0}"/>
              </a:ext>
            </a:extLst>
          </p:cNvPr>
          <p:cNvSpPr txBox="1"/>
          <p:nvPr/>
        </p:nvSpPr>
        <p:spPr>
          <a:xfrm>
            <a:off x="2567229" y="3171494"/>
            <a:ext cx="911715" cy="369332"/>
          </a:xfrm>
          <a:prstGeom prst="rect">
            <a:avLst/>
          </a:prstGeom>
          <a:noFill/>
        </p:spPr>
        <p:txBody>
          <a:bodyPr wrap="square" rtlCol="0">
            <a:spAutoFit/>
          </a:bodyPr>
          <a:lstStyle/>
          <a:p>
            <a:pPr algn="ctr"/>
            <a:r>
              <a:rPr lang="en-US" dirty="0">
                <a:solidFill>
                  <a:schemeClr val="accent1"/>
                </a:solidFill>
              </a:rPr>
              <a:t>Refresh</a:t>
            </a:r>
          </a:p>
        </p:txBody>
      </p:sp>
      <p:cxnSp>
        <p:nvCxnSpPr>
          <p:cNvPr id="49" name="Straight Arrow Connector 48">
            <a:extLst>
              <a:ext uri="{FF2B5EF4-FFF2-40B4-BE49-F238E27FC236}">
                <a16:creationId xmlns:a16="http://schemas.microsoft.com/office/drawing/2014/main" id="{BA4B56F7-00D6-4A71-8282-701CCF79C685}"/>
              </a:ext>
            </a:extLst>
          </p:cNvPr>
          <p:cNvCxnSpPr>
            <a:cxnSpLocks/>
            <a:endCxn id="71" idx="3"/>
          </p:cNvCxnSpPr>
          <p:nvPr/>
        </p:nvCxnSpPr>
        <p:spPr>
          <a:xfrm flipH="1">
            <a:off x="7914384" y="4209506"/>
            <a:ext cx="1012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8F8FBF9-0965-481F-B2EB-59DFD6235CF1}"/>
              </a:ext>
            </a:extLst>
          </p:cNvPr>
          <p:cNvCxnSpPr>
            <a:cxnSpLocks/>
          </p:cNvCxnSpPr>
          <p:nvPr/>
        </p:nvCxnSpPr>
        <p:spPr>
          <a:xfrm>
            <a:off x="8924419" y="1984918"/>
            <a:ext cx="0" cy="2398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CD25060-E846-4ABA-98EA-755DF3A349C1}"/>
              </a:ext>
            </a:extLst>
          </p:cNvPr>
          <p:cNvCxnSpPr>
            <a:cxnSpLocks/>
          </p:cNvCxnSpPr>
          <p:nvPr/>
        </p:nvCxnSpPr>
        <p:spPr>
          <a:xfrm>
            <a:off x="8926528" y="1984919"/>
            <a:ext cx="815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CD2965C-0B09-4C58-951E-75CAC71C2ED8}"/>
              </a:ext>
            </a:extLst>
          </p:cNvPr>
          <p:cNvCxnSpPr>
            <a:cxnSpLocks/>
          </p:cNvCxnSpPr>
          <p:nvPr/>
        </p:nvCxnSpPr>
        <p:spPr>
          <a:xfrm>
            <a:off x="8924419" y="4383570"/>
            <a:ext cx="6499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1FFEDBA-2CD3-4140-87EF-1ED9DDDFE943}"/>
              </a:ext>
            </a:extLst>
          </p:cNvPr>
          <p:cNvCxnSpPr>
            <a:cxnSpLocks/>
          </p:cNvCxnSpPr>
          <p:nvPr/>
        </p:nvCxnSpPr>
        <p:spPr>
          <a:xfrm flipH="1" flipV="1">
            <a:off x="8924419" y="3152162"/>
            <a:ext cx="817804" cy="1"/>
          </a:xfrm>
          <a:prstGeom prst="line">
            <a:avLst/>
          </a:prstGeom>
        </p:spPr>
        <p:style>
          <a:lnRef idx="1">
            <a:schemeClr val="accent1"/>
          </a:lnRef>
          <a:fillRef idx="0">
            <a:schemeClr val="accent1"/>
          </a:fillRef>
          <a:effectRef idx="0">
            <a:schemeClr val="accent1"/>
          </a:effectRef>
          <a:fontRef idx="minor">
            <a:schemeClr val="tx1"/>
          </a:fontRef>
        </p:style>
      </p:cxnSp>
      <p:pic>
        <p:nvPicPr>
          <p:cNvPr id="103" name="Graphic 102" descr="Database">
            <a:extLst>
              <a:ext uri="{FF2B5EF4-FFF2-40B4-BE49-F238E27FC236}">
                <a16:creationId xmlns:a16="http://schemas.microsoft.com/office/drawing/2014/main" id="{52F18936-D33A-4DC7-86AE-4E7F0638E9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74322" y="1551962"/>
            <a:ext cx="914400" cy="914400"/>
          </a:xfrm>
          <a:prstGeom prst="rect">
            <a:avLst/>
          </a:prstGeom>
        </p:spPr>
      </p:pic>
      <p:pic>
        <p:nvPicPr>
          <p:cNvPr id="104" name="Graphic 103" descr="Database">
            <a:extLst>
              <a:ext uri="{FF2B5EF4-FFF2-40B4-BE49-F238E27FC236}">
                <a16:creationId xmlns:a16="http://schemas.microsoft.com/office/drawing/2014/main" id="{A6E132EE-F934-441A-8C5C-B139FE1731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81838" y="2694962"/>
            <a:ext cx="914400" cy="914400"/>
          </a:xfrm>
          <a:prstGeom prst="rect">
            <a:avLst/>
          </a:prstGeom>
        </p:spPr>
      </p:pic>
      <p:pic>
        <p:nvPicPr>
          <p:cNvPr id="106" name="Graphic 105" descr="Cloud">
            <a:extLst>
              <a:ext uri="{FF2B5EF4-FFF2-40B4-BE49-F238E27FC236}">
                <a16:creationId xmlns:a16="http://schemas.microsoft.com/office/drawing/2014/main" id="{98FA2F7E-3852-4D52-A7C4-DAF9E61735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92792" y="3705172"/>
            <a:ext cx="1149667" cy="1149667"/>
          </a:xfrm>
          <a:prstGeom prst="rect">
            <a:avLst/>
          </a:prstGeom>
        </p:spPr>
      </p:pic>
      <p:pic>
        <p:nvPicPr>
          <p:cNvPr id="108" name="Graphic 107" descr="Database">
            <a:extLst>
              <a:ext uri="{FF2B5EF4-FFF2-40B4-BE49-F238E27FC236}">
                <a16:creationId xmlns:a16="http://schemas.microsoft.com/office/drawing/2014/main" id="{7028609B-ED18-41D0-99CF-BD0662646E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81341" y="5442767"/>
            <a:ext cx="914400" cy="914400"/>
          </a:xfrm>
          <a:prstGeom prst="rect">
            <a:avLst/>
          </a:prstGeom>
        </p:spPr>
      </p:pic>
      <p:sp>
        <p:nvSpPr>
          <p:cNvPr id="109" name="TextBox 108">
            <a:extLst>
              <a:ext uri="{FF2B5EF4-FFF2-40B4-BE49-F238E27FC236}">
                <a16:creationId xmlns:a16="http://schemas.microsoft.com/office/drawing/2014/main" id="{11D54045-CEDD-4E30-A581-9F53BB28E4F8}"/>
              </a:ext>
            </a:extLst>
          </p:cNvPr>
          <p:cNvSpPr txBox="1"/>
          <p:nvPr/>
        </p:nvSpPr>
        <p:spPr>
          <a:xfrm>
            <a:off x="1385741" y="5365443"/>
            <a:ext cx="2400516" cy="923330"/>
          </a:xfrm>
          <a:prstGeom prst="rect">
            <a:avLst/>
          </a:prstGeom>
          <a:noFill/>
        </p:spPr>
        <p:txBody>
          <a:bodyPr wrap="square" rtlCol="0">
            <a:spAutoFit/>
          </a:bodyPr>
          <a:lstStyle/>
          <a:p>
            <a:pPr algn="ctr"/>
            <a:r>
              <a:rPr lang="en-US" dirty="0">
                <a:solidFill>
                  <a:schemeClr val="accent6"/>
                </a:solidFill>
              </a:rPr>
              <a:t>SQL Cache Store (In the case of using Enhanced Compute Engine)</a:t>
            </a:r>
          </a:p>
        </p:txBody>
      </p:sp>
      <p:cxnSp>
        <p:nvCxnSpPr>
          <p:cNvPr id="111" name="Straight Arrow Connector 110">
            <a:extLst>
              <a:ext uri="{FF2B5EF4-FFF2-40B4-BE49-F238E27FC236}">
                <a16:creationId xmlns:a16="http://schemas.microsoft.com/office/drawing/2014/main" id="{A444FF2B-AE68-40BC-BF64-7C76FE3E87DC}"/>
              </a:ext>
            </a:extLst>
          </p:cNvPr>
          <p:cNvCxnSpPr>
            <a:cxnSpLocks/>
            <a:stCxn id="108" idx="0"/>
            <a:endCxn id="71" idx="2"/>
          </p:cNvCxnSpPr>
          <p:nvPr/>
        </p:nvCxnSpPr>
        <p:spPr>
          <a:xfrm rot="5400000" flipH="1" flipV="1">
            <a:off x="5041450" y="3710932"/>
            <a:ext cx="728927" cy="2734745"/>
          </a:xfrm>
          <a:prstGeom prst="bentConnector3">
            <a:avLst>
              <a:gd name="adj1" fmla="val 50000"/>
            </a:avLst>
          </a:prstGeom>
          <a:ln w="12700">
            <a:solidFill>
              <a:schemeClr val="accent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3789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982473"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Premium Dataflows</a:t>
            </a:r>
          </a:p>
        </p:txBody>
      </p:sp>
      <p:sp>
        <p:nvSpPr>
          <p:cNvPr id="89" name="TextBox 88">
            <a:extLst>
              <a:ext uri="{FF2B5EF4-FFF2-40B4-BE49-F238E27FC236}">
                <a16:creationId xmlns:a16="http://schemas.microsoft.com/office/drawing/2014/main" id="{6310B24B-FEC6-4FD1-AFAA-1B7CA6F90044}"/>
              </a:ext>
            </a:extLst>
          </p:cNvPr>
          <p:cNvSpPr txBox="1"/>
          <p:nvPr/>
        </p:nvSpPr>
        <p:spPr>
          <a:xfrm>
            <a:off x="10269841" y="2168568"/>
            <a:ext cx="1446806" cy="276999"/>
          </a:xfrm>
          <a:prstGeom prst="rect">
            <a:avLst/>
          </a:prstGeom>
          <a:noFill/>
        </p:spPr>
        <p:txBody>
          <a:bodyPr wrap="none" rtlCol="0">
            <a:spAutoFit/>
          </a:bodyPr>
          <a:lstStyle/>
          <a:p>
            <a:r>
              <a:rPr lang="en-US" sz="1200" dirty="0">
                <a:solidFill>
                  <a:schemeClr val="bg1"/>
                </a:solidFill>
              </a:rPr>
              <a:t>Power Query Online</a:t>
            </a:r>
          </a:p>
        </p:txBody>
      </p:sp>
      <p:sp>
        <p:nvSpPr>
          <p:cNvPr id="32" name="Rectangle 31">
            <a:extLst>
              <a:ext uri="{FF2B5EF4-FFF2-40B4-BE49-F238E27FC236}">
                <a16:creationId xmlns:a16="http://schemas.microsoft.com/office/drawing/2014/main" id="{8BDAF887-3F26-4B92-99C0-752658677AC2}"/>
              </a:ext>
            </a:extLst>
          </p:cNvPr>
          <p:cNvSpPr/>
          <p:nvPr/>
        </p:nvSpPr>
        <p:spPr>
          <a:xfrm>
            <a:off x="2372235" y="1871623"/>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 data</a:t>
            </a:r>
          </a:p>
        </p:txBody>
      </p:sp>
      <p:sp>
        <p:nvSpPr>
          <p:cNvPr id="33" name="Rectangle 32">
            <a:extLst>
              <a:ext uri="{FF2B5EF4-FFF2-40B4-BE49-F238E27FC236}">
                <a16:creationId xmlns:a16="http://schemas.microsoft.com/office/drawing/2014/main" id="{A7BC81AC-E7E8-4C1B-A5B8-77797D464B5D}"/>
              </a:ext>
            </a:extLst>
          </p:cNvPr>
          <p:cNvSpPr/>
          <p:nvPr/>
        </p:nvSpPr>
        <p:spPr>
          <a:xfrm>
            <a:off x="2358638" y="3407768"/>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 data</a:t>
            </a:r>
          </a:p>
        </p:txBody>
      </p:sp>
      <p:sp>
        <p:nvSpPr>
          <p:cNvPr id="34" name="Rectangle 33">
            <a:extLst>
              <a:ext uri="{FF2B5EF4-FFF2-40B4-BE49-F238E27FC236}">
                <a16:creationId xmlns:a16="http://schemas.microsoft.com/office/drawing/2014/main" id="{ABA6656B-5036-45D3-9749-DEC4B8A65196}"/>
              </a:ext>
            </a:extLst>
          </p:cNvPr>
          <p:cNvSpPr/>
          <p:nvPr/>
        </p:nvSpPr>
        <p:spPr>
          <a:xfrm>
            <a:off x="2372235" y="5223026"/>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 data</a:t>
            </a:r>
          </a:p>
        </p:txBody>
      </p:sp>
      <p:pic>
        <p:nvPicPr>
          <p:cNvPr id="4" name="Graphic 3" descr="Document">
            <a:extLst>
              <a:ext uri="{FF2B5EF4-FFF2-40B4-BE49-F238E27FC236}">
                <a16:creationId xmlns:a16="http://schemas.microsoft.com/office/drawing/2014/main" id="{41530A3E-E12F-4943-A86A-2200AA162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3663" y="1824087"/>
            <a:ext cx="914400" cy="914400"/>
          </a:xfrm>
          <a:prstGeom prst="rect">
            <a:avLst/>
          </a:prstGeom>
        </p:spPr>
      </p:pic>
      <p:pic>
        <p:nvPicPr>
          <p:cNvPr id="9" name="Graphic 8" descr="Database">
            <a:extLst>
              <a:ext uri="{FF2B5EF4-FFF2-40B4-BE49-F238E27FC236}">
                <a16:creationId xmlns:a16="http://schemas.microsoft.com/office/drawing/2014/main" id="{59E7E51A-EED6-4F84-BE8C-DB8FD9321D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57" y="1711368"/>
            <a:ext cx="914400" cy="914400"/>
          </a:xfrm>
          <a:prstGeom prst="rect">
            <a:avLst/>
          </a:prstGeom>
        </p:spPr>
      </p:pic>
      <p:pic>
        <p:nvPicPr>
          <p:cNvPr id="38" name="Graphic 37" descr="Database">
            <a:extLst>
              <a:ext uri="{FF2B5EF4-FFF2-40B4-BE49-F238E27FC236}">
                <a16:creationId xmlns:a16="http://schemas.microsoft.com/office/drawing/2014/main" id="{592C9586-443F-4372-8730-DEAAB9295C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57" y="3317833"/>
            <a:ext cx="914400" cy="914400"/>
          </a:xfrm>
          <a:prstGeom prst="rect">
            <a:avLst/>
          </a:prstGeom>
        </p:spPr>
      </p:pic>
      <p:pic>
        <p:nvPicPr>
          <p:cNvPr id="39" name="Graphic 38" descr="Database">
            <a:extLst>
              <a:ext uri="{FF2B5EF4-FFF2-40B4-BE49-F238E27FC236}">
                <a16:creationId xmlns:a16="http://schemas.microsoft.com/office/drawing/2014/main" id="{78E41ECC-E5C5-4B6D-BA62-29CB63619D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257" y="5138184"/>
            <a:ext cx="914400" cy="914400"/>
          </a:xfrm>
          <a:prstGeom prst="rect">
            <a:avLst/>
          </a:prstGeom>
        </p:spPr>
      </p:pic>
      <p:pic>
        <p:nvPicPr>
          <p:cNvPr id="42" name="Graphic 41" descr="Document">
            <a:extLst>
              <a:ext uri="{FF2B5EF4-FFF2-40B4-BE49-F238E27FC236}">
                <a16:creationId xmlns:a16="http://schemas.microsoft.com/office/drawing/2014/main" id="{E9820AE2-C871-4E98-9CB1-E35DFE5A26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3663" y="3317833"/>
            <a:ext cx="914400" cy="914400"/>
          </a:xfrm>
          <a:prstGeom prst="rect">
            <a:avLst/>
          </a:prstGeom>
        </p:spPr>
      </p:pic>
      <p:pic>
        <p:nvPicPr>
          <p:cNvPr id="45" name="Graphic 44" descr="Document">
            <a:extLst>
              <a:ext uri="{FF2B5EF4-FFF2-40B4-BE49-F238E27FC236}">
                <a16:creationId xmlns:a16="http://schemas.microsoft.com/office/drawing/2014/main" id="{F6A1B0CB-7187-43E1-9579-81C5254467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3663" y="5138184"/>
            <a:ext cx="914400" cy="914400"/>
          </a:xfrm>
          <a:prstGeom prst="rect">
            <a:avLst/>
          </a:prstGeom>
        </p:spPr>
      </p:pic>
      <p:cxnSp>
        <p:nvCxnSpPr>
          <p:cNvPr id="14" name="Straight Arrow Connector 13">
            <a:extLst>
              <a:ext uri="{FF2B5EF4-FFF2-40B4-BE49-F238E27FC236}">
                <a16:creationId xmlns:a16="http://schemas.microsoft.com/office/drawing/2014/main" id="{6032503D-8810-4A5A-9B70-A221CF523B6D}"/>
              </a:ext>
            </a:extLst>
          </p:cNvPr>
          <p:cNvCxnSpPr/>
          <p:nvPr/>
        </p:nvCxnSpPr>
        <p:spPr>
          <a:xfrm>
            <a:off x="1696825" y="2243981"/>
            <a:ext cx="675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EDC848-5385-4079-A506-95F558B000EF}"/>
              </a:ext>
            </a:extLst>
          </p:cNvPr>
          <p:cNvCxnSpPr/>
          <p:nvPr/>
        </p:nvCxnSpPr>
        <p:spPr>
          <a:xfrm>
            <a:off x="1683228" y="3777006"/>
            <a:ext cx="675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337E06B-5B61-4C19-AF54-077EE06A84EB}"/>
              </a:ext>
            </a:extLst>
          </p:cNvPr>
          <p:cNvCxnSpPr/>
          <p:nvPr/>
        </p:nvCxnSpPr>
        <p:spPr>
          <a:xfrm>
            <a:off x="1696825" y="5616210"/>
            <a:ext cx="675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82BD8A9-C857-4B65-A9CE-083CA4769DE5}"/>
              </a:ext>
            </a:extLst>
          </p:cNvPr>
          <p:cNvCxnSpPr/>
          <p:nvPr/>
        </p:nvCxnSpPr>
        <p:spPr>
          <a:xfrm>
            <a:off x="3937085" y="2236527"/>
            <a:ext cx="675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A73326C-1271-4758-B76E-69A00C5498F8}"/>
              </a:ext>
            </a:extLst>
          </p:cNvPr>
          <p:cNvCxnSpPr/>
          <p:nvPr/>
        </p:nvCxnSpPr>
        <p:spPr>
          <a:xfrm>
            <a:off x="3937085" y="3775033"/>
            <a:ext cx="675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8CFE74E-62C0-46CC-A01D-A1B5F9746CA4}"/>
              </a:ext>
            </a:extLst>
          </p:cNvPr>
          <p:cNvCxnSpPr/>
          <p:nvPr/>
        </p:nvCxnSpPr>
        <p:spPr>
          <a:xfrm>
            <a:off x="3923488" y="5616210"/>
            <a:ext cx="675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6AC9132-ED78-48D1-947A-AAEBC95224AF}"/>
              </a:ext>
            </a:extLst>
          </p:cNvPr>
          <p:cNvSpPr/>
          <p:nvPr/>
        </p:nvSpPr>
        <p:spPr>
          <a:xfrm>
            <a:off x="5958238" y="3473576"/>
            <a:ext cx="1527142" cy="60291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Join</a:t>
            </a:r>
          </a:p>
        </p:txBody>
      </p:sp>
      <p:sp>
        <p:nvSpPr>
          <p:cNvPr id="16" name="Oval 15">
            <a:extLst>
              <a:ext uri="{FF2B5EF4-FFF2-40B4-BE49-F238E27FC236}">
                <a16:creationId xmlns:a16="http://schemas.microsoft.com/office/drawing/2014/main" id="{52DC8D90-62CE-42B3-83C3-71A98ADE3C8B}"/>
              </a:ext>
            </a:extLst>
          </p:cNvPr>
          <p:cNvSpPr/>
          <p:nvPr/>
        </p:nvSpPr>
        <p:spPr>
          <a:xfrm>
            <a:off x="6054941" y="3586306"/>
            <a:ext cx="395925" cy="37745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0110ABC-5459-404C-9155-FF135EDB492A}"/>
              </a:ext>
            </a:extLst>
          </p:cNvPr>
          <p:cNvCxnSpPr>
            <a:cxnSpLocks/>
            <a:stCxn id="16" idx="1"/>
            <a:endCxn id="16" idx="5"/>
          </p:cNvCxnSpPr>
          <p:nvPr/>
        </p:nvCxnSpPr>
        <p:spPr>
          <a:xfrm>
            <a:off x="6112923" y="3641583"/>
            <a:ext cx="279961" cy="266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DAA4DE-F6F2-40A4-A067-49661DA24A93}"/>
              </a:ext>
            </a:extLst>
          </p:cNvPr>
          <p:cNvCxnSpPr>
            <a:stCxn id="16" idx="3"/>
            <a:endCxn id="16" idx="7"/>
          </p:cNvCxnSpPr>
          <p:nvPr/>
        </p:nvCxnSpPr>
        <p:spPr>
          <a:xfrm flipV="1">
            <a:off x="6112923" y="3641583"/>
            <a:ext cx="279961" cy="266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3A1C1E7-EA52-413A-BED4-26829E664CB4}"/>
              </a:ext>
            </a:extLst>
          </p:cNvPr>
          <p:cNvSpPr/>
          <p:nvPr/>
        </p:nvSpPr>
        <p:spPr>
          <a:xfrm>
            <a:off x="8387066" y="3473576"/>
            <a:ext cx="2108109" cy="60291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Lookup-Filter</a:t>
            </a:r>
          </a:p>
        </p:txBody>
      </p:sp>
      <p:pic>
        <p:nvPicPr>
          <p:cNvPr id="64" name="Graphic 63" descr="Document">
            <a:extLst>
              <a:ext uri="{FF2B5EF4-FFF2-40B4-BE49-F238E27FC236}">
                <a16:creationId xmlns:a16="http://schemas.microsoft.com/office/drawing/2014/main" id="{4B160262-6E32-475D-8E95-EEC1B2A3F6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98869" y="4394059"/>
            <a:ext cx="914400" cy="914400"/>
          </a:xfrm>
          <a:prstGeom prst="rect">
            <a:avLst/>
          </a:prstGeom>
        </p:spPr>
      </p:pic>
      <p:pic>
        <p:nvPicPr>
          <p:cNvPr id="65" name="Graphic 64" descr="Document">
            <a:extLst>
              <a:ext uri="{FF2B5EF4-FFF2-40B4-BE49-F238E27FC236}">
                <a16:creationId xmlns:a16="http://schemas.microsoft.com/office/drawing/2014/main" id="{FA8054CE-7114-4809-9B8F-A04CBE8CA6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14075" y="4394059"/>
            <a:ext cx="914400" cy="914400"/>
          </a:xfrm>
          <a:prstGeom prst="rect">
            <a:avLst/>
          </a:prstGeom>
        </p:spPr>
      </p:pic>
      <p:cxnSp>
        <p:nvCxnSpPr>
          <p:cNvPr id="27" name="Straight Arrow Connector 26">
            <a:extLst>
              <a:ext uri="{FF2B5EF4-FFF2-40B4-BE49-F238E27FC236}">
                <a16:creationId xmlns:a16="http://schemas.microsoft.com/office/drawing/2014/main" id="{4C10D211-2575-48EE-B03E-5E092E87F2D9}"/>
              </a:ext>
            </a:extLst>
          </p:cNvPr>
          <p:cNvCxnSpPr>
            <a:cxnSpLocks/>
            <a:endCxn id="63" idx="0"/>
          </p:cNvCxnSpPr>
          <p:nvPr/>
        </p:nvCxnSpPr>
        <p:spPr>
          <a:xfrm>
            <a:off x="5269584" y="2268713"/>
            <a:ext cx="4171537" cy="12048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19814A6-2D4C-47D1-892F-AE459D7C47A7}"/>
              </a:ext>
            </a:extLst>
          </p:cNvPr>
          <p:cNvCxnSpPr>
            <a:endCxn id="15" idx="1"/>
          </p:cNvCxnSpPr>
          <p:nvPr/>
        </p:nvCxnSpPr>
        <p:spPr>
          <a:xfrm>
            <a:off x="5269584" y="3775033"/>
            <a:ext cx="68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0A46063-7001-48D7-A1A5-4A095EA9F057}"/>
              </a:ext>
            </a:extLst>
          </p:cNvPr>
          <p:cNvCxnSpPr>
            <a:cxnSpLocks/>
            <a:stCxn id="15" idx="3"/>
          </p:cNvCxnSpPr>
          <p:nvPr/>
        </p:nvCxnSpPr>
        <p:spPr>
          <a:xfrm>
            <a:off x="7485380" y="3775033"/>
            <a:ext cx="395428" cy="6190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72">
            <a:extLst>
              <a:ext uri="{FF2B5EF4-FFF2-40B4-BE49-F238E27FC236}">
                <a16:creationId xmlns:a16="http://schemas.microsoft.com/office/drawing/2014/main" id="{B82723DA-4EEC-4217-835B-116F3B033C3D}"/>
              </a:ext>
            </a:extLst>
          </p:cNvPr>
          <p:cNvCxnSpPr>
            <a:cxnSpLocks/>
            <a:endCxn id="65" idx="0"/>
          </p:cNvCxnSpPr>
          <p:nvPr/>
        </p:nvCxnSpPr>
        <p:spPr>
          <a:xfrm>
            <a:off x="10516361" y="3757547"/>
            <a:ext cx="654914" cy="6365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EC8FDC7-29CA-4411-B8B1-B888AC93E691}"/>
              </a:ext>
            </a:extLst>
          </p:cNvPr>
          <p:cNvCxnSpPr>
            <a:stCxn id="64" idx="0"/>
            <a:endCxn id="63" idx="1"/>
          </p:cNvCxnSpPr>
          <p:nvPr/>
        </p:nvCxnSpPr>
        <p:spPr>
          <a:xfrm rot="5400000" flipH="1" flipV="1">
            <a:off x="7912054" y="3919048"/>
            <a:ext cx="619026" cy="3309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3F25F6-D9ED-4A8A-8789-30389B83EB11}"/>
              </a:ext>
            </a:extLst>
          </p:cNvPr>
          <p:cNvCxnSpPr>
            <a:cxnSpLocks/>
          </p:cNvCxnSpPr>
          <p:nvPr/>
        </p:nvCxnSpPr>
        <p:spPr>
          <a:xfrm rot="5400000" flipH="1" flipV="1">
            <a:off x="4521158" y="4523458"/>
            <a:ext cx="1841178" cy="344327"/>
          </a:xfrm>
          <a:prstGeom prst="bentConnector3">
            <a:avLst>
              <a:gd name="adj1" fmla="val 336"/>
            </a:avLst>
          </a:prstGeom>
        </p:spPr>
        <p:style>
          <a:lnRef idx="1">
            <a:schemeClr val="accent1"/>
          </a:lnRef>
          <a:fillRef idx="0">
            <a:schemeClr val="accent1"/>
          </a:fillRef>
          <a:effectRef idx="0">
            <a:schemeClr val="accent1"/>
          </a:effectRef>
          <a:fontRef idx="minor">
            <a:schemeClr val="tx1"/>
          </a:fontRef>
        </p:style>
      </p:cxnSp>
      <p:pic>
        <p:nvPicPr>
          <p:cNvPr id="87" name="Graphic 86" descr="Filter">
            <a:extLst>
              <a:ext uri="{FF2B5EF4-FFF2-40B4-BE49-F238E27FC236}">
                <a16:creationId xmlns:a16="http://schemas.microsoft.com/office/drawing/2014/main" id="{8384993D-58CC-4C4C-9620-183B4A79E8A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0914" y="3533681"/>
            <a:ext cx="543160" cy="543160"/>
          </a:xfrm>
          <a:prstGeom prst="rect">
            <a:avLst/>
          </a:prstGeom>
        </p:spPr>
      </p:pic>
      <p:sp>
        <p:nvSpPr>
          <p:cNvPr id="88" name="TextBox 87">
            <a:extLst>
              <a:ext uri="{FF2B5EF4-FFF2-40B4-BE49-F238E27FC236}">
                <a16:creationId xmlns:a16="http://schemas.microsoft.com/office/drawing/2014/main" id="{BA767386-ED9B-4350-B7F4-07CFB9D61BA5}"/>
              </a:ext>
            </a:extLst>
          </p:cNvPr>
          <p:cNvSpPr txBox="1"/>
          <p:nvPr/>
        </p:nvSpPr>
        <p:spPr>
          <a:xfrm>
            <a:off x="6296862" y="5812524"/>
            <a:ext cx="4180407" cy="646331"/>
          </a:xfrm>
          <a:prstGeom prst="rect">
            <a:avLst/>
          </a:prstGeom>
          <a:noFill/>
        </p:spPr>
        <p:txBody>
          <a:bodyPr wrap="square" rtlCol="0">
            <a:spAutoFit/>
          </a:bodyPr>
          <a:lstStyle/>
          <a:p>
            <a:pPr algn="ctr"/>
            <a:r>
              <a:rPr lang="en-US" dirty="0"/>
              <a:t>In Premium, job can be parallel if no dependencies. For shared is one by one.</a:t>
            </a:r>
          </a:p>
        </p:txBody>
      </p:sp>
    </p:spTree>
    <p:extLst>
      <p:ext uri="{BB962C8B-B14F-4D97-AF65-F5344CB8AC3E}">
        <p14:creationId xmlns:p14="http://schemas.microsoft.com/office/powerpoint/2010/main" val="28972595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47886" y="417423"/>
            <a:ext cx="6982473"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Premium Dataflows </a:t>
            </a:r>
            <a:r>
              <a:rPr kumimoji="0" lang="en-US"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(with Enhanced Compute Engine)</a:t>
            </a:r>
            <a:endPar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endParaRPr>
          </a:p>
        </p:txBody>
      </p:sp>
      <p:sp>
        <p:nvSpPr>
          <p:cNvPr id="89" name="TextBox 88">
            <a:extLst>
              <a:ext uri="{FF2B5EF4-FFF2-40B4-BE49-F238E27FC236}">
                <a16:creationId xmlns:a16="http://schemas.microsoft.com/office/drawing/2014/main" id="{6310B24B-FEC6-4FD1-AFAA-1B7CA6F90044}"/>
              </a:ext>
            </a:extLst>
          </p:cNvPr>
          <p:cNvSpPr txBox="1"/>
          <p:nvPr/>
        </p:nvSpPr>
        <p:spPr>
          <a:xfrm>
            <a:off x="10269841" y="2168568"/>
            <a:ext cx="1446806" cy="276999"/>
          </a:xfrm>
          <a:prstGeom prst="rect">
            <a:avLst/>
          </a:prstGeom>
          <a:noFill/>
        </p:spPr>
        <p:txBody>
          <a:bodyPr wrap="none" rtlCol="0">
            <a:spAutoFit/>
          </a:bodyPr>
          <a:lstStyle/>
          <a:p>
            <a:r>
              <a:rPr lang="en-US" sz="1200" dirty="0">
                <a:solidFill>
                  <a:schemeClr val="bg1"/>
                </a:solidFill>
              </a:rPr>
              <a:t>Power Query Online</a:t>
            </a:r>
          </a:p>
        </p:txBody>
      </p:sp>
      <p:sp>
        <p:nvSpPr>
          <p:cNvPr id="32" name="Rectangle 31">
            <a:extLst>
              <a:ext uri="{FF2B5EF4-FFF2-40B4-BE49-F238E27FC236}">
                <a16:creationId xmlns:a16="http://schemas.microsoft.com/office/drawing/2014/main" id="{8BDAF887-3F26-4B92-99C0-752658677AC2}"/>
              </a:ext>
            </a:extLst>
          </p:cNvPr>
          <p:cNvSpPr/>
          <p:nvPr/>
        </p:nvSpPr>
        <p:spPr>
          <a:xfrm>
            <a:off x="2372235" y="1871623"/>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 data</a:t>
            </a:r>
          </a:p>
        </p:txBody>
      </p:sp>
      <p:sp>
        <p:nvSpPr>
          <p:cNvPr id="33" name="Rectangle 32">
            <a:extLst>
              <a:ext uri="{FF2B5EF4-FFF2-40B4-BE49-F238E27FC236}">
                <a16:creationId xmlns:a16="http://schemas.microsoft.com/office/drawing/2014/main" id="{A7BC81AC-E7E8-4C1B-A5B8-77797D464B5D}"/>
              </a:ext>
            </a:extLst>
          </p:cNvPr>
          <p:cNvSpPr/>
          <p:nvPr/>
        </p:nvSpPr>
        <p:spPr>
          <a:xfrm>
            <a:off x="2358638" y="3407768"/>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 data</a:t>
            </a:r>
          </a:p>
        </p:txBody>
      </p:sp>
      <p:sp>
        <p:nvSpPr>
          <p:cNvPr id="34" name="Rectangle 33">
            <a:extLst>
              <a:ext uri="{FF2B5EF4-FFF2-40B4-BE49-F238E27FC236}">
                <a16:creationId xmlns:a16="http://schemas.microsoft.com/office/drawing/2014/main" id="{ABA6656B-5036-45D3-9749-DEC4B8A65196}"/>
              </a:ext>
            </a:extLst>
          </p:cNvPr>
          <p:cNvSpPr/>
          <p:nvPr/>
        </p:nvSpPr>
        <p:spPr>
          <a:xfrm>
            <a:off x="2372235" y="5223026"/>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 data</a:t>
            </a:r>
          </a:p>
        </p:txBody>
      </p:sp>
      <p:pic>
        <p:nvPicPr>
          <p:cNvPr id="9" name="Graphic 8" descr="Database">
            <a:extLst>
              <a:ext uri="{FF2B5EF4-FFF2-40B4-BE49-F238E27FC236}">
                <a16:creationId xmlns:a16="http://schemas.microsoft.com/office/drawing/2014/main" id="{59E7E51A-EED6-4F84-BE8C-DB8FD9321D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257" y="1711368"/>
            <a:ext cx="914400" cy="914400"/>
          </a:xfrm>
          <a:prstGeom prst="rect">
            <a:avLst/>
          </a:prstGeom>
        </p:spPr>
      </p:pic>
      <p:pic>
        <p:nvPicPr>
          <p:cNvPr id="38" name="Graphic 37" descr="Database">
            <a:extLst>
              <a:ext uri="{FF2B5EF4-FFF2-40B4-BE49-F238E27FC236}">
                <a16:creationId xmlns:a16="http://schemas.microsoft.com/office/drawing/2014/main" id="{592C9586-443F-4372-8730-DEAAB9295C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257" y="3317833"/>
            <a:ext cx="914400" cy="914400"/>
          </a:xfrm>
          <a:prstGeom prst="rect">
            <a:avLst/>
          </a:prstGeom>
        </p:spPr>
      </p:pic>
      <p:pic>
        <p:nvPicPr>
          <p:cNvPr id="39" name="Graphic 38" descr="Database">
            <a:extLst>
              <a:ext uri="{FF2B5EF4-FFF2-40B4-BE49-F238E27FC236}">
                <a16:creationId xmlns:a16="http://schemas.microsoft.com/office/drawing/2014/main" id="{78E41ECC-E5C5-4B6D-BA62-29CB63619D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257" y="5138184"/>
            <a:ext cx="914400" cy="914400"/>
          </a:xfrm>
          <a:prstGeom prst="rect">
            <a:avLst/>
          </a:prstGeom>
        </p:spPr>
      </p:pic>
      <p:cxnSp>
        <p:nvCxnSpPr>
          <p:cNvPr id="14" name="Straight Arrow Connector 13">
            <a:extLst>
              <a:ext uri="{FF2B5EF4-FFF2-40B4-BE49-F238E27FC236}">
                <a16:creationId xmlns:a16="http://schemas.microsoft.com/office/drawing/2014/main" id="{6032503D-8810-4A5A-9B70-A221CF523B6D}"/>
              </a:ext>
            </a:extLst>
          </p:cNvPr>
          <p:cNvCxnSpPr/>
          <p:nvPr/>
        </p:nvCxnSpPr>
        <p:spPr>
          <a:xfrm>
            <a:off x="1696825" y="2243981"/>
            <a:ext cx="675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EDC848-5385-4079-A506-95F558B000EF}"/>
              </a:ext>
            </a:extLst>
          </p:cNvPr>
          <p:cNvCxnSpPr/>
          <p:nvPr/>
        </p:nvCxnSpPr>
        <p:spPr>
          <a:xfrm>
            <a:off x="1683228" y="3777006"/>
            <a:ext cx="675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337E06B-5B61-4C19-AF54-077EE06A84EB}"/>
              </a:ext>
            </a:extLst>
          </p:cNvPr>
          <p:cNvCxnSpPr/>
          <p:nvPr/>
        </p:nvCxnSpPr>
        <p:spPr>
          <a:xfrm>
            <a:off x="1696825" y="5616210"/>
            <a:ext cx="675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82BD8A9-C857-4B65-A9CE-083CA4769DE5}"/>
              </a:ext>
            </a:extLst>
          </p:cNvPr>
          <p:cNvCxnSpPr>
            <a:cxnSpLocks/>
          </p:cNvCxnSpPr>
          <p:nvPr/>
        </p:nvCxnSpPr>
        <p:spPr>
          <a:xfrm>
            <a:off x="3937085" y="2236527"/>
            <a:ext cx="512367" cy="7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A73326C-1271-4758-B76E-69A00C5498F8}"/>
              </a:ext>
            </a:extLst>
          </p:cNvPr>
          <p:cNvCxnSpPr>
            <a:cxnSpLocks/>
          </p:cNvCxnSpPr>
          <p:nvPr/>
        </p:nvCxnSpPr>
        <p:spPr>
          <a:xfrm>
            <a:off x="3937085" y="3775033"/>
            <a:ext cx="512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8CFE74E-62C0-46CC-A01D-A1B5F9746CA4}"/>
              </a:ext>
            </a:extLst>
          </p:cNvPr>
          <p:cNvCxnSpPr>
            <a:cxnSpLocks/>
          </p:cNvCxnSpPr>
          <p:nvPr/>
        </p:nvCxnSpPr>
        <p:spPr>
          <a:xfrm>
            <a:off x="3923488" y="5616210"/>
            <a:ext cx="525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6AC9132-ED78-48D1-947A-AAEBC95224AF}"/>
              </a:ext>
            </a:extLst>
          </p:cNvPr>
          <p:cNvSpPr/>
          <p:nvPr/>
        </p:nvSpPr>
        <p:spPr>
          <a:xfrm>
            <a:off x="5958238" y="3473576"/>
            <a:ext cx="1527142" cy="60291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Join</a:t>
            </a:r>
          </a:p>
        </p:txBody>
      </p:sp>
      <p:sp>
        <p:nvSpPr>
          <p:cNvPr id="16" name="Oval 15">
            <a:extLst>
              <a:ext uri="{FF2B5EF4-FFF2-40B4-BE49-F238E27FC236}">
                <a16:creationId xmlns:a16="http://schemas.microsoft.com/office/drawing/2014/main" id="{52DC8D90-62CE-42B3-83C3-71A98ADE3C8B}"/>
              </a:ext>
            </a:extLst>
          </p:cNvPr>
          <p:cNvSpPr/>
          <p:nvPr/>
        </p:nvSpPr>
        <p:spPr>
          <a:xfrm>
            <a:off x="6054941" y="3586306"/>
            <a:ext cx="395925" cy="37745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0110ABC-5459-404C-9155-FF135EDB492A}"/>
              </a:ext>
            </a:extLst>
          </p:cNvPr>
          <p:cNvCxnSpPr>
            <a:cxnSpLocks/>
            <a:stCxn id="16" idx="1"/>
            <a:endCxn id="16" idx="5"/>
          </p:cNvCxnSpPr>
          <p:nvPr/>
        </p:nvCxnSpPr>
        <p:spPr>
          <a:xfrm>
            <a:off x="6112923" y="3641583"/>
            <a:ext cx="279961" cy="266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DAA4DE-F6F2-40A4-A067-49661DA24A93}"/>
              </a:ext>
            </a:extLst>
          </p:cNvPr>
          <p:cNvCxnSpPr>
            <a:stCxn id="16" idx="3"/>
            <a:endCxn id="16" idx="7"/>
          </p:cNvCxnSpPr>
          <p:nvPr/>
        </p:nvCxnSpPr>
        <p:spPr>
          <a:xfrm flipV="1">
            <a:off x="6112923" y="3641583"/>
            <a:ext cx="279961" cy="266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3A1C1E7-EA52-413A-BED4-26829E664CB4}"/>
              </a:ext>
            </a:extLst>
          </p:cNvPr>
          <p:cNvSpPr/>
          <p:nvPr/>
        </p:nvSpPr>
        <p:spPr>
          <a:xfrm>
            <a:off x="8387066" y="3473576"/>
            <a:ext cx="2108109" cy="60291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Lookup-Filter</a:t>
            </a:r>
          </a:p>
        </p:txBody>
      </p:sp>
      <p:pic>
        <p:nvPicPr>
          <p:cNvPr id="64" name="Graphic 63" descr="Document">
            <a:extLst>
              <a:ext uri="{FF2B5EF4-FFF2-40B4-BE49-F238E27FC236}">
                <a16:creationId xmlns:a16="http://schemas.microsoft.com/office/drawing/2014/main" id="{4B160262-6E32-475D-8E95-EEC1B2A3F6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70636" y="4479649"/>
            <a:ext cx="684666" cy="684666"/>
          </a:xfrm>
          <a:prstGeom prst="rect">
            <a:avLst/>
          </a:prstGeom>
        </p:spPr>
      </p:pic>
      <p:cxnSp>
        <p:nvCxnSpPr>
          <p:cNvPr id="27" name="Straight Arrow Connector 26">
            <a:extLst>
              <a:ext uri="{FF2B5EF4-FFF2-40B4-BE49-F238E27FC236}">
                <a16:creationId xmlns:a16="http://schemas.microsoft.com/office/drawing/2014/main" id="{4C10D211-2575-48EE-B03E-5E092E87F2D9}"/>
              </a:ext>
            </a:extLst>
          </p:cNvPr>
          <p:cNvCxnSpPr>
            <a:cxnSpLocks/>
            <a:stCxn id="53" idx="3"/>
            <a:endCxn id="63" idx="0"/>
          </p:cNvCxnSpPr>
          <p:nvPr/>
        </p:nvCxnSpPr>
        <p:spPr>
          <a:xfrm>
            <a:off x="5553038" y="2255139"/>
            <a:ext cx="3888083" cy="12184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19814A6-2D4C-47D1-892F-AE459D7C47A7}"/>
              </a:ext>
            </a:extLst>
          </p:cNvPr>
          <p:cNvCxnSpPr>
            <a:cxnSpLocks/>
            <a:stCxn id="61" idx="3"/>
            <a:endCxn id="15" idx="1"/>
          </p:cNvCxnSpPr>
          <p:nvPr/>
        </p:nvCxnSpPr>
        <p:spPr>
          <a:xfrm>
            <a:off x="5548293" y="3775031"/>
            <a:ext cx="40994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0A46063-7001-48D7-A1A5-4A095EA9F057}"/>
              </a:ext>
            </a:extLst>
          </p:cNvPr>
          <p:cNvCxnSpPr>
            <a:cxnSpLocks/>
            <a:stCxn id="15" idx="3"/>
          </p:cNvCxnSpPr>
          <p:nvPr/>
        </p:nvCxnSpPr>
        <p:spPr>
          <a:xfrm>
            <a:off x="7485380" y="3775033"/>
            <a:ext cx="443274" cy="6534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72">
            <a:extLst>
              <a:ext uri="{FF2B5EF4-FFF2-40B4-BE49-F238E27FC236}">
                <a16:creationId xmlns:a16="http://schemas.microsoft.com/office/drawing/2014/main" id="{B82723DA-4EEC-4217-835B-116F3B033C3D}"/>
              </a:ext>
            </a:extLst>
          </p:cNvPr>
          <p:cNvCxnSpPr>
            <a:cxnSpLocks/>
          </p:cNvCxnSpPr>
          <p:nvPr/>
        </p:nvCxnSpPr>
        <p:spPr>
          <a:xfrm>
            <a:off x="10516361" y="3757547"/>
            <a:ext cx="654914" cy="6365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3F25F6-D9ED-4A8A-8789-30389B83EB11}"/>
              </a:ext>
            </a:extLst>
          </p:cNvPr>
          <p:cNvCxnSpPr>
            <a:cxnSpLocks/>
            <a:stCxn id="67" idx="3"/>
          </p:cNvCxnSpPr>
          <p:nvPr/>
        </p:nvCxnSpPr>
        <p:spPr>
          <a:xfrm flipV="1">
            <a:off x="5559272" y="3783015"/>
            <a:ext cx="120287" cy="1849616"/>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87" name="Graphic 86" descr="Filter">
            <a:extLst>
              <a:ext uri="{FF2B5EF4-FFF2-40B4-BE49-F238E27FC236}">
                <a16:creationId xmlns:a16="http://schemas.microsoft.com/office/drawing/2014/main" id="{8384993D-58CC-4C4C-9620-183B4A79E8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10914" y="3533681"/>
            <a:ext cx="543160" cy="543160"/>
          </a:xfrm>
          <a:prstGeom prst="rect">
            <a:avLst/>
          </a:prstGeom>
        </p:spPr>
      </p:pic>
      <p:sp>
        <p:nvSpPr>
          <p:cNvPr id="88" name="TextBox 87">
            <a:extLst>
              <a:ext uri="{FF2B5EF4-FFF2-40B4-BE49-F238E27FC236}">
                <a16:creationId xmlns:a16="http://schemas.microsoft.com/office/drawing/2014/main" id="{BA767386-ED9B-4350-B7F4-07CFB9D61BA5}"/>
              </a:ext>
            </a:extLst>
          </p:cNvPr>
          <p:cNvSpPr txBox="1"/>
          <p:nvPr/>
        </p:nvSpPr>
        <p:spPr>
          <a:xfrm>
            <a:off x="6296862" y="5812524"/>
            <a:ext cx="4180407" cy="646331"/>
          </a:xfrm>
          <a:prstGeom prst="rect">
            <a:avLst/>
          </a:prstGeom>
          <a:noFill/>
        </p:spPr>
        <p:txBody>
          <a:bodyPr wrap="square" rtlCol="0">
            <a:spAutoFit/>
          </a:bodyPr>
          <a:lstStyle/>
          <a:p>
            <a:pPr algn="ctr"/>
            <a:r>
              <a:rPr lang="en-US" dirty="0"/>
              <a:t>In Premium, job can be parallel if no dependencies. For shared is one by one.</a:t>
            </a:r>
          </a:p>
        </p:txBody>
      </p:sp>
      <p:pic>
        <p:nvPicPr>
          <p:cNvPr id="40" name="Graphic 39" descr="Document">
            <a:extLst>
              <a:ext uri="{FF2B5EF4-FFF2-40B4-BE49-F238E27FC236}">
                <a16:creationId xmlns:a16="http://schemas.microsoft.com/office/drawing/2014/main" id="{EB2FAC25-1F11-4BBB-AE92-15E5A35305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92890" y="1910097"/>
            <a:ext cx="646331" cy="646331"/>
          </a:xfrm>
          <a:prstGeom prst="rect">
            <a:avLst/>
          </a:prstGeom>
        </p:spPr>
      </p:pic>
      <p:pic>
        <p:nvPicPr>
          <p:cNvPr id="44" name="Graphic 43" descr="Database">
            <a:extLst>
              <a:ext uri="{FF2B5EF4-FFF2-40B4-BE49-F238E27FC236}">
                <a16:creationId xmlns:a16="http://schemas.microsoft.com/office/drawing/2014/main" id="{9D7A0F48-CD7C-41AA-BE67-3F35B9198D9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13248" y="4501585"/>
            <a:ext cx="675411" cy="675411"/>
          </a:xfrm>
          <a:prstGeom prst="rect">
            <a:avLst/>
          </a:prstGeom>
        </p:spPr>
      </p:pic>
      <p:pic>
        <p:nvPicPr>
          <p:cNvPr id="46" name="Graphic 45" descr="Document">
            <a:extLst>
              <a:ext uri="{FF2B5EF4-FFF2-40B4-BE49-F238E27FC236}">
                <a16:creationId xmlns:a16="http://schemas.microsoft.com/office/drawing/2014/main" id="{925E62C0-5506-412E-A143-BF4A59BB14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28663" y="4390498"/>
            <a:ext cx="684666" cy="684666"/>
          </a:xfrm>
          <a:prstGeom prst="rect">
            <a:avLst/>
          </a:prstGeom>
        </p:spPr>
      </p:pic>
      <p:pic>
        <p:nvPicPr>
          <p:cNvPr id="49" name="Graphic 48" descr="Database">
            <a:extLst>
              <a:ext uri="{FF2B5EF4-FFF2-40B4-BE49-F238E27FC236}">
                <a16:creationId xmlns:a16="http://schemas.microsoft.com/office/drawing/2014/main" id="{2A0147D5-7546-42A6-AC45-11A56FAC57B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71275" y="4412434"/>
            <a:ext cx="675411" cy="675411"/>
          </a:xfrm>
          <a:prstGeom prst="rect">
            <a:avLst/>
          </a:prstGeom>
        </p:spPr>
      </p:pic>
      <p:cxnSp>
        <p:nvCxnSpPr>
          <p:cNvPr id="12" name="Straight Connector 11">
            <a:extLst>
              <a:ext uri="{FF2B5EF4-FFF2-40B4-BE49-F238E27FC236}">
                <a16:creationId xmlns:a16="http://schemas.microsoft.com/office/drawing/2014/main" id="{4A3582E7-F66E-49B1-816F-11E8710437CF}"/>
              </a:ext>
            </a:extLst>
          </p:cNvPr>
          <p:cNvCxnSpPr>
            <a:cxnSpLocks/>
            <a:endCxn id="63" idx="1"/>
          </p:cNvCxnSpPr>
          <p:nvPr/>
        </p:nvCxnSpPr>
        <p:spPr>
          <a:xfrm>
            <a:off x="7928654" y="3775032"/>
            <a:ext cx="458412" cy="1"/>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Graphic 52" descr="Database">
            <a:extLst>
              <a:ext uri="{FF2B5EF4-FFF2-40B4-BE49-F238E27FC236}">
                <a16:creationId xmlns:a16="http://schemas.microsoft.com/office/drawing/2014/main" id="{3CA5444A-B2D6-4E0C-988F-827ED57EA2C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77627" y="1917433"/>
            <a:ext cx="675411" cy="675411"/>
          </a:xfrm>
          <a:prstGeom prst="rect">
            <a:avLst/>
          </a:prstGeom>
        </p:spPr>
      </p:pic>
      <p:pic>
        <p:nvPicPr>
          <p:cNvPr id="60" name="Graphic 59" descr="Document">
            <a:extLst>
              <a:ext uri="{FF2B5EF4-FFF2-40B4-BE49-F238E27FC236}">
                <a16:creationId xmlns:a16="http://schemas.microsoft.com/office/drawing/2014/main" id="{F0E082BD-E659-4CB0-877D-61402E9E2C5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88145" y="3429989"/>
            <a:ext cx="646331" cy="646331"/>
          </a:xfrm>
          <a:prstGeom prst="rect">
            <a:avLst/>
          </a:prstGeom>
        </p:spPr>
      </p:pic>
      <p:pic>
        <p:nvPicPr>
          <p:cNvPr id="61" name="Graphic 60" descr="Database">
            <a:extLst>
              <a:ext uri="{FF2B5EF4-FFF2-40B4-BE49-F238E27FC236}">
                <a16:creationId xmlns:a16="http://schemas.microsoft.com/office/drawing/2014/main" id="{36A64EB3-BF68-41FD-8FE4-B474EE0BDA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72882" y="3437325"/>
            <a:ext cx="675411" cy="675411"/>
          </a:xfrm>
          <a:prstGeom prst="rect">
            <a:avLst/>
          </a:prstGeom>
        </p:spPr>
      </p:pic>
      <p:pic>
        <p:nvPicPr>
          <p:cNvPr id="66" name="Graphic 65" descr="Document">
            <a:extLst>
              <a:ext uri="{FF2B5EF4-FFF2-40B4-BE49-F238E27FC236}">
                <a16:creationId xmlns:a16="http://schemas.microsoft.com/office/drawing/2014/main" id="{C90CA386-E546-41C1-9913-49EF9D9211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99124" y="5287589"/>
            <a:ext cx="646331" cy="646331"/>
          </a:xfrm>
          <a:prstGeom prst="rect">
            <a:avLst/>
          </a:prstGeom>
        </p:spPr>
      </p:pic>
      <p:pic>
        <p:nvPicPr>
          <p:cNvPr id="67" name="Graphic 66" descr="Database">
            <a:extLst>
              <a:ext uri="{FF2B5EF4-FFF2-40B4-BE49-F238E27FC236}">
                <a16:creationId xmlns:a16="http://schemas.microsoft.com/office/drawing/2014/main" id="{72B0FFC5-4A7B-4929-A4F5-AA19D86027C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83861" y="5294925"/>
            <a:ext cx="675411" cy="675411"/>
          </a:xfrm>
          <a:prstGeom prst="rect">
            <a:avLst/>
          </a:prstGeom>
        </p:spPr>
      </p:pic>
      <p:sp>
        <p:nvSpPr>
          <p:cNvPr id="68" name="TextBox 67">
            <a:extLst>
              <a:ext uri="{FF2B5EF4-FFF2-40B4-BE49-F238E27FC236}">
                <a16:creationId xmlns:a16="http://schemas.microsoft.com/office/drawing/2014/main" id="{DB4EABAF-9EA0-4FE4-8041-B2111155EDC7}"/>
              </a:ext>
            </a:extLst>
          </p:cNvPr>
          <p:cNvSpPr txBox="1"/>
          <p:nvPr/>
        </p:nvSpPr>
        <p:spPr>
          <a:xfrm>
            <a:off x="7270636" y="1230648"/>
            <a:ext cx="4626075" cy="954107"/>
          </a:xfrm>
          <a:prstGeom prst="rect">
            <a:avLst/>
          </a:prstGeom>
          <a:noFill/>
        </p:spPr>
        <p:txBody>
          <a:bodyPr wrap="none" rtlCol="0">
            <a:spAutoFit/>
          </a:bodyPr>
          <a:lstStyle/>
          <a:p>
            <a:pPr algn="ctr"/>
            <a:r>
              <a:rPr lang="en-US" sz="2800" dirty="0"/>
              <a:t>Up to 25 times faster calc time</a:t>
            </a:r>
          </a:p>
          <a:p>
            <a:pPr algn="ctr"/>
            <a:r>
              <a:rPr lang="en-US" sz="2800" dirty="0"/>
              <a:t>5 times faster in exec. time</a:t>
            </a:r>
          </a:p>
        </p:txBody>
      </p:sp>
    </p:spTree>
    <p:extLst>
      <p:ext uri="{BB962C8B-B14F-4D97-AF65-F5344CB8AC3E}">
        <p14:creationId xmlns:p14="http://schemas.microsoft.com/office/powerpoint/2010/main" val="26512758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982473"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Dataflows Pro vs Premium</a:t>
            </a:r>
          </a:p>
        </p:txBody>
      </p:sp>
      <p:pic>
        <p:nvPicPr>
          <p:cNvPr id="2" name="Picture 1">
            <a:extLst>
              <a:ext uri="{FF2B5EF4-FFF2-40B4-BE49-F238E27FC236}">
                <a16:creationId xmlns:a16="http://schemas.microsoft.com/office/drawing/2014/main" id="{229FE6DE-D6E0-4631-8C96-60978BD22CC4}"/>
              </a:ext>
            </a:extLst>
          </p:cNvPr>
          <p:cNvPicPr>
            <a:picLocks noChangeAspect="1"/>
          </p:cNvPicPr>
          <p:nvPr/>
        </p:nvPicPr>
        <p:blipFill>
          <a:blip r:embed="rId6"/>
          <a:stretch>
            <a:fillRect/>
          </a:stretch>
        </p:blipFill>
        <p:spPr>
          <a:xfrm>
            <a:off x="2471225" y="1300553"/>
            <a:ext cx="7249550" cy="5280710"/>
          </a:xfrm>
          <a:prstGeom prst="rect">
            <a:avLst/>
          </a:prstGeom>
        </p:spPr>
      </p:pic>
    </p:spTree>
    <p:extLst>
      <p:ext uri="{BB962C8B-B14F-4D97-AF65-F5344CB8AC3E}">
        <p14:creationId xmlns:p14="http://schemas.microsoft.com/office/powerpoint/2010/main" val="30686902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64">
            <a:extLst>
              <a:ext uri="{FF2B5EF4-FFF2-40B4-BE49-F238E27FC236}">
                <a16:creationId xmlns:a16="http://schemas.microsoft.com/office/drawing/2014/main" id="{222CB6FC-B917-42F4-AD6E-4CB6072F4BB9}"/>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8107E02-E88A-490C-8C73-F310502A52C2}"/>
              </a:ext>
            </a:extLst>
          </p:cNvPr>
          <p:cNvSpPr txBox="1"/>
          <p:nvPr/>
        </p:nvSpPr>
        <p:spPr>
          <a:xfrm>
            <a:off x="295021" y="314236"/>
            <a:ext cx="7145617" cy="796588"/>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More features in Power Query</a:t>
            </a:r>
          </a:p>
        </p:txBody>
      </p:sp>
      <p:sp>
        <p:nvSpPr>
          <p:cNvPr id="8" name="TextBox 7">
            <a:extLst>
              <a:ext uri="{FF2B5EF4-FFF2-40B4-BE49-F238E27FC236}">
                <a16:creationId xmlns:a16="http://schemas.microsoft.com/office/drawing/2014/main" id="{D471706C-C7F8-4D92-BB70-F9724BB31B9E}"/>
              </a:ext>
            </a:extLst>
          </p:cNvPr>
          <p:cNvSpPr txBox="1"/>
          <p:nvPr/>
        </p:nvSpPr>
        <p:spPr>
          <a:xfrm>
            <a:off x="295021" y="1309199"/>
            <a:ext cx="11264188" cy="2520690"/>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AI Insights: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Insert your Azure ML models, map column to ML parameters that you build from Azure ML</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Map to standard: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map your entities to Common Data Model such as from Dynamics 365, PowerApps, Salesforce or Azure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812E73C8-D6EE-4036-9669-E2C390EA5B2D}"/>
              </a:ext>
            </a:extLst>
          </p:cNvPr>
          <p:cNvPicPr>
            <a:picLocks noChangeAspect="1"/>
          </p:cNvPicPr>
          <p:nvPr/>
        </p:nvPicPr>
        <p:blipFill>
          <a:blip r:embed="rId2"/>
          <a:stretch>
            <a:fillRect/>
          </a:stretch>
        </p:blipFill>
        <p:spPr>
          <a:xfrm>
            <a:off x="523187" y="3321608"/>
            <a:ext cx="11145625" cy="2697406"/>
          </a:xfrm>
          <a:prstGeom prst="rect">
            <a:avLst/>
          </a:prstGeom>
        </p:spPr>
      </p:pic>
      <p:sp>
        <p:nvSpPr>
          <p:cNvPr id="9" name="Rectangle 8">
            <a:extLst>
              <a:ext uri="{FF2B5EF4-FFF2-40B4-BE49-F238E27FC236}">
                <a16:creationId xmlns:a16="http://schemas.microsoft.com/office/drawing/2014/main" id="{8735B0DE-EAE7-4A3C-AE45-BB04B54DB830}"/>
              </a:ext>
            </a:extLst>
          </p:cNvPr>
          <p:cNvSpPr/>
          <p:nvPr/>
        </p:nvSpPr>
        <p:spPr>
          <a:xfrm>
            <a:off x="7585435" y="464493"/>
            <a:ext cx="46065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https://docs.microsoft.com/en-us/power-bi/service-machine-learning-integration</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19952799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64">
            <a:extLst>
              <a:ext uri="{FF2B5EF4-FFF2-40B4-BE49-F238E27FC236}">
                <a16:creationId xmlns:a16="http://schemas.microsoft.com/office/drawing/2014/main" id="{222CB6FC-B917-42F4-AD6E-4CB6072F4BB9}"/>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8107E02-E88A-490C-8C73-F310502A52C2}"/>
              </a:ext>
            </a:extLst>
          </p:cNvPr>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Compute entities</a:t>
            </a:r>
          </a:p>
        </p:txBody>
      </p:sp>
      <p:sp>
        <p:nvSpPr>
          <p:cNvPr id="2" name="Rectangle 1">
            <a:extLst>
              <a:ext uri="{FF2B5EF4-FFF2-40B4-BE49-F238E27FC236}">
                <a16:creationId xmlns:a16="http://schemas.microsoft.com/office/drawing/2014/main" id="{C136B32E-0920-4281-9615-A5DF6E5B5BDB}"/>
              </a:ext>
            </a:extLst>
          </p:cNvPr>
          <p:cNvSpPr/>
          <p:nvPr/>
        </p:nvSpPr>
        <p:spPr>
          <a:xfrm>
            <a:off x="7739446" y="385869"/>
            <a:ext cx="447592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2"/>
              </a:rPr>
              <a:t>https://docs.microsoft.com/en-us/power-bi/service-dataflows-computed-entities-premium</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8" name="TextBox 7">
            <a:extLst>
              <a:ext uri="{FF2B5EF4-FFF2-40B4-BE49-F238E27FC236}">
                <a16:creationId xmlns:a16="http://schemas.microsoft.com/office/drawing/2014/main" id="{D471706C-C7F8-4D92-BB70-F9724BB31B9E}"/>
              </a:ext>
            </a:extLst>
          </p:cNvPr>
          <p:cNvSpPr txBox="1"/>
          <p:nvPr/>
        </p:nvSpPr>
        <p:spPr>
          <a:xfrm>
            <a:off x="295021" y="1309199"/>
            <a:ext cx="11264188" cy="226523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Compute entities is in-storage computations instead of external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datasource</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Actions such as Append queries (as new), Merge queries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Need to upgrade workspace to Premium capacity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5" name="Picture 4">
            <a:extLst>
              <a:ext uri="{FF2B5EF4-FFF2-40B4-BE49-F238E27FC236}">
                <a16:creationId xmlns:a16="http://schemas.microsoft.com/office/drawing/2014/main" id="{D7573DD5-7C40-49AA-88FB-AEA55E667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91" y="2971989"/>
            <a:ext cx="6993780" cy="3424757"/>
          </a:xfrm>
          <a:prstGeom prst="rect">
            <a:avLst/>
          </a:prstGeom>
        </p:spPr>
      </p:pic>
      <p:pic>
        <p:nvPicPr>
          <p:cNvPr id="9" name="Picture 8">
            <a:extLst>
              <a:ext uri="{FF2B5EF4-FFF2-40B4-BE49-F238E27FC236}">
                <a16:creationId xmlns:a16="http://schemas.microsoft.com/office/drawing/2014/main" id="{D62E899C-3CC6-4C7E-9DDF-A54098C45DE3}"/>
              </a:ext>
            </a:extLst>
          </p:cNvPr>
          <p:cNvPicPr>
            <a:picLocks noChangeAspect="1"/>
          </p:cNvPicPr>
          <p:nvPr/>
        </p:nvPicPr>
        <p:blipFill>
          <a:blip r:embed="rId4"/>
          <a:stretch>
            <a:fillRect/>
          </a:stretch>
        </p:blipFill>
        <p:spPr>
          <a:xfrm>
            <a:off x="7978558" y="3849337"/>
            <a:ext cx="3842503" cy="1670063"/>
          </a:xfrm>
          <a:prstGeom prst="rect">
            <a:avLst/>
          </a:prstGeom>
        </p:spPr>
      </p:pic>
    </p:spTree>
    <p:extLst>
      <p:ext uri="{BB962C8B-B14F-4D97-AF65-F5344CB8AC3E}">
        <p14:creationId xmlns:p14="http://schemas.microsoft.com/office/powerpoint/2010/main" val="73113541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64">
            <a:extLst>
              <a:ext uri="{FF2B5EF4-FFF2-40B4-BE49-F238E27FC236}">
                <a16:creationId xmlns:a16="http://schemas.microsoft.com/office/drawing/2014/main" id="{222CB6FC-B917-42F4-AD6E-4CB6072F4BB9}"/>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8107E02-E88A-490C-8C73-F310502A52C2}"/>
              </a:ext>
            </a:extLst>
          </p:cNvPr>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Incremental Refresh</a:t>
            </a:r>
          </a:p>
        </p:txBody>
      </p:sp>
      <p:sp>
        <p:nvSpPr>
          <p:cNvPr id="2" name="Rectangle 1">
            <a:extLst>
              <a:ext uri="{FF2B5EF4-FFF2-40B4-BE49-F238E27FC236}">
                <a16:creationId xmlns:a16="http://schemas.microsoft.com/office/drawing/2014/main" id="{C136B32E-0920-4281-9615-A5DF6E5B5BDB}"/>
              </a:ext>
            </a:extLst>
          </p:cNvPr>
          <p:cNvSpPr/>
          <p:nvPr/>
        </p:nvSpPr>
        <p:spPr>
          <a:xfrm>
            <a:off x="7739446" y="385869"/>
            <a:ext cx="447592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2"/>
              </a:rPr>
              <a:t>https://docs.microsoft.com/en-us/power-bi/service-dataflows-incremental-refresh</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471706C-C7F8-4D92-BB70-F9724BB31B9E}"/>
              </a:ext>
            </a:extLst>
          </p:cNvPr>
          <p:cNvSpPr txBox="1"/>
          <p:nvPr/>
        </p:nvSpPr>
        <p:spPr>
          <a:xfrm>
            <a:off x="295021" y="1309199"/>
            <a:ext cx="11264188" cy="2397579"/>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Dataflows can be schedule refresh just like datasets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But still need to refresh the full copy of data</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Incremental Refresh helps faster, reliable refresh and less memory consumed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Incremental Refresh needs to upgrade workspace to Premium capacity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Need datetime field at dataset so Dataflow can be filter when feed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22747B4F-0314-4D99-B9FA-A78FC36E0447}"/>
              </a:ext>
            </a:extLst>
          </p:cNvPr>
          <p:cNvPicPr>
            <a:picLocks noChangeAspect="1"/>
          </p:cNvPicPr>
          <p:nvPr/>
        </p:nvPicPr>
        <p:blipFill>
          <a:blip r:embed="rId3"/>
          <a:stretch>
            <a:fillRect/>
          </a:stretch>
        </p:blipFill>
        <p:spPr>
          <a:xfrm>
            <a:off x="2208931" y="3983777"/>
            <a:ext cx="5231707" cy="1509146"/>
          </a:xfrm>
          <a:prstGeom prst="rect">
            <a:avLst/>
          </a:prstGeom>
        </p:spPr>
      </p:pic>
      <p:pic>
        <p:nvPicPr>
          <p:cNvPr id="17410" name="Picture 2" descr="Incremental refresh for dataflows">
            <a:extLst>
              <a:ext uri="{FF2B5EF4-FFF2-40B4-BE49-F238E27FC236}">
                <a16:creationId xmlns:a16="http://schemas.microsoft.com/office/drawing/2014/main" id="{F566B93C-21B7-4FB2-ACAF-EBA2F6FB8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512" y="2534816"/>
            <a:ext cx="2599634" cy="412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87329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64">
            <a:extLst>
              <a:ext uri="{FF2B5EF4-FFF2-40B4-BE49-F238E27FC236}">
                <a16:creationId xmlns:a16="http://schemas.microsoft.com/office/drawing/2014/main" id="{222CB6FC-B917-42F4-AD6E-4CB6072F4BB9}"/>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8107E02-E88A-490C-8C73-F310502A52C2}"/>
              </a:ext>
            </a:extLst>
          </p:cNvPr>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Apply ML model</a:t>
            </a:r>
          </a:p>
        </p:txBody>
      </p:sp>
      <p:sp>
        <p:nvSpPr>
          <p:cNvPr id="8" name="TextBox 7">
            <a:extLst>
              <a:ext uri="{FF2B5EF4-FFF2-40B4-BE49-F238E27FC236}">
                <a16:creationId xmlns:a16="http://schemas.microsoft.com/office/drawing/2014/main" id="{D471706C-C7F8-4D92-BB70-F9724BB31B9E}"/>
              </a:ext>
            </a:extLst>
          </p:cNvPr>
          <p:cNvSpPr txBox="1"/>
          <p:nvPr/>
        </p:nvSpPr>
        <p:spPr>
          <a:xfrm>
            <a:off x="295021" y="1309199"/>
            <a:ext cx="11818422" cy="2397579"/>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Automated Machine Learning for Dataflows in Power BI (backed by Azure ML services)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Enable you to build ML model inside Power BI</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Supports Binary Prediction, Classification and Regression models (supervised model)</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Also, produce </a:t>
            </a:r>
            <a:r>
              <a:rPr kumimoji="0" lang="en-US" sz="2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AutoML</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model report to summarize model performance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Requires upgrade workspace to Premium capacity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F693C60F-F638-41D7-84DD-91F0756E6A73}"/>
              </a:ext>
            </a:extLst>
          </p:cNvPr>
          <p:cNvSpPr/>
          <p:nvPr/>
        </p:nvSpPr>
        <p:spPr>
          <a:xfrm>
            <a:off x="7739446" y="413486"/>
            <a:ext cx="46914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2"/>
              </a:rPr>
              <a:t>https://docs.microsoft.com/en-us/power-bi/service-machine-learning-automated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485953E3-D847-43B2-9B09-DA77B50981A0}"/>
              </a:ext>
            </a:extLst>
          </p:cNvPr>
          <p:cNvPicPr>
            <a:picLocks noChangeAspect="1"/>
          </p:cNvPicPr>
          <p:nvPr/>
        </p:nvPicPr>
        <p:blipFill>
          <a:blip r:embed="rId3"/>
          <a:stretch>
            <a:fillRect/>
          </a:stretch>
        </p:blipFill>
        <p:spPr>
          <a:xfrm>
            <a:off x="452670" y="3956160"/>
            <a:ext cx="5643330" cy="1592641"/>
          </a:xfrm>
          <a:prstGeom prst="rect">
            <a:avLst/>
          </a:prstGeom>
        </p:spPr>
      </p:pic>
      <p:pic>
        <p:nvPicPr>
          <p:cNvPr id="11" name="Picture 10">
            <a:extLst>
              <a:ext uri="{FF2B5EF4-FFF2-40B4-BE49-F238E27FC236}">
                <a16:creationId xmlns:a16="http://schemas.microsoft.com/office/drawing/2014/main" id="{E59F6581-08B1-4C3D-A6F3-47C549DEE3AA}"/>
              </a:ext>
            </a:extLst>
          </p:cNvPr>
          <p:cNvPicPr>
            <a:picLocks noChangeAspect="1"/>
          </p:cNvPicPr>
          <p:nvPr/>
        </p:nvPicPr>
        <p:blipFill>
          <a:blip r:embed="rId4"/>
          <a:stretch>
            <a:fillRect/>
          </a:stretch>
        </p:blipFill>
        <p:spPr>
          <a:xfrm>
            <a:off x="6232552" y="3429000"/>
            <a:ext cx="5449373" cy="2653253"/>
          </a:xfrm>
          <a:prstGeom prst="rect">
            <a:avLst/>
          </a:prstGeom>
        </p:spPr>
      </p:pic>
    </p:spTree>
    <p:extLst>
      <p:ext uri="{BB962C8B-B14F-4D97-AF65-F5344CB8AC3E}">
        <p14:creationId xmlns:p14="http://schemas.microsoft.com/office/powerpoint/2010/main" val="179016444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64">
            <a:extLst>
              <a:ext uri="{FF2B5EF4-FFF2-40B4-BE49-F238E27FC236}">
                <a16:creationId xmlns:a16="http://schemas.microsoft.com/office/drawing/2014/main" id="{222CB6FC-B917-42F4-AD6E-4CB6072F4BB9}"/>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8107E02-E88A-490C-8C73-F310502A52C2}"/>
              </a:ext>
            </a:extLst>
          </p:cNvPr>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Bring your own Data Lake</a:t>
            </a:r>
          </a:p>
        </p:txBody>
      </p:sp>
      <p:sp>
        <p:nvSpPr>
          <p:cNvPr id="2" name="Rectangle 1">
            <a:extLst>
              <a:ext uri="{FF2B5EF4-FFF2-40B4-BE49-F238E27FC236}">
                <a16:creationId xmlns:a16="http://schemas.microsoft.com/office/drawing/2014/main" id="{C136B32E-0920-4281-9615-A5DF6E5B5BDB}"/>
              </a:ext>
            </a:extLst>
          </p:cNvPr>
          <p:cNvSpPr/>
          <p:nvPr/>
        </p:nvSpPr>
        <p:spPr>
          <a:xfrm>
            <a:off x="7739446" y="385869"/>
            <a:ext cx="447592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2"/>
              </a:rPr>
              <a:t>https://docs.microsoft.com/en-us/power-bi/service-dataflows-azure-data-lake-integration</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8" name="TextBox 7">
            <a:extLst>
              <a:ext uri="{FF2B5EF4-FFF2-40B4-BE49-F238E27FC236}">
                <a16:creationId xmlns:a16="http://schemas.microsoft.com/office/drawing/2014/main" id="{D471706C-C7F8-4D92-BB70-F9724BB31B9E}"/>
              </a:ext>
            </a:extLst>
          </p:cNvPr>
          <p:cNvSpPr txBox="1"/>
          <p:nvPr/>
        </p:nvSpPr>
        <p:spPr>
          <a:xfrm>
            <a:off x="295021" y="1309199"/>
            <a:ext cx="11264188" cy="1855893"/>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Power BI admins can link to existing Azure Data Lake Storage Gen2 account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Result in storing Dataflows in Azure Data Lake instead of Power BI storage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Leverage Azure ML, AI, Databricks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4" name="Picture 3">
            <a:extLst>
              <a:ext uri="{FF2B5EF4-FFF2-40B4-BE49-F238E27FC236}">
                <a16:creationId xmlns:a16="http://schemas.microsoft.com/office/drawing/2014/main" id="{1413D477-2EAD-4650-A627-9FC4C33416DF}"/>
              </a:ext>
            </a:extLst>
          </p:cNvPr>
          <p:cNvPicPr>
            <a:picLocks noChangeAspect="1"/>
          </p:cNvPicPr>
          <p:nvPr/>
        </p:nvPicPr>
        <p:blipFill>
          <a:blip r:embed="rId3"/>
          <a:stretch>
            <a:fillRect/>
          </a:stretch>
        </p:blipFill>
        <p:spPr>
          <a:xfrm>
            <a:off x="728654" y="2883126"/>
            <a:ext cx="8245664" cy="3589005"/>
          </a:xfrm>
          <a:prstGeom prst="rect">
            <a:avLst/>
          </a:prstGeom>
        </p:spPr>
      </p:pic>
      <p:sp>
        <p:nvSpPr>
          <p:cNvPr id="5" name="TextBox 4">
            <a:extLst>
              <a:ext uri="{FF2B5EF4-FFF2-40B4-BE49-F238E27FC236}">
                <a16:creationId xmlns:a16="http://schemas.microsoft.com/office/drawing/2014/main" id="{F3D87257-605B-4672-A8F2-5959B69C82AE}"/>
              </a:ext>
            </a:extLst>
          </p:cNvPr>
          <p:cNvSpPr txBox="1"/>
          <p:nvPr/>
        </p:nvSpPr>
        <p:spPr>
          <a:xfrm>
            <a:off x="8288518" y="3808207"/>
            <a:ext cx="4115386" cy="231448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Requires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Power BI tenant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subscription ID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Global admin account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Resource group name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Storage account name with ADL storage Gen2 enabled</a:t>
            </a:r>
          </a:p>
        </p:txBody>
      </p:sp>
    </p:spTree>
    <p:extLst>
      <p:ext uri="{BB962C8B-B14F-4D97-AF65-F5344CB8AC3E}">
        <p14:creationId xmlns:p14="http://schemas.microsoft.com/office/powerpoint/2010/main" val="35532210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8080" y="106462"/>
            <a:ext cx="11655840" cy="899537"/>
          </a:xfrm>
        </p:spPr>
        <p:txBody>
          <a:bodyPr/>
          <a:lstStyle/>
          <a:p>
            <a:r>
              <a:rPr lang="en-US" sz="3921" dirty="0"/>
              <a:t>Compare reporting options</a:t>
            </a:r>
          </a:p>
        </p:txBody>
      </p:sp>
      <p:grpSp>
        <p:nvGrpSpPr>
          <p:cNvPr id="66" name="Group 75"/>
          <p:cNvGrpSpPr>
            <a:grpSpLocks noChangeAspect="1"/>
          </p:cNvGrpSpPr>
          <p:nvPr/>
        </p:nvGrpSpPr>
        <p:grpSpPr bwMode="auto">
          <a:xfrm rot="5400000">
            <a:off x="673034" y="2329677"/>
            <a:ext cx="240689" cy="240172"/>
            <a:chOff x="2742" y="2388"/>
            <a:chExt cx="2326" cy="2321"/>
          </a:xfrm>
          <a:solidFill>
            <a:schemeClr val="tx1"/>
          </a:solidFill>
        </p:grpSpPr>
        <p:sp>
          <p:nvSpPr>
            <p:cNvPr id="67" name="Freeform 76"/>
            <p:cNvSpPr>
              <a:spLocks noEditPoints="1"/>
            </p:cNvSpPr>
            <p:nvPr/>
          </p:nvSpPr>
          <p:spPr bwMode="auto">
            <a:xfrm>
              <a:off x="2742" y="2388"/>
              <a:ext cx="2326" cy="2321"/>
            </a:xfrm>
            <a:custGeom>
              <a:avLst/>
              <a:gdLst>
                <a:gd name="T0" fmla="*/ 493 w 985"/>
                <a:gd name="T1" fmla="*/ 0 h 984"/>
                <a:gd name="T2" fmla="*/ 0 w 985"/>
                <a:gd name="T3" fmla="*/ 492 h 984"/>
                <a:gd name="T4" fmla="*/ 493 w 985"/>
                <a:gd name="T5" fmla="*/ 984 h 984"/>
                <a:gd name="T6" fmla="*/ 985 w 985"/>
                <a:gd name="T7" fmla="*/ 492 h 984"/>
                <a:gd name="T8" fmla="*/ 493 w 985"/>
                <a:gd name="T9" fmla="*/ 0 h 984"/>
                <a:gd name="T10" fmla="*/ 493 w 985"/>
                <a:gd name="T11" fmla="*/ 948 h 984"/>
                <a:gd name="T12" fmla="*/ 36 w 985"/>
                <a:gd name="T13" fmla="*/ 492 h 984"/>
                <a:gd name="T14" fmla="*/ 493 w 985"/>
                <a:gd name="T15" fmla="*/ 36 h 984"/>
                <a:gd name="T16" fmla="*/ 949 w 985"/>
                <a:gd name="T17" fmla="*/ 492 h 984"/>
                <a:gd name="T18" fmla="*/ 493 w 985"/>
                <a:gd name="T19" fmla="*/ 94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984">
                  <a:moveTo>
                    <a:pt x="493" y="0"/>
                  </a:moveTo>
                  <a:cubicBezTo>
                    <a:pt x="221" y="0"/>
                    <a:pt x="0" y="221"/>
                    <a:pt x="0" y="492"/>
                  </a:cubicBezTo>
                  <a:cubicBezTo>
                    <a:pt x="0" y="763"/>
                    <a:pt x="221" y="984"/>
                    <a:pt x="493" y="984"/>
                  </a:cubicBezTo>
                  <a:cubicBezTo>
                    <a:pt x="764" y="984"/>
                    <a:pt x="985" y="763"/>
                    <a:pt x="985" y="492"/>
                  </a:cubicBezTo>
                  <a:cubicBezTo>
                    <a:pt x="985" y="221"/>
                    <a:pt x="764" y="0"/>
                    <a:pt x="493" y="0"/>
                  </a:cubicBezTo>
                  <a:close/>
                  <a:moveTo>
                    <a:pt x="493" y="948"/>
                  </a:moveTo>
                  <a:cubicBezTo>
                    <a:pt x="241" y="948"/>
                    <a:pt x="36" y="743"/>
                    <a:pt x="36" y="492"/>
                  </a:cubicBezTo>
                  <a:cubicBezTo>
                    <a:pt x="36" y="241"/>
                    <a:pt x="241" y="36"/>
                    <a:pt x="493" y="36"/>
                  </a:cubicBezTo>
                  <a:cubicBezTo>
                    <a:pt x="744" y="36"/>
                    <a:pt x="949" y="241"/>
                    <a:pt x="949" y="492"/>
                  </a:cubicBezTo>
                  <a:cubicBezTo>
                    <a:pt x="949" y="743"/>
                    <a:pt x="744" y="948"/>
                    <a:pt x="493" y="9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0" rIns="91427" bIns="45713"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77"/>
            <p:cNvSpPr>
              <a:spLocks/>
            </p:cNvSpPr>
            <p:nvPr/>
          </p:nvSpPr>
          <p:spPr bwMode="auto">
            <a:xfrm>
              <a:off x="3335" y="2947"/>
              <a:ext cx="1143" cy="1231"/>
            </a:xfrm>
            <a:custGeom>
              <a:avLst/>
              <a:gdLst>
                <a:gd name="T0" fmla="*/ 254 w 484"/>
                <a:gd name="T1" fmla="*/ 4 h 522"/>
                <a:gd name="T2" fmla="*/ 253 w 484"/>
                <a:gd name="T3" fmla="*/ 3 h 522"/>
                <a:gd name="T4" fmla="*/ 251 w 484"/>
                <a:gd name="T5" fmla="*/ 3 h 522"/>
                <a:gd name="T6" fmla="*/ 250 w 484"/>
                <a:gd name="T7" fmla="*/ 2 h 522"/>
                <a:gd name="T8" fmla="*/ 248 w 484"/>
                <a:gd name="T9" fmla="*/ 1 h 522"/>
                <a:gd name="T10" fmla="*/ 246 w 484"/>
                <a:gd name="T11" fmla="*/ 0 h 522"/>
                <a:gd name="T12" fmla="*/ 245 w 484"/>
                <a:gd name="T13" fmla="*/ 0 h 522"/>
                <a:gd name="T14" fmla="*/ 242 w 484"/>
                <a:gd name="T15" fmla="*/ 0 h 522"/>
                <a:gd name="T16" fmla="*/ 242 w 484"/>
                <a:gd name="T17" fmla="*/ 0 h 522"/>
                <a:gd name="T18" fmla="*/ 242 w 484"/>
                <a:gd name="T19" fmla="*/ 0 h 522"/>
                <a:gd name="T20" fmla="*/ 238 w 484"/>
                <a:gd name="T21" fmla="*/ 0 h 522"/>
                <a:gd name="T22" fmla="*/ 237 w 484"/>
                <a:gd name="T23" fmla="*/ 0 h 522"/>
                <a:gd name="T24" fmla="*/ 235 w 484"/>
                <a:gd name="T25" fmla="*/ 1 h 522"/>
                <a:gd name="T26" fmla="*/ 234 w 484"/>
                <a:gd name="T27" fmla="*/ 2 h 522"/>
                <a:gd name="T28" fmla="*/ 232 w 484"/>
                <a:gd name="T29" fmla="*/ 3 h 522"/>
                <a:gd name="T30" fmla="*/ 231 w 484"/>
                <a:gd name="T31" fmla="*/ 3 h 522"/>
                <a:gd name="T32" fmla="*/ 230 w 484"/>
                <a:gd name="T33" fmla="*/ 4 h 522"/>
                <a:gd name="T34" fmla="*/ 8 w 484"/>
                <a:gd name="T35" fmla="*/ 201 h 522"/>
                <a:gd name="T36" fmla="*/ 6 w 484"/>
                <a:gd name="T37" fmla="*/ 226 h 522"/>
                <a:gd name="T38" fmla="*/ 20 w 484"/>
                <a:gd name="T39" fmla="*/ 232 h 522"/>
                <a:gd name="T40" fmla="*/ 31 w 484"/>
                <a:gd name="T41" fmla="*/ 228 h 522"/>
                <a:gd name="T42" fmla="*/ 224 w 484"/>
                <a:gd name="T43" fmla="*/ 58 h 522"/>
                <a:gd name="T44" fmla="*/ 224 w 484"/>
                <a:gd name="T45" fmla="*/ 504 h 522"/>
                <a:gd name="T46" fmla="*/ 242 w 484"/>
                <a:gd name="T47" fmla="*/ 522 h 522"/>
                <a:gd name="T48" fmla="*/ 260 w 484"/>
                <a:gd name="T49" fmla="*/ 504 h 522"/>
                <a:gd name="T50" fmla="*/ 260 w 484"/>
                <a:gd name="T51" fmla="*/ 58 h 522"/>
                <a:gd name="T52" fmla="*/ 452 w 484"/>
                <a:gd name="T53" fmla="*/ 228 h 522"/>
                <a:gd name="T54" fmla="*/ 477 w 484"/>
                <a:gd name="T55" fmla="*/ 226 h 522"/>
                <a:gd name="T56" fmla="*/ 476 w 484"/>
                <a:gd name="T57" fmla="*/ 201 h 522"/>
                <a:gd name="T58" fmla="*/ 254 w 484"/>
                <a:gd name="T59" fmla="*/ 4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4" h="522">
                  <a:moveTo>
                    <a:pt x="254" y="4"/>
                  </a:moveTo>
                  <a:cubicBezTo>
                    <a:pt x="253" y="4"/>
                    <a:pt x="253" y="4"/>
                    <a:pt x="253" y="3"/>
                  </a:cubicBezTo>
                  <a:cubicBezTo>
                    <a:pt x="252" y="3"/>
                    <a:pt x="252" y="3"/>
                    <a:pt x="251" y="3"/>
                  </a:cubicBezTo>
                  <a:cubicBezTo>
                    <a:pt x="251" y="2"/>
                    <a:pt x="250" y="2"/>
                    <a:pt x="250" y="2"/>
                  </a:cubicBezTo>
                  <a:cubicBezTo>
                    <a:pt x="249" y="1"/>
                    <a:pt x="249" y="1"/>
                    <a:pt x="248" y="1"/>
                  </a:cubicBezTo>
                  <a:cubicBezTo>
                    <a:pt x="248" y="1"/>
                    <a:pt x="247" y="1"/>
                    <a:pt x="246" y="0"/>
                  </a:cubicBezTo>
                  <a:cubicBezTo>
                    <a:pt x="246" y="0"/>
                    <a:pt x="246" y="0"/>
                    <a:pt x="245" y="0"/>
                  </a:cubicBezTo>
                  <a:cubicBezTo>
                    <a:pt x="244" y="0"/>
                    <a:pt x="243" y="0"/>
                    <a:pt x="242" y="0"/>
                  </a:cubicBezTo>
                  <a:cubicBezTo>
                    <a:pt x="242" y="0"/>
                    <a:pt x="242" y="0"/>
                    <a:pt x="242" y="0"/>
                  </a:cubicBezTo>
                  <a:cubicBezTo>
                    <a:pt x="242" y="0"/>
                    <a:pt x="242" y="0"/>
                    <a:pt x="242" y="0"/>
                  </a:cubicBezTo>
                  <a:cubicBezTo>
                    <a:pt x="241" y="0"/>
                    <a:pt x="239" y="0"/>
                    <a:pt x="238" y="0"/>
                  </a:cubicBezTo>
                  <a:cubicBezTo>
                    <a:pt x="238" y="0"/>
                    <a:pt x="238" y="0"/>
                    <a:pt x="237" y="0"/>
                  </a:cubicBezTo>
                  <a:cubicBezTo>
                    <a:pt x="236" y="1"/>
                    <a:pt x="236" y="1"/>
                    <a:pt x="235" y="1"/>
                  </a:cubicBezTo>
                  <a:cubicBezTo>
                    <a:pt x="235" y="1"/>
                    <a:pt x="234" y="1"/>
                    <a:pt x="234" y="2"/>
                  </a:cubicBezTo>
                  <a:cubicBezTo>
                    <a:pt x="233" y="2"/>
                    <a:pt x="233" y="2"/>
                    <a:pt x="232" y="3"/>
                  </a:cubicBezTo>
                  <a:cubicBezTo>
                    <a:pt x="232" y="3"/>
                    <a:pt x="231" y="3"/>
                    <a:pt x="231" y="3"/>
                  </a:cubicBezTo>
                  <a:cubicBezTo>
                    <a:pt x="231" y="4"/>
                    <a:pt x="230" y="4"/>
                    <a:pt x="230" y="4"/>
                  </a:cubicBezTo>
                  <a:cubicBezTo>
                    <a:pt x="8" y="201"/>
                    <a:pt x="8" y="201"/>
                    <a:pt x="8" y="201"/>
                  </a:cubicBezTo>
                  <a:cubicBezTo>
                    <a:pt x="0" y="207"/>
                    <a:pt x="0" y="219"/>
                    <a:pt x="6" y="226"/>
                  </a:cubicBezTo>
                  <a:cubicBezTo>
                    <a:pt x="10" y="230"/>
                    <a:pt x="15" y="232"/>
                    <a:pt x="20" y="232"/>
                  </a:cubicBezTo>
                  <a:cubicBezTo>
                    <a:pt x="24" y="232"/>
                    <a:pt x="28" y="231"/>
                    <a:pt x="31" y="228"/>
                  </a:cubicBezTo>
                  <a:cubicBezTo>
                    <a:pt x="224" y="58"/>
                    <a:pt x="224" y="58"/>
                    <a:pt x="224" y="58"/>
                  </a:cubicBezTo>
                  <a:cubicBezTo>
                    <a:pt x="224" y="504"/>
                    <a:pt x="224" y="504"/>
                    <a:pt x="224" y="504"/>
                  </a:cubicBezTo>
                  <a:cubicBezTo>
                    <a:pt x="224" y="514"/>
                    <a:pt x="232" y="522"/>
                    <a:pt x="242" y="522"/>
                  </a:cubicBezTo>
                  <a:cubicBezTo>
                    <a:pt x="252" y="522"/>
                    <a:pt x="260" y="514"/>
                    <a:pt x="260" y="504"/>
                  </a:cubicBezTo>
                  <a:cubicBezTo>
                    <a:pt x="260" y="58"/>
                    <a:pt x="260" y="58"/>
                    <a:pt x="260" y="58"/>
                  </a:cubicBezTo>
                  <a:cubicBezTo>
                    <a:pt x="452" y="228"/>
                    <a:pt x="452" y="228"/>
                    <a:pt x="452" y="228"/>
                  </a:cubicBezTo>
                  <a:cubicBezTo>
                    <a:pt x="460" y="234"/>
                    <a:pt x="471" y="234"/>
                    <a:pt x="477" y="226"/>
                  </a:cubicBezTo>
                  <a:cubicBezTo>
                    <a:pt x="484" y="219"/>
                    <a:pt x="483" y="207"/>
                    <a:pt x="476" y="201"/>
                  </a:cubicBezTo>
                  <a:lnTo>
                    <a:pt x="25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0" rIns="91427" bIns="45713"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69" name="Freeform: Shape 68"/>
          <p:cNvSpPr>
            <a:spLocks/>
          </p:cNvSpPr>
          <p:nvPr/>
        </p:nvSpPr>
        <p:spPr bwMode="auto">
          <a:xfrm>
            <a:off x="616810" y="2754227"/>
            <a:ext cx="353138" cy="220769"/>
          </a:xfrm>
          <a:custGeom>
            <a:avLst/>
            <a:gdLst>
              <a:gd name="connsiteX0" fmla="*/ 1632469 w 2119312"/>
              <a:gd name="connsiteY0" fmla="*/ 396875 h 1184275"/>
              <a:gd name="connsiteX1" fmla="*/ 1539875 w 2119312"/>
              <a:gd name="connsiteY1" fmla="*/ 491378 h 1184275"/>
              <a:gd name="connsiteX2" fmla="*/ 1539875 w 2119312"/>
              <a:gd name="connsiteY2" fmla="*/ 506413 h 1184275"/>
              <a:gd name="connsiteX3" fmla="*/ 1647542 w 2119312"/>
              <a:gd name="connsiteY3" fmla="*/ 615950 h 1184275"/>
              <a:gd name="connsiteX4" fmla="*/ 1757362 w 2119312"/>
              <a:gd name="connsiteY4" fmla="*/ 506413 h 1184275"/>
              <a:gd name="connsiteX5" fmla="*/ 1647542 w 2119312"/>
              <a:gd name="connsiteY5" fmla="*/ 396875 h 1184275"/>
              <a:gd name="connsiteX6" fmla="*/ 1632469 w 2119312"/>
              <a:gd name="connsiteY6" fmla="*/ 396875 h 1184275"/>
              <a:gd name="connsiteX7" fmla="*/ 1647537 w 2119312"/>
              <a:gd name="connsiteY7" fmla="*/ 344487 h 1184275"/>
              <a:gd name="connsiteX8" fmla="*/ 1809749 w 2119312"/>
              <a:gd name="connsiteY8" fmla="*/ 506412 h 1184275"/>
              <a:gd name="connsiteX9" fmla="*/ 1647537 w 2119312"/>
              <a:gd name="connsiteY9" fmla="*/ 668337 h 1184275"/>
              <a:gd name="connsiteX10" fmla="*/ 1487487 w 2119312"/>
              <a:gd name="connsiteY10" fmla="*/ 506412 h 1184275"/>
              <a:gd name="connsiteX11" fmla="*/ 1493976 w 2119312"/>
              <a:gd name="connsiteY11" fmla="*/ 456755 h 1184275"/>
              <a:gd name="connsiteX12" fmla="*/ 1500464 w 2119312"/>
              <a:gd name="connsiteY12" fmla="*/ 437324 h 1184275"/>
              <a:gd name="connsiteX13" fmla="*/ 1522093 w 2119312"/>
              <a:gd name="connsiteY13" fmla="*/ 439483 h 1184275"/>
              <a:gd name="connsiteX14" fmla="*/ 1526418 w 2119312"/>
              <a:gd name="connsiteY14" fmla="*/ 439483 h 1184275"/>
              <a:gd name="connsiteX15" fmla="*/ 1582652 w 2119312"/>
              <a:gd name="connsiteY15" fmla="*/ 385508 h 1184275"/>
              <a:gd name="connsiteX16" fmla="*/ 1582652 w 2119312"/>
              <a:gd name="connsiteY16" fmla="*/ 379031 h 1184275"/>
              <a:gd name="connsiteX17" fmla="*/ 1580489 w 2119312"/>
              <a:gd name="connsiteY17" fmla="*/ 357441 h 1184275"/>
              <a:gd name="connsiteX18" fmla="*/ 1599955 w 2119312"/>
              <a:gd name="connsiteY18" fmla="*/ 350964 h 1184275"/>
              <a:gd name="connsiteX19" fmla="*/ 1647537 w 2119312"/>
              <a:gd name="connsiteY19" fmla="*/ 344487 h 1184275"/>
              <a:gd name="connsiteX20" fmla="*/ 1647540 w 2119312"/>
              <a:gd name="connsiteY20" fmla="*/ 292100 h 1184275"/>
              <a:gd name="connsiteX21" fmla="*/ 1239837 w 2119312"/>
              <a:gd name="connsiteY21" fmla="*/ 505619 h 1184275"/>
              <a:gd name="connsiteX22" fmla="*/ 1647540 w 2119312"/>
              <a:gd name="connsiteY22" fmla="*/ 719138 h 1184275"/>
              <a:gd name="connsiteX23" fmla="*/ 2057399 w 2119312"/>
              <a:gd name="connsiteY23" fmla="*/ 505619 h 1184275"/>
              <a:gd name="connsiteX24" fmla="*/ 1647540 w 2119312"/>
              <a:gd name="connsiteY24" fmla="*/ 292100 h 1184275"/>
              <a:gd name="connsiteX25" fmla="*/ 1647542 w 2119312"/>
              <a:gd name="connsiteY25" fmla="*/ 241300 h 1184275"/>
              <a:gd name="connsiteX26" fmla="*/ 2108541 w 2119312"/>
              <a:gd name="connsiteY26" fmla="*/ 491325 h 1184275"/>
              <a:gd name="connsiteX27" fmla="*/ 2119312 w 2119312"/>
              <a:gd name="connsiteY27" fmla="*/ 506413 h 1184275"/>
              <a:gd name="connsiteX28" fmla="*/ 2108541 w 2119312"/>
              <a:gd name="connsiteY28" fmla="*/ 519345 h 1184275"/>
              <a:gd name="connsiteX29" fmla="*/ 1647542 w 2119312"/>
              <a:gd name="connsiteY29" fmla="*/ 771525 h 1184275"/>
              <a:gd name="connsiteX30" fmla="*/ 1186542 w 2119312"/>
              <a:gd name="connsiteY30" fmla="*/ 519345 h 1184275"/>
              <a:gd name="connsiteX31" fmla="*/ 1177925 w 2119312"/>
              <a:gd name="connsiteY31" fmla="*/ 506413 h 1184275"/>
              <a:gd name="connsiteX32" fmla="*/ 1186542 w 2119312"/>
              <a:gd name="connsiteY32" fmla="*/ 491325 h 1184275"/>
              <a:gd name="connsiteX33" fmla="*/ 1647542 w 2119312"/>
              <a:gd name="connsiteY33" fmla="*/ 241300 h 1184275"/>
              <a:gd name="connsiteX34" fmla="*/ 1138237 w 2119312"/>
              <a:gd name="connsiteY34" fmla="*/ 230187 h 1184275"/>
              <a:gd name="connsiteX35" fmla="*/ 1157287 w 2119312"/>
              <a:gd name="connsiteY35" fmla="*/ 271462 h 1184275"/>
              <a:gd name="connsiteX36" fmla="*/ 890587 w 2119312"/>
              <a:gd name="connsiteY36" fmla="*/ 390525 h 1184275"/>
              <a:gd name="connsiteX37" fmla="*/ 754062 w 2119312"/>
              <a:gd name="connsiteY37" fmla="*/ 604837 h 1184275"/>
              <a:gd name="connsiteX38" fmla="*/ 601662 w 2119312"/>
              <a:gd name="connsiteY38" fmla="*/ 520700 h 1184275"/>
              <a:gd name="connsiteX39" fmla="*/ 558800 w 2119312"/>
              <a:gd name="connsiteY39" fmla="*/ 666750 h 1184275"/>
              <a:gd name="connsiteX40" fmla="*/ 439737 w 2119312"/>
              <a:gd name="connsiteY40" fmla="*/ 612775 h 1184275"/>
              <a:gd name="connsiteX41" fmla="*/ 350837 w 2119312"/>
              <a:gd name="connsiteY41" fmla="*/ 692150 h 1184275"/>
              <a:gd name="connsiteX42" fmla="*/ 319087 w 2119312"/>
              <a:gd name="connsiteY42" fmla="*/ 661988 h 1184275"/>
              <a:gd name="connsiteX43" fmla="*/ 428625 w 2119312"/>
              <a:gd name="connsiteY43" fmla="*/ 558800 h 1184275"/>
              <a:gd name="connsiteX44" fmla="*/ 528637 w 2119312"/>
              <a:gd name="connsiteY44" fmla="*/ 601662 h 1184275"/>
              <a:gd name="connsiteX45" fmla="*/ 573087 w 2119312"/>
              <a:gd name="connsiteY45" fmla="*/ 452437 h 1184275"/>
              <a:gd name="connsiteX46" fmla="*/ 736600 w 2119312"/>
              <a:gd name="connsiteY46" fmla="*/ 544512 h 1184275"/>
              <a:gd name="connsiteX47" fmla="*/ 857250 w 2119312"/>
              <a:gd name="connsiteY47" fmla="*/ 352425 h 1184275"/>
              <a:gd name="connsiteX48" fmla="*/ 255587 w 2119312"/>
              <a:gd name="connsiteY48" fmla="*/ 115887 h 1184275"/>
              <a:gd name="connsiteX49" fmla="*/ 309562 w 2119312"/>
              <a:gd name="connsiteY49" fmla="*/ 207962 h 1184275"/>
              <a:gd name="connsiteX50" fmla="*/ 277812 w 2119312"/>
              <a:gd name="connsiteY50" fmla="*/ 207962 h 1184275"/>
              <a:gd name="connsiteX51" fmla="*/ 277812 w 2119312"/>
              <a:gd name="connsiteY51" fmla="*/ 760412 h 1184275"/>
              <a:gd name="connsiteX52" fmla="*/ 1238249 w 2119312"/>
              <a:gd name="connsiteY52" fmla="*/ 760412 h 1184275"/>
              <a:gd name="connsiteX53" fmla="*/ 1238249 w 2119312"/>
              <a:gd name="connsiteY53" fmla="*/ 728662 h 1184275"/>
              <a:gd name="connsiteX54" fmla="*/ 1330324 w 2119312"/>
              <a:gd name="connsiteY54" fmla="*/ 782637 h 1184275"/>
              <a:gd name="connsiteX55" fmla="*/ 1238249 w 2119312"/>
              <a:gd name="connsiteY55" fmla="*/ 836612 h 1184275"/>
              <a:gd name="connsiteX56" fmla="*/ 1238249 w 2119312"/>
              <a:gd name="connsiteY56" fmla="*/ 806450 h 1184275"/>
              <a:gd name="connsiteX57" fmla="*/ 231775 w 2119312"/>
              <a:gd name="connsiteY57" fmla="*/ 806450 h 1184275"/>
              <a:gd name="connsiteX58" fmla="*/ 231775 w 2119312"/>
              <a:gd name="connsiteY58" fmla="*/ 207962 h 1184275"/>
              <a:gd name="connsiteX59" fmla="*/ 201612 w 2119312"/>
              <a:gd name="connsiteY59" fmla="*/ 207962 h 1184275"/>
              <a:gd name="connsiteX60" fmla="*/ 153026 w 2119312"/>
              <a:gd name="connsiteY60" fmla="*/ 0 h 1184275"/>
              <a:gd name="connsiteX61" fmla="*/ 1325505 w 2119312"/>
              <a:gd name="connsiteY61" fmla="*/ 0 h 1184275"/>
              <a:gd name="connsiteX62" fmla="*/ 1476375 w 2119312"/>
              <a:gd name="connsiteY62" fmla="*/ 151001 h 1184275"/>
              <a:gd name="connsiteX63" fmla="*/ 1476375 w 2119312"/>
              <a:gd name="connsiteY63" fmla="*/ 209244 h 1184275"/>
              <a:gd name="connsiteX64" fmla="*/ 1428959 w 2119312"/>
              <a:gd name="connsiteY64" fmla="*/ 230815 h 1184275"/>
              <a:gd name="connsiteX65" fmla="*/ 1428959 w 2119312"/>
              <a:gd name="connsiteY65" fmla="*/ 151001 h 1184275"/>
              <a:gd name="connsiteX66" fmla="*/ 1325505 w 2119312"/>
              <a:gd name="connsiteY66" fmla="*/ 47457 h 1184275"/>
              <a:gd name="connsiteX67" fmla="*/ 153026 w 2119312"/>
              <a:gd name="connsiteY67" fmla="*/ 47457 h 1184275"/>
              <a:gd name="connsiteX68" fmla="*/ 47417 w 2119312"/>
              <a:gd name="connsiteY68" fmla="*/ 151001 h 1184275"/>
              <a:gd name="connsiteX69" fmla="*/ 47417 w 2119312"/>
              <a:gd name="connsiteY69" fmla="*/ 867174 h 1184275"/>
              <a:gd name="connsiteX70" fmla="*/ 153026 w 2119312"/>
              <a:gd name="connsiteY70" fmla="*/ 970717 h 1184275"/>
              <a:gd name="connsiteX71" fmla="*/ 644433 w 2119312"/>
              <a:gd name="connsiteY71" fmla="*/ 970717 h 1184275"/>
              <a:gd name="connsiteX72" fmla="*/ 644433 w 2119312"/>
              <a:gd name="connsiteY72" fmla="*/ 1100146 h 1184275"/>
              <a:gd name="connsiteX73" fmla="*/ 450456 w 2119312"/>
              <a:gd name="connsiteY73" fmla="*/ 1100146 h 1184275"/>
              <a:gd name="connsiteX74" fmla="*/ 409506 w 2119312"/>
              <a:gd name="connsiteY74" fmla="*/ 1138975 h 1184275"/>
              <a:gd name="connsiteX75" fmla="*/ 1066870 w 2119312"/>
              <a:gd name="connsiteY75" fmla="*/ 1138975 h 1184275"/>
              <a:gd name="connsiteX76" fmla="*/ 1025919 w 2119312"/>
              <a:gd name="connsiteY76" fmla="*/ 1100146 h 1184275"/>
              <a:gd name="connsiteX77" fmla="*/ 831943 w 2119312"/>
              <a:gd name="connsiteY77" fmla="*/ 1100146 h 1184275"/>
              <a:gd name="connsiteX78" fmla="*/ 831943 w 2119312"/>
              <a:gd name="connsiteY78" fmla="*/ 970717 h 1184275"/>
              <a:gd name="connsiteX79" fmla="*/ 1325505 w 2119312"/>
              <a:gd name="connsiteY79" fmla="*/ 970717 h 1184275"/>
              <a:gd name="connsiteX80" fmla="*/ 1428959 w 2119312"/>
              <a:gd name="connsiteY80" fmla="*/ 867174 h 1184275"/>
              <a:gd name="connsiteX81" fmla="*/ 1428959 w 2119312"/>
              <a:gd name="connsiteY81" fmla="*/ 776574 h 1184275"/>
              <a:gd name="connsiteX82" fmla="*/ 1476375 w 2119312"/>
              <a:gd name="connsiteY82" fmla="*/ 798145 h 1184275"/>
              <a:gd name="connsiteX83" fmla="*/ 1476375 w 2119312"/>
              <a:gd name="connsiteY83" fmla="*/ 865017 h 1184275"/>
              <a:gd name="connsiteX84" fmla="*/ 1325505 w 2119312"/>
              <a:gd name="connsiteY84" fmla="*/ 1016017 h 1184275"/>
              <a:gd name="connsiteX85" fmla="*/ 879359 w 2119312"/>
              <a:gd name="connsiteY85" fmla="*/ 1016017 h 1184275"/>
              <a:gd name="connsiteX86" fmla="*/ 879359 w 2119312"/>
              <a:gd name="connsiteY86" fmla="*/ 1054846 h 1184275"/>
              <a:gd name="connsiteX87" fmla="*/ 1025919 w 2119312"/>
              <a:gd name="connsiteY87" fmla="*/ 1054846 h 1184275"/>
              <a:gd name="connsiteX88" fmla="*/ 1112131 w 2119312"/>
              <a:gd name="connsiteY88" fmla="*/ 1141132 h 1184275"/>
              <a:gd name="connsiteX89" fmla="*/ 1112131 w 2119312"/>
              <a:gd name="connsiteY89" fmla="*/ 1184275 h 1184275"/>
              <a:gd name="connsiteX90" fmla="*/ 364245 w 2119312"/>
              <a:gd name="connsiteY90" fmla="*/ 1184275 h 1184275"/>
              <a:gd name="connsiteX91" fmla="*/ 364245 w 2119312"/>
              <a:gd name="connsiteY91" fmla="*/ 1141132 h 1184275"/>
              <a:gd name="connsiteX92" fmla="*/ 450456 w 2119312"/>
              <a:gd name="connsiteY92" fmla="*/ 1054846 h 1184275"/>
              <a:gd name="connsiteX93" fmla="*/ 597016 w 2119312"/>
              <a:gd name="connsiteY93" fmla="*/ 1054846 h 1184275"/>
              <a:gd name="connsiteX94" fmla="*/ 597016 w 2119312"/>
              <a:gd name="connsiteY94" fmla="*/ 1016017 h 1184275"/>
              <a:gd name="connsiteX95" fmla="*/ 153026 w 2119312"/>
              <a:gd name="connsiteY95" fmla="*/ 1016017 h 1184275"/>
              <a:gd name="connsiteX96" fmla="*/ 0 w 2119312"/>
              <a:gd name="connsiteY96" fmla="*/ 865017 h 1184275"/>
              <a:gd name="connsiteX97" fmla="*/ 0 w 2119312"/>
              <a:gd name="connsiteY97" fmla="*/ 151001 h 1184275"/>
              <a:gd name="connsiteX98" fmla="*/ 153026 w 2119312"/>
              <a:gd name="connsiteY98"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119312" h="1184275">
                <a:moveTo>
                  <a:pt x="1632469" y="396875"/>
                </a:moveTo>
                <a:cubicBezTo>
                  <a:pt x="1628162" y="446274"/>
                  <a:pt x="1589402" y="484935"/>
                  <a:pt x="1539875" y="491378"/>
                </a:cubicBezTo>
                <a:cubicBezTo>
                  <a:pt x="1539875" y="495674"/>
                  <a:pt x="1539875" y="499969"/>
                  <a:pt x="1539875" y="506413"/>
                </a:cubicBezTo>
                <a:cubicBezTo>
                  <a:pt x="1539875" y="566551"/>
                  <a:pt x="1587249" y="615950"/>
                  <a:pt x="1647542" y="615950"/>
                </a:cubicBezTo>
                <a:cubicBezTo>
                  <a:pt x="1707835" y="615950"/>
                  <a:pt x="1757362" y="566551"/>
                  <a:pt x="1757362" y="506413"/>
                </a:cubicBezTo>
                <a:cubicBezTo>
                  <a:pt x="1757362" y="446274"/>
                  <a:pt x="1707835" y="396875"/>
                  <a:pt x="1647542" y="396875"/>
                </a:cubicBezTo>
                <a:cubicBezTo>
                  <a:pt x="1643235" y="396875"/>
                  <a:pt x="1638929" y="396875"/>
                  <a:pt x="1632469" y="396875"/>
                </a:cubicBezTo>
                <a:close/>
                <a:moveTo>
                  <a:pt x="1647537" y="344487"/>
                </a:moveTo>
                <a:cubicBezTo>
                  <a:pt x="1738376" y="344487"/>
                  <a:pt x="1809749" y="417893"/>
                  <a:pt x="1809749" y="506412"/>
                </a:cubicBezTo>
                <a:cubicBezTo>
                  <a:pt x="1809749" y="594931"/>
                  <a:pt x="1738376" y="668337"/>
                  <a:pt x="1647537" y="668337"/>
                </a:cubicBezTo>
                <a:cubicBezTo>
                  <a:pt x="1558861" y="668337"/>
                  <a:pt x="1487487" y="594931"/>
                  <a:pt x="1487487" y="506412"/>
                </a:cubicBezTo>
                <a:cubicBezTo>
                  <a:pt x="1487487" y="489140"/>
                  <a:pt x="1489650" y="474027"/>
                  <a:pt x="1493976" y="456755"/>
                </a:cubicBezTo>
                <a:cubicBezTo>
                  <a:pt x="1500464" y="437324"/>
                  <a:pt x="1500464" y="437324"/>
                  <a:pt x="1500464" y="437324"/>
                </a:cubicBezTo>
                <a:cubicBezTo>
                  <a:pt x="1522093" y="439483"/>
                  <a:pt x="1522093" y="439483"/>
                  <a:pt x="1522093" y="439483"/>
                </a:cubicBezTo>
                <a:cubicBezTo>
                  <a:pt x="1524255" y="439483"/>
                  <a:pt x="1526418" y="439483"/>
                  <a:pt x="1526418" y="439483"/>
                </a:cubicBezTo>
                <a:cubicBezTo>
                  <a:pt x="1556698" y="439483"/>
                  <a:pt x="1582652" y="415734"/>
                  <a:pt x="1582652" y="385508"/>
                </a:cubicBezTo>
                <a:cubicBezTo>
                  <a:pt x="1582652" y="383349"/>
                  <a:pt x="1582652" y="381190"/>
                  <a:pt x="1582652" y="379031"/>
                </a:cubicBezTo>
                <a:cubicBezTo>
                  <a:pt x="1580489" y="357441"/>
                  <a:pt x="1580489" y="357441"/>
                  <a:pt x="1580489" y="357441"/>
                </a:cubicBezTo>
                <a:cubicBezTo>
                  <a:pt x="1599955" y="350964"/>
                  <a:pt x="1599955" y="350964"/>
                  <a:pt x="1599955" y="350964"/>
                </a:cubicBezTo>
                <a:cubicBezTo>
                  <a:pt x="1615094" y="346646"/>
                  <a:pt x="1632397" y="344487"/>
                  <a:pt x="1647537" y="344487"/>
                </a:cubicBezTo>
                <a:close/>
                <a:moveTo>
                  <a:pt x="1647540" y="292100"/>
                </a:moveTo>
                <a:cubicBezTo>
                  <a:pt x="1485753" y="292100"/>
                  <a:pt x="1332595" y="371900"/>
                  <a:pt x="1239837" y="505619"/>
                </a:cubicBezTo>
                <a:cubicBezTo>
                  <a:pt x="1332595" y="639338"/>
                  <a:pt x="1485753" y="719138"/>
                  <a:pt x="1647540" y="719138"/>
                </a:cubicBezTo>
                <a:cubicBezTo>
                  <a:pt x="1811483" y="719138"/>
                  <a:pt x="1962484" y="639338"/>
                  <a:pt x="2057399" y="505619"/>
                </a:cubicBezTo>
                <a:cubicBezTo>
                  <a:pt x="1962484" y="371900"/>
                  <a:pt x="1811483" y="292100"/>
                  <a:pt x="1647540" y="292100"/>
                </a:cubicBezTo>
                <a:close/>
                <a:moveTo>
                  <a:pt x="1647542" y="241300"/>
                </a:moveTo>
                <a:cubicBezTo>
                  <a:pt x="1834957" y="241300"/>
                  <a:pt x="2007294" y="333982"/>
                  <a:pt x="2108541" y="491325"/>
                </a:cubicBezTo>
                <a:cubicBezTo>
                  <a:pt x="2119312" y="506413"/>
                  <a:pt x="2119312" y="506413"/>
                  <a:pt x="2119312" y="506413"/>
                </a:cubicBezTo>
                <a:cubicBezTo>
                  <a:pt x="2108541" y="519345"/>
                  <a:pt x="2108541" y="519345"/>
                  <a:pt x="2108541" y="519345"/>
                </a:cubicBezTo>
                <a:cubicBezTo>
                  <a:pt x="2007294" y="676688"/>
                  <a:pt x="1834957" y="771525"/>
                  <a:pt x="1647542" y="771525"/>
                </a:cubicBezTo>
                <a:cubicBezTo>
                  <a:pt x="1462280" y="771525"/>
                  <a:pt x="1289944" y="676688"/>
                  <a:pt x="1186542" y="519345"/>
                </a:cubicBezTo>
                <a:cubicBezTo>
                  <a:pt x="1177925" y="506413"/>
                  <a:pt x="1177925" y="506413"/>
                  <a:pt x="1177925" y="506413"/>
                </a:cubicBezTo>
                <a:cubicBezTo>
                  <a:pt x="1186542" y="491325"/>
                  <a:pt x="1186542" y="491325"/>
                  <a:pt x="1186542" y="491325"/>
                </a:cubicBezTo>
                <a:cubicBezTo>
                  <a:pt x="1289944" y="333982"/>
                  <a:pt x="1462280" y="241300"/>
                  <a:pt x="1647542" y="241300"/>
                </a:cubicBezTo>
                <a:close/>
                <a:moveTo>
                  <a:pt x="1138237" y="230187"/>
                </a:moveTo>
                <a:lnTo>
                  <a:pt x="1157287" y="271462"/>
                </a:lnTo>
                <a:lnTo>
                  <a:pt x="890587" y="390525"/>
                </a:lnTo>
                <a:lnTo>
                  <a:pt x="754062" y="604837"/>
                </a:lnTo>
                <a:lnTo>
                  <a:pt x="601662" y="520700"/>
                </a:lnTo>
                <a:lnTo>
                  <a:pt x="558800" y="666750"/>
                </a:lnTo>
                <a:lnTo>
                  <a:pt x="439737" y="612775"/>
                </a:lnTo>
                <a:lnTo>
                  <a:pt x="350837" y="692150"/>
                </a:lnTo>
                <a:lnTo>
                  <a:pt x="319087" y="661988"/>
                </a:lnTo>
                <a:lnTo>
                  <a:pt x="428625" y="558800"/>
                </a:lnTo>
                <a:lnTo>
                  <a:pt x="528637" y="601662"/>
                </a:lnTo>
                <a:lnTo>
                  <a:pt x="573087" y="452437"/>
                </a:lnTo>
                <a:lnTo>
                  <a:pt x="736600" y="544512"/>
                </a:lnTo>
                <a:lnTo>
                  <a:pt x="857250" y="352425"/>
                </a:lnTo>
                <a:close/>
                <a:moveTo>
                  <a:pt x="255587" y="115887"/>
                </a:moveTo>
                <a:lnTo>
                  <a:pt x="309562" y="207962"/>
                </a:lnTo>
                <a:lnTo>
                  <a:pt x="277812" y="207962"/>
                </a:lnTo>
                <a:lnTo>
                  <a:pt x="277812" y="760412"/>
                </a:lnTo>
                <a:lnTo>
                  <a:pt x="1238249" y="760412"/>
                </a:lnTo>
                <a:lnTo>
                  <a:pt x="1238249" y="728662"/>
                </a:lnTo>
                <a:lnTo>
                  <a:pt x="1330324" y="782637"/>
                </a:lnTo>
                <a:lnTo>
                  <a:pt x="1238249" y="836612"/>
                </a:lnTo>
                <a:lnTo>
                  <a:pt x="1238249" y="806450"/>
                </a:lnTo>
                <a:lnTo>
                  <a:pt x="231775" y="806450"/>
                </a:lnTo>
                <a:lnTo>
                  <a:pt x="231775" y="207962"/>
                </a:lnTo>
                <a:lnTo>
                  <a:pt x="201612" y="207962"/>
                </a:lnTo>
                <a:close/>
                <a:moveTo>
                  <a:pt x="153026" y="0"/>
                </a:moveTo>
                <a:cubicBezTo>
                  <a:pt x="1325505" y="0"/>
                  <a:pt x="1325505" y="0"/>
                  <a:pt x="1325505" y="0"/>
                </a:cubicBezTo>
                <a:cubicBezTo>
                  <a:pt x="1407406" y="0"/>
                  <a:pt x="1476375" y="66872"/>
                  <a:pt x="1476375" y="151001"/>
                </a:cubicBezTo>
                <a:cubicBezTo>
                  <a:pt x="1476375" y="170415"/>
                  <a:pt x="1476375" y="189829"/>
                  <a:pt x="1476375" y="209244"/>
                </a:cubicBezTo>
                <a:cubicBezTo>
                  <a:pt x="1459133" y="217872"/>
                  <a:pt x="1444046" y="224344"/>
                  <a:pt x="1428959" y="230815"/>
                </a:cubicBezTo>
                <a:cubicBezTo>
                  <a:pt x="1428959" y="151001"/>
                  <a:pt x="1428959" y="151001"/>
                  <a:pt x="1428959" y="151001"/>
                </a:cubicBezTo>
                <a:cubicBezTo>
                  <a:pt x="1428959" y="92757"/>
                  <a:pt x="1381542" y="47457"/>
                  <a:pt x="1325505" y="47457"/>
                </a:cubicBezTo>
                <a:cubicBezTo>
                  <a:pt x="153026" y="47457"/>
                  <a:pt x="153026" y="47457"/>
                  <a:pt x="153026" y="47457"/>
                </a:cubicBezTo>
                <a:cubicBezTo>
                  <a:pt x="94833" y="47457"/>
                  <a:pt x="47417" y="92757"/>
                  <a:pt x="47417" y="151001"/>
                </a:cubicBezTo>
                <a:cubicBezTo>
                  <a:pt x="47417" y="867174"/>
                  <a:pt x="47417" y="867174"/>
                  <a:pt x="47417" y="867174"/>
                </a:cubicBezTo>
                <a:cubicBezTo>
                  <a:pt x="47417" y="923260"/>
                  <a:pt x="94833" y="970717"/>
                  <a:pt x="153026" y="970717"/>
                </a:cubicBezTo>
                <a:cubicBezTo>
                  <a:pt x="644433" y="970717"/>
                  <a:pt x="644433" y="970717"/>
                  <a:pt x="644433" y="970717"/>
                </a:cubicBezTo>
                <a:cubicBezTo>
                  <a:pt x="644433" y="1100146"/>
                  <a:pt x="644433" y="1100146"/>
                  <a:pt x="644433" y="1100146"/>
                </a:cubicBezTo>
                <a:cubicBezTo>
                  <a:pt x="450456" y="1100146"/>
                  <a:pt x="450456" y="1100146"/>
                  <a:pt x="450456" y="1100146"/>
                </a:cubicBezTo>
                <a:cubicBezTo>
                  <a:pt x="428903" y="1100146"/>
                  <a:pt x="411661" y="1117403"/>
                  <a:pt x="409506" y="1138975"/>
                </a:cubicBezTo>
                <a:cubicBezTo>
                  <a:pt x="1066870" y="1138975"/>
                  <a:pt x="1066870" y="1138975"/>
                  <a:pt x="1066870" y="1138975"/>
                </a:cubicBezTo>
                <a:cubicBezTo>
                  <a:pt x="1064714" y="1117403"/>
                  <a:pt x="1047472" y="1100146"/>
                  <a:pt x="1025919" y="1100146"/>
                </a:cubicBezTo>
                <a:cubicBezTo>
                  <a:pt x="831943" y="1100146"/>
                  <a:pt x="831943" y="1100146"/>
                  <a:pt x="831943" y="1100146"/>
                </a:cubicBezTo>
                <a:cubicBezTo>
                  <a:pt x="831943" y="970717"/>
                  <a:pt x="831943" y="970717"/>
                  <a:pt x="831943" y="970717"/>
                </a:cubicBezTo>
                <a:cubicBezTo>
                  <a:pt x="1325505" y="970717"/>
                  <a:pt x="1325505" y="970717"/>
                  <a:pt x="1325505" y="970717"/>
                </a:cubicBezTo>
                <a:cubicBezTo>
                  <a:pt x="1381542" y="970717"/>
                  <a:pt x="1428959" y="923260"/>
                  <a:pt x="1428959" y="867174"/>
                </a:cubicBezTo>
                <a:cubicBezTo>
                  <a:pt x="1428959" y="834817"/>
                  <a:pt x="1428959" y="804617"/>
                  <a:pt x="1428959" y="776574"/>
                </a:cubicBezTo>
                <a:cubicBezTo>
                  <a:pt x="1444046" y="783045"/>
                  <a:pt x="1461288" y="791674"/>
                  <a:pt x="1476375" y="798145"/>
                </a:cubicBezTo>
                <a:cubicBezTo>
                  <a:pt x="1476375" y="865017"/>
                  <a:pt x="1476375" y="865017"/>
                  <a:pt x="1476375" y="865017"/>
                </a:cubicBezTo>
                <a:cubicBezTo>
                  <a:pt x="1476375" y="949146"/>
                  <a:pt x="1407406" y="1016017"/>
                  <a:pt x="1325505" y="1016017"/>
                </a:cubicBezTo>
                <a:cubicBezTo>
                  <a:pt x="879359" y="1016017"/>
                  <a:pt x="879359" y="1016017"/>
                  <a:pt x="879359" y="1016017"/>
                </a:cubicBezTo>
                <a:cubicBezTo>
                  <a:pt x="879359" y="1054846"/>
                  <a:pt x="879359" y="1054846"/>
                  <a:pt x="879359" y="1054846"/>
                </a:cubicBezTo>
                <a:cubicBezTo>
                  <a:pt x="1025919" y="1054846"/>
                  <a:pt x="1025919" y="1054846"/>
                  <a:pt x="1025919" y="1054846"/>
                </a:cubicBezTo>
                <a:cubicBezTo>
                  <a:pt x="1073336" y="1054846"/>
                  <a:pt x="1112131" y="1093675"/>
                  <a:pt x="1112131" y="1141132"/>
                </a:cubicBezTo>
                <a:cubicBezTo>
                  <a:pt x="1112131" y="1141132"/>
                  <a:pt x="1112131" y="1141132"/>
                  <a:pt x="1112131" y="1184275"/>
                </a:cubicBezTo>
                <a:cubicBezTo>
                  <a:pt x="364245" y="1184275"/>
                  <a:pt x="364245" y="1184275"/>
                  <a:pt x="364245" y="1184275"/>
                </a:cubicBezTo>
                <a:cubicBezTo>
                  <a:pt x="364245" y="1141132"/>
                  <a:pt x="364245" y="1141132"/>
                  <a:pt x="364245" y="1141132"/>
                </a:cubicBezTo>
                <a:cubicBezTo>
                  <a:pt x="364245" y="1093675"/>
                  <a:pt x="403040" y="1054846"/>
                  <a:pt x="450456" y="1054846"/>
                </a:cubicBezTo>
                <a:cubicBezTo>
                  <a:pt x="597016" y="1054846"/>
                  <a:pt x="597016" y="1054846"/>
                  <a:pt x="597016" y="1054846"/>
                </a:cubicBezTo>
                <a:cubicBezTo>
                  <a:pt x="597016" y="1016017"/>
                  <a:pt x="597016" y="1016017"/>
                  <a:pt x="597016" y="1016017"/>
                </a:cubicBezTo>
                <a:cubicBezTo>
                  <a:pt x="153026" y="1016017"/>
                  <a:pt x="153026" y="1016017"/>
                  <a:pt x="153026" y="1016017"/>
                </a:cubicBezTo>
                <a:cubicBezTo>
                  <a:pt x="68970" y="1016017"/>
                  <a:pt x="0" y="949146"/>
                  <a:pt x="0" y="865017"/>
                </a:cubicBezTo>
                <a:cubicBezTo>
                  <a:pt x="0" y="151001"/>
                  <a:pt x="0" y="151001"/>
                  <a:pt x="0" y="151001"/>
                </a:cubicBezTo>
                <a:cubicBezTo>
                  <a:pt x="0" y="66872"/>
                  <a:pt x="68970" y="0"/>
                  <a:pt x="153026"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Freeform 60"/>
          <p:cNvSpPr>
            <a:spLocks noChangeAspect="1"/>
          </p:cNvSpPr>
          <p:nvPr/>
        </p:nvSpPr>
        <p:spPr bwMode="auto">
          <a:xfrm>
            <a:off x="686708" y="4877710"/>
            <a:ext cx="213340" cy="286007"/>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7" name="Group 76"/>
          <p:cNvGrpSpPr/>
          <p:nvPr/>
        </p:nvGrpSpPr>
        <p:grpSpPr>
          <a:xfrm>
            <a:off x="720758" y="5304937"/>
            <a:ext cx="145241" cy="278494"/>
            <a:chOff x="4397982" y="3362373"/>
            <a:chExt cx="2038350" cy="3908425"/>
          </a:xfrm>
          <a:solidFill>
            <a:schemeClr val="tx1"/>
          </a:solidFill>
        </p:grpSpPr>
        <p:sp>
          <p:nvSpPr>
            <p:cNvPr id="78" name="Freeform 51"/>
            <p:cNvSpPr>
              <a:spLocks noEditPoints="1"/>
            </p:cNvSpPr>
            <p:nvPr/>
          </p:nvSpPr>
          <p:spPr bwMode="auto">
            <a:xfrm>
              <a:off x="4397982" y="3362373"/>
              <a:ext cx="2038350" cy="3908425"/>
            </a:xfrm>
            <a:custGeom>
              <a:avLst/>
              <a:gdLst>
                <a:gd name="T0" fmla="*/ 505 w 542"/>
                <a:gd name="T1" fmla="*/ 0 h 1044"/>
                <a:gd name="T2" fmla="*/ 36 w 542"/>
                <a:gd name="T3" fmla="*/ 0 h 1044"/>
                <a:gd name="T4" fmla="*/ 0 w 542"/>
                <a:gd name="T5" fmla="*/ 37 h 1044"/>
                <a:gd name="T6" fmla="*/ 0 w 542"/>
                <a:gd name="T7" fmla="*/ 1007 h 1044"/>
                <a:gd name="T8" fmla="*/ 36 w 542"/>
                <a:gd name="T9" fmla="*/ 1044 h 1044"/>
                <a:gd name="T10" fmla="*/ 505 w 542"/>
                <a:gd name="T11" fmla="*/ 1044 h 1044"/>
                <a:gd name="T12" fmla="*/ 542 w 542"/>
                <a:gd name="T13" fmla="*/ 1007 h 1044"/>
                <a:gd name="T14" fmla="*/ 542 w 542"/>
                <a:gd name="T15" fmla="*/ 37 h 1044"/>
                <a:gd name="T16" fmla="*/ 505 w 542"/>
                <a:gd name="T17" fmla="*/ 0 h 1044"/>
                <a:gd name="T18" fmla="*/ 506 w 542"/>
                <a:gd name="T19" fmla="*/ 1007 h 1044"/>
                <a:gd name="T20" fmla="*/ 505 w 542"/>
                <a:gd name="T21" fmla="*/ 1008 h 1044"/>
                <a:gd name="T22" fmla="*/ 36 w 542"/>
                <a:gd name="T23" fmla="*/ 1008 h 1044"/>
                <a:gd name="T24" fmla="*/ 36 w 542"/>
                <a:gd name="T25" fmla="*/ 1007 h 1044"/>
                <a:gd name="T26" fmla="*/ 36 w 542"/>
                <a:gd name="T27" fmla="*/ 37 h 1044"/>
                <a:gd name="T28" fmla="*/ 36 w 542"/>
                <a:gd name="T29" fmla="*/ 36 h 1044"/>
                <a:gd name="T30" fmla="*/ 505 w 542"/>
                <a:gd name="T31" fmla="*/ 36 h 1044"/>
                <a:gd name="T32" fmla="*/ 506 w 542"/>
                <a:gd name="T33" fmla="*/ 37 h 1044"/>
                <a:gd name="T34" fmla="*/ 506 w 542"/>
                <a:gd name="T35" fmla="*/ 1007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2" h="1044">
                  <a:moveTo>
                    <a:pt x="505" y="0"/>
                  </a:moveTo>
                  <a:cubicBezTo>
                    <a:pt x="36" y="0"/>
                    <a:pt x="36" y="0"/>
                    <a:pt x="36" y="0"/>
                  </a:cubicBezTo>
                  <a:cubicBezTo>
                    <a:pt x="16" y="0"/>
                    <a:pt x="0" y="16"/>
                    <a:pt x="0" y="37"/>
                  </a:cubicBezTo>
                  <a:cubicBezTo>
                    <a:pt x="0" y="1007"/>
                    <a:pt x="0" y="1007"/>
                    <a:pt x="0" y="1007"/>
                  </a:cubicBezTo>
                  <a:cubicBezTo>
                    <a:pt x="0" y="1028"/>
                    <a:pt x="16" y="1044"/>
                    <a:pt x="36" y="1044"/>
                  </a:cubicBezTo>
                  <a:cubicBezTo>
                    <a:pt x="505" y="1044"/>
                    <a:pt x="505" y="1044"/>
                    <a:pt x="505" y="1044"/>
                  </a:cubicBezTo>
                  <a:cubicBezTo>
                    <a:pt x="525" y="1044"/>
                    <a:pt x="542" y="1028"/>
                    <a:pt x="542" y="1007"/>
                  </a:cubicBezTo>
                  <a:cubicBezTo>
                    <a:pt x="542" y="37"/>
                    <a:pt x="542" y="37"/>
                    <a:pt x="542" y="37"/>
                  </a:cubicBezTo>
                  <a:cubicBezTo>
                    <a:pt x="542" y="16"/>
                    <a:pt x="525" y="0"/>
                    <a:pt x="505" y="0"/>
                  </a:cubicBezTo>
                  <a:close/>
                  <a:moveTo>
                    <a:pt x="506" y="1007"/>
                  </a:moveTo>
                  <a:cubicBezTo>
                    <a:pt x="506" y="1008"/>
                    <a:pt x="505" y="1008"/>
                    <a:pt x="505" y="1008"/>
                  </a:cubicBezTo>
                  <a:cubicBezTo>
                    <a:pt x="36" y="1008"/>
                    <a:pt x="36" y="1008"/>
                    <a:pt x="36" y="1008"/>
                  </a:cubicBezTo>
                  <a:cubicBezTo>
                    <a:pt x="36" y="1008"/>
                    <a:pt x="36" y="1008"/>
                    <a:pt x="36" y="1007"/>
                  </a:cubicBezTo>
                  <a:cubicBezTo>
                    <a:pt x="36" y="37"/>
                    <a:pt x="36" y="37"/>
                    <a:pt x="36" y="37"/>
                  </a:cubicBezTo>
                  <a:cubicBezTo>
                    <a:pt x="36" y="36"/>
                    <a:pt x="36" y="36"/>
                    <a:pt x="36" y="36"/>
                  </a:cubicBezTo>
                  <a:cubicBezTo>
                    <a:pt x="505" y="36"/>
                    <a:pt x="505" y="36"/>
                    <a:pt x="505" y="36"/>
                  </a:cubicBezTo>
                  <a:cubicBezTo>
                    <a:pt x="505" y="36"/>
                    <a:pt x="506" y="36"/>
                    <a:pt x="506" y="37"/>
                  </a:cubicBezTo>
                  <a:lnTo>
                    <a:pt x="506" y="1007"/>
                  </a:lnTo>
                  <a:close/>
                </a:path>
              </a:pathLst>
            </a:custGeom>
            <a:grpFill/>
            <a:ln>
              <a:noFill/>
            </a:ln>
          </p:spPr>
          <p:txBody>
            <a:bodyPr vert="horz" wrap="square" lIns="91427" tIns="0" rIns="91427" bIns="45713"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52"/>
            <p:cNvSpPr>
              <a:spLocks noEditPoints="1"/>
            </p:cNvSpPr>
            <p:nvPr/>
          </p:nvSpPr>
          <p:spPr bwMode="auto">
            <a:xfrm>
              <a:off x="4612295" y="3800523"/>
              <a:ext cx="1601788" cy="2935288"/>
            </a:xfrm>
            <a:custGeom>
              <a:avLst/>
              <a:gdLst>
                <a:gd name="T0" fmla="*/ 426 w 426"/>
                <a:gd name="T1" fmla="*/ 753 h 784"/>
                <a:gd name="T2" fmla="*/ 395 w 426"/>
                <a:gd name="T3" fmla="*/ 0 h 784"/>
                <a:gd name="T4" fmla="*/ 0 w 426"/>
                <a:gd name="T5" fmla="*/ 31 h 784"/>
                <a:gd name="T6" fmla="*/ 31 w 426"/>
                <a:gd name="T7" fmla="*/ 784 h 784"/>
                <a:gd name="T8" fmla="*/ 390 w 426"/>
                <a:gd name="T9" fmla="*/ 131 h 784"/>
                <a:gd name="T10" fmla="*/ 232 w 426"/>
                <a:gd name="T11" fmla="*/ 277 h 784"/>
                <a:gd name="T12" fmla="*/ 390 w 426"/>
                <a:gd name="T13" fmla="*/ 131 h 784"/>
                <a:gd name="T14" fmla="*/ 36 w 426"/>
                <a:gd name="T15" fmla="*/ 498 h 784"/>
                <a:gd name="T16" fmla="*/ 196 w 426"/>
                <a:gd name="T17" fmla="*/ 653 h 784"/>
                <a:gd name="T18" fmla="*/ 36 w 426"/>
                <a:gd name="T19" fmla="*/ 653 h 784"/>
                <a:gd name="T20" fmla="*/ 36 w 426"/>
                <a:gd name="T21" fmla="*/ 689 h 784"/>
                <a:gd name="T22" fmla="*/ 102 w 426"/>
                <a:gd name="T23" fmla="*/ 744 h 784"/>
                <a:gd name="T24" fmla="*/ 36 w 426"/>
                <a:gd name="T25" fmla="*/ 689 h 784"/>
                <a:gd name="T26" fmla="*/ 138 w 426"/>
                <a:gd name="T27" fmla="*/ 689 h 784"/>
                <a:gd name="T28" fmla="*/ 196 w 426"/>
                <a:gd name="T29" fmla="*/ 744 h 784"/>
                <a:gd name="T30" fmla="*/ 138 w 426"/>
                <a:gd name="T31" fmla="*/ 689 h 784"/>
                <a:gd name="T32" fmla="*/ 289 w 426"/>
                <a:gd name="T33" fmla="*/ 689 h 784"/>
                <a:gd name="T34" fmla="*/ 232 w 426"/>
                <a:gd name="T35" fmla="*/ 744 h 784"/>
                <a:gd name="T36" fmla="*/ 232 w 426"/>
                <a:gd name="T37" fmla="*/ 653 h 784"/>
                <a:gd name="T38" fmla="*/ 390 w 426"/>
                <a:gd name="T39" fmla="*/ 498 h 784"/>
                <a:gd name="T40" fmla="*/ 232 w 426"/>
                <a:gd name="T41" fmla="*/ 653 h 784"/>
                <a:gd name="T42" fmla="*/ 36 w 426"/>
                <a:gd name="T43" fmla="*/ 462 h 784"/>
                <a:gd name="T44" fmla="*/ 36 w 426"/>
                <a:gd name="T45" fmla="*/ 313 h 784"/>
                <a:gd name="T46" fmla="*/ 390 w 426"/>
                <a:gd name="T47" fmla="*/ 313 h 784"/>
                <a:gd name="T48" fmla="*/ 196 w 426"/>
                <a:gd name="T49" fmla="*/ 277 h 784"/>
                <a:gd name="T50" fmla="*/ 137 w 426"/>
                <a:gd name="T51" fmla="*/ 220 h 784"/>
                <a:gd name="T52" fmla="*/ 196 w 426"/>
                <a:gd name="T53" fmla="*/ 277 h 784"/>
                <a:gd name="T54" fmla="*/ 36 w 426"/>
                <a:gd name="T55" fmla="*/ 277 h 784"/>
                <a:gd name="T56" fmla="*/ 36 w 426"/>
                <a:gd name="T57" fmla="*/ 220 h 784"/>
                <a:gd name="T58" fmla="*/ 101 w 426"/>
                <a:gd name="T59" fmla="*/ 220 h 784"/>
                <a:gd name="T60" fmla="*/ 325 w 426"/>
                <a:gd name="T61" fmla="*/ 744 h 784"/>
                <a:gd name="T62" fmla="*/ 390 w 426"/>
                <a:gd name="T63" fmla="*/ 689 h 784"/>
                <a:gd name="T64" fmla="*/ 325 w 426"/>
                <a:gd name="T65" fmla="*/ 744 h 784"/>
                <a:gd name="T66" fmla="*/ 137 w 426"/>
                <a:gd name="T67" fmla="*/ 184 h 784"/>
                <a:gd name="T68" fmla="*/ 196 w 426"/>
                <a:gd name="T69" fmla="*/ 131 h 784"/>
                <a:gd name="T70" fmla="*/ 101 w 426"/>
                <a:gd name="T71" fmla="*/ 184 h 784"/>
                <a:gd name="T72" fmla="*/ 36 w 426"/>
                <a:gd name="T73" fmla="*/ 184 h 784"/>
                <a:gd name="T74" fmla="*/ 101 w 426"/>
                <a:gd name="T75" fmla="*/ 131 h 784"/>
                <a:gd name="T76" fmla="*/ 390 w 426"/>
                <a:gd name="T77" fmla="*/ 36 h 784"/>
                <a:gd name="T78" fmla="*/ 36 w 426"/>
                <a:gd name="T79" fmla="*/ 95 h 784"/>
                <a:gd name="T80" fmla="*/ 390 w 426"/>
                <a:gd name="T81" fmla="*/ 36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6" h="784">
                  <a:moveTo>
                    <a:pt x="395" y="784"/>
                  </a:moveTo>
                  <a:cubicBezTo>
                    <a:pt x="412" y="784"/>
                    <a:pt x="426" y="770"/>
                    <a:pt x="426" y="753"/>
                  </a:cubicBezTo>
                  <a:cubicBezTo>
                    <a:pt x="426" y="31"/>
                    <a:pt x="426" y="31"/>
                    <a:pt x="426" y="31"/>
                  </a:cubicBezTo>
                  <a:cubicBezTo>
                    <a:pt x="426" y="14"/>
                    <a:pt x="412" y="0"/>
                    <a:pt x="395" y="0"/>
                  </a:cubicBezTo>
                  <a:cubicBezTo>
                    <a:pt x="31" y="0"/>
                    <a:pt x="31" y="0"/>
                    <a:pt x="31" y="0"/>
                  </a:cubicBezTo>
                  <a:cubicBezTo>
                    <a:pt x="14" y="0"/>
                    <a:pt x="0" y="14"/>
                    <a:pt x="0" y="31"/>
                  </a:cubicBezTo>
                  <a:cubicBezTo>
                    <a:pt x="0" y="753"/>
                    <a:pt x="0" y="753"/>
                    <a:pt x="0" y="753"/>
                  </a:cubicBezTo>
                  <a:cubicBezTo>
                    <a:pt x="0" y="770"/>
                    <a:pt x="14" y="784"/>
                    <a:pt x="31" y="784"/>
                  </a:cubicBezTo>
                  <a:lnTo>
                    <a:pt x="395" y="784"/>
                  </a:lnTo>
                  <a:close/>
                  <a:moveTo>
                    <a:pt x="390" y="131"/>
                  </a:moveTo>
                  <a:cubicBezTo>
                    <a:pt x="390" y="277"/>
                    <a:pt x="390" y="277"/>
                    <a:pt x="390" y="277"/>
                  </a:cubicBezTo>
                  <a:cubicBezTo>
                    <a:pt x="232" y="277"/>
                    <a:pt x="232" y="277"/>
                    <a:pt x="232" y="277"/>
                  </a:cubicBezTo>
                  <a:cubicBezTo>
                    <a:pt x="232" y="131"/>
                    <a:pt x="232" y="131"/>
                    <a:pt x="232" y="131"/>
                  </a:cubicBezTo>
                  <a:lnTo>
                    <a:pt x="390" y="131"/>
                  </a:lnTo>
                  <a:close/>
                  <a:moveTo>
                    <a:pt x="36" y="498"/>
                  </a:moveTo>
                  <a:cubicBezTo>
                    <a:pt x="36" y="498"/>
                    <a:pt x="36" y="498"/>
                    <a:pt x="36" y="498"/>
                  </a:cubicBezTo>
                  <a:cubicBezTo>
                    <a:pt x="196" y="498"/>
                    <a:pt x="196" y="498"/>
                    <a:pt x="196" y="498"/>
                  </a:cubicBezTo>
                  <a:cubicBezTo>
                    <a:pt x="196" y="653"/>
                    <a:pt x="196" y="653"/>
                    <a:pt x="196" y="653"/>
                  </a:cubicBezTo>
                  <a:cubicBezTo>
                    <a:pt x="36" y="653"/>
                    <a:pt x="36" y="653"/>
                    <a:pt x="36" y="653"/>
                  </a:cubicBezTo>
                  <a:cubicBezTo>
                    <a:pt x="36" y="653"/>
                    <a:pt x="36" y="653"/>
                    <a:pt x="36" y="653"/>
                  </a:cubicBezTo>
                  <a:lnTo>
                    <a:pt x="36" y="498"/>
                  </a:lnTo>
                  <a:close/>
                  <a:moveTo>
                    <a:pt x="36" y="689"/>
                  </a:moveTo>
                  <a:cubicBezTo>
                    <a:pt x="102" y="689"/>
                    <a:pt x="102" y="689"/>
                    <a:pt x="102" y="689"/>
                  </a:cubicBezTo>
                  <a:cubicBezTo>
                    <a:pt x="102" y="744"/>
                    <a:pt x="102" y="744"/>
                    <a:pt x="102" y="744"/>
                  </a:cubicBezTo>
                  <a:cubicBezTo>
                    <a:pt x="36" y="744"/>
                    <a:pt x="36" y="744"/>
                    <a:pt x="36" y="744"/>
                  </a:cubicBezTo>
                  <a:cubicBezTo>
                    <a:pt x="36" y="689"/>
                    <a:pt x="36" y="689"/>
                    <a:pt x="36" y="689"/>
                  </a:cubicBezTo>
                  <a:cubicBezTo>
                    <a:pt x="36" y="689"/>
                    <a:pt x="36" y="689"/>
                    <a:pt x="36" y="689"/>
                  </a:cubicBezTo>
                  <a:close/>
                  <a:moveTo>
                    <a:pt x="138" y="689"/>
                  </a:moveTo>
                  <a:cubicBezTo>
                    <a:pt x="196" y="689"/>
                    <a:pt x="196" y="689"/>
                    <a:pt x="196" y="689"/>
                  </a:cubicBezTo>
                  <a:cubicBezTo>
                    <a:pt x="196" y="744"/>
                    <a:pt x="196" y="744"/>
                    <a:pt x="196" y="744"/>
                  </a:cubicBezTo>
                  <a:cubicBezTo>
                    <a:pt x="138" y="744"/>
                    <a:pt x="138" y="744"/>
                    <a:pt x="138" y="744"/>
                  </a:cubicBezTo>
                  <a:lnTo>
                    <a:pt x="138" y="689"/>
                  </a:lnTo>
                  <a:close/>
                  <a:moveTo>
                    <a:pt x="232" y="689"/>
                  </a:moveTo>
                  <a:cubicBezTo>
                    <a:pt x="289" y="689"/>
                    <a:pt x="289" y="689"/>
                    <a:pt x="289" y="689"/>
                  </a:cubicBezTo>
                  <a:cubicBezTo>
                    <a:pt x="289" y="744"/>
                    <a:pt x="289" y="744"/>
                    <a:pt x="289" y="744"/>
                  </a:cubicBezTo>
                  <a:cubicBezTo>
                    <a:pt x="232" y="744"/>
                    <a:pt x="232" y="744"/>
                    <a:pt x="232" y="744"/>
                  </a:cubicBezTo>
                  <a:lnTo>
                    <a:pt x="232" y="689"/>
                  </a:lnTo>
                  <a:close/>
                  <a:moveTo>
                    <a:pt x="232" y="653"/>
                  </a:moveTo>
                  <a:cubicBezTo>
                    <a:pt x="232" y="498"/>
                    <a:pt x="232" y="498"/>
                    <a:pt x="232" y="498"/>
                  </a:cubicBezTo>
                  <a:cubicBezTo>
                    <a:pt x="390" y="498"/>
                    <a:pt x="390" y="498"/>
                    <a:pt x="390" y="498"/>
                  </a:cubicBezTo>
                  <a:cubicBezTo>
                    <a:pt x="390" y="653"/>
                    <a:pt x="390" y="653"/>
                    <a:pt x="390" y="653"/>
                  </a:cubicBezTo>
                  <a:lnTo>
                    <a:pt x="232" y="653"/>
                  </a:lnTo>
                  <a:close/>
                  <a:moveTo>
                    <a:pt x="390" y="462"/>
                  </a:moveTo>
                  <a:cubicBezTo>
                    <a:pt x="36" y="462"/>
                    <a:pt x="36" y="462"/>
                    <a:pt x="36" y="462"/>
                  </a:cubicBezTo>
                  <a:cubicBezTo>
                    <a:pt x="36" y="462"/>
                    <a:pt x="36" y="462"/>
                    <a:pt x="36" y="462"/>
                  </a:cubicBezTo>
                  <a:cubicBezTo>
                    <a:pt x="36" y="313"/>
                    <a:pt x="36" y="313"/>
                    <a:pt x="36" y="313"/>
                  </a:cubicBezTo>
                  <a:cubicBezTo>
                    <a:pt x="36" y="313"/>
                    <a:pt x="36" y="313"/>
                    <a:pt x="36" y="313"/>
                  </a:cubicBezTo>
                  <a:cubicBezTo>
                    <a:pt x="390" y="313"/>
                    <a:pt x="390" y="313"/>
                    <a:pt x="390" y="313"/>
                  </a:cubicBezTo>
                  <a:lnTo>
                    <a:pt x="390" y="462"/>
                  </a:lnTo>
                  <a:close/>
                  <a:moveTo>
                    <a:pt x="196" y="277"/>
                  </a:moveTo>
                  <a:cubicBezTo>
                    <a:pt x="137" y="277"/>
                    <a:pt x="137" y="277"/>
                    <a:pt x="137" y="277"/>
                  </a:cubicBezTo>
                  <a:cubicBezTo>
                    <a:pt x="137" y="220"/>
                    <a:pt x="137" y="220"/>
                    <a:pt x="137" y="220"/>
                  </a:cubicBezTo>
                  <a:cubicBezTo>
                    <a:pt x="196" y="220"/>
                    <a:pt x="196" y="220"/>
                    <a:pt x="196" y="220"/>
                  </a:cubicBezTo>
                  <a:lnTo>
                    <a:pt x="196" y="277"/>
                  </a:lnTo>
                  <a:close/>
                  <a:moveTo>
                    <a:pt x="101" y="277"/>
                  </a:moveTo>
                  <a:cubicBezTo>
                    <a:pt x="36" y="277"/>
                    <a:pt x="36" y="277"/>
                    <a:pt x="36" y="277"/>
                  </a:cubicBezTo>
                  <a:cubicBezTo>
                    <a:pt x="36" y="277"/>
                    <a:pt x="36" y="277"/>
                    <a:pt x="36" y="277"/>
                  </a:cubicBezTo>
                  <a:cubicBezTo>
                    <a:pt x="36" y="220"/>
                    <a:pt x="36" y="220"/>
                    <a:pt x="36" y="220"/>
                  </a:cubicBezTo>
                  <a:cubicBezTo>
                    <a:pt x="36" y="220"/>
                    <a:pt x="36" y="220"/>
                    <a:pt x="36" y="220"/>
                  </a:cubicBezTo>
                  <a:cubicBezTo>
                    <a:pt x="101" y="220"/>
                    <a:pt x="101" y="220"/>
                    <a:pt x="101" y="220"/>
                  </a:cubicBezTo>
                  <a:lnTo>
                    <a:pt x="101" y="277"/>
                  </a:lnTo>
                  <a:close/>
                  <a:moveTo>
                    <a:pt x="325" y="744"/>
                  </a:moveTo>
                  <a:cubicBezTo>
                    <a:pt x="325" y="689"/>
                    <a:pt x="325" y="689"/>
                    <a:pt x="325" y="689"/>
                  </a:cubicBezTo>
                  <a:cubicBezTo>
                    <a:pt x="390" y="689"/>
                    <a:pt x="390" y="689"/>
                    <a:pt x="390" y="689"/>
                  </a:cubicBezTo>
                  <a:cubicBezTo>
                    <a:pt x="390" y="744"/>
                    <a:pt x="390" y="744"/>
                    <a:pt x="390" y="744"/>
                  </a:cubicBezTo>
                  <a:lnTo>
                    <a:pt x="325" y="744"/>
                  </a:lnTo>
                  <a:close/>
                  <a:moveTo>
                    <a:pt x="196" y="184"/>
                  </a:moveTo>
                  <a:cubicBezTo>
                    <a:pt x="137" y="184"/>
                    <a:pt x="137" y="184"/>
                    <a:pt x="137" y="184"/>
                  </a:cubicBezTo>
                  <a:cubicBezTo>
                    <a:pt x="137" y="131"/>
                    <a:pt x="137" y="131"/>
                    <a:pt x="137" y="131"/>
                  </a:cubicBezTo>
                  <a:cubicBezTo>
                    <a:pt x="196" y="131"/>
                    <a:pt x="196" y="131"/>
                    <a:pt x="196" y="131"/>
                  </a:cubicBezTo>
                  <a:lnTo>
                    <a:pt x="196" y="184"/>
                  </a:lnTo>
                  <a:close/>
                  <a:moveTo>
                    <a:pt x="101" y="184"/>
                  </a:moveTo>
                  <a:cubicBezTo>
                    <a:pt x="36" y="184"/>
                    <a:pt x="36" y="184"/>
                    <a:pt x="36" y="184"/>
                  </a:cubicBezTo>
                  <a:cubicBezTo>
                    <a:pt x="36" y="184"/>
                    <a:pt x="36" y="184"/>
                    <a:pt x="36" y="184"/>
                  </a:cubicBezTo>
                  <a:cubicBezTo>
                    <a:pt x="36" y="131"/>
                    <a:pt x="36" y="131"/>
                    <a:pt x="36" y="131"/>
                  </a:cubicBezTo>
                  <a:cubicBezTo>
                    <a:pt x="101" y="131"/>
                    <a:pt x="101" y="131"/>
                    <a:pt x="101" y="131"/>
                  </a:cubicBezTo>
                  <a:lnTo>
                    <a:pt x="101" y="184"/>
                  </a:lnTo>
                  <a:close/>
                  <a:moveTo>
                    <a:pt x="390" y="36"/>
                  </a:moveTo>
                  <a:cubicBezTo>
                    <a:pt x="390" y="95"/>
                    <a:pt x="390" y="95"/>
                    <a:pt x="390" y="95"/>
                  </a:cubicBezTo>
                  <a:cubicBezTo>
                    <a:pt x="36" y="95"/>
                    <a:pt x="36" y="95"/>
                    <a:pt x="36" y="95"/>
                  </a:cubicBezTo>
                  <a:cubicBezTo>
                    <a:pt x="36" y="36"/>
                    <a:pt x="36" y="36"/>
                    <a:pt x="36" y="36"/>
                  </a:cubicBezTo>
                  <a:lnTo>
                    <a:pt x="390" y="36"/>
                  </a:lnTo>
                  <a:close/>
                </a:path>
              </a:pathLst>
            </a:custGeom>
            <a:grpFill/>
            <a:ln>
              <a:noFill/>
            </a:ln>
          </p:spPr>
          <p:txBody>
            <a:bodyPr vert="horz" wrap="square" lIns="91427" tIns="0" rIns="91427" bIns="45713"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Freeform 53"/>
            <p:cNvSpPr>
              <a:spLocks/>
            </p:cNvSpPr>
            <p:nvPr/>
          </p:nvSpPr>
          <p:spPr bwMode="auto">
            <a:xfrm>
              <a:off x="4656745" y="6810423"/>
              <a:ext cx="285750" cy="239713"/>
            </a:xfrm>
            <a:custGeom>
              <a:avLst/>
              <a:gdLst>
                <a:gd name="T0" fmla="*/ 66 w 76"/>
                <a:gd name="T1" fmla="*/ 23 h 64"/>
                <a:gd name="T2" fmla="*/ 33 w 76"/>
                <a:gd name="T3" fmla="*/ 23 h 64"/>
                <a:gd name="T4" fmla="*/ 39 w 76"/>
                <a:gd name="T5" fmla="*/ 16 h 64"/>
                <a:gd name="T6" fmla="*/ 39 w 76"/>
                <a:gd name="T7" fmla="*/ 3 h 64"/>
                <a:gd name="T8" fmla="*/ 26 w 76"/>
                <a:gd name="T9" fmla="*/ 3 h 64"/>
                <a:gd name="T10" fmla="*/ 4 w 76"/>
                <a:gd name="T11" fmla="*/ 26 h 64"/>
                <a:gd name="T12" fmla="*/ 4 w 76"/>
                <a:gd name="T13" fmla="*/ 39 h 64"/>
                <a:gd name="T14" fmla="*/ 26 w 76"/>
                <a:gd name="T15" fmla="*/ 61 h 64"/>
                <a:gd name="T16" fmla="*/ 33 w 76"/>
                <a:gd name="T17" fmla="*/ 64 h 64"/>
                <a:gd name="T18" fmla="*/ 39 w 76"/>
                <a:gd name="T19" fmla="*/ 61 h 64"/>
                <a:gd name="T20" fmla="*/ 39 w 76"/>
                <a:gd name="T21" fmla="*/ 48 h 64"/>
                <a:gd name="T22" fmla="*/ 33 w 76"/>
                <a:gd name="T23" fmla="*/ 42 h 64"/>
                <a:gd name="T24" fmla="*/ 66 w 76"/>
                <a:gd name="T25" fmla="*/ 42 h 64"/>
                <a:gd name="T26" fmla="*/ 76 w 76"/>
                <a:gd name="T27" fmla="*/ 32 h 64"/>
                <a:gd name="T28" fmla="*/ 66 w 76"/>
                <a:gd name="T29" fmla="*/ 2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64">
                  <a:moveTo>
                    <a:pt x="66" y="23"/>
                  </a:moveTo>
                  <a:cubicBezTo>
                    <a:pt x="33" y="23"/>
                    <a:pt x="33" y="23"/>
                    <a:pt x="33" y="23"/>
                  </a:cubicBezTo>
                  <a:cubicBezTo>
                    <a:pt x="39" y="16"/>
                    <a:pt x="39" y="16"/>
                    <a:pt x="39" y="16"/>
                  </a:cubicBezTo>
                  <a:cubicBezTo>
                    <a:pt x="43" y="13"/>
                    <a:pt x="43" y="7"/>
                    <a:pt x="39" y="3"/>
                  </a:cubicBezTo>
                  <a:cubicBezTo>
                    <a:pt x="36" y="0"/>
                    <a:pt x="30" y="0"/>
                    <a:pt x="26" y="3"/>
                  </a:cubicBezTo>
                  <a:cubicBezTo>
                    <a:pt x="4" y="26"/>
                    <a:pt x="4" y="26"/>
                    <a:pt x="4" y="26"/>
                  </a:cubicBezTo>
                  <a:cubicBezTo>
                    <a:pt x="0" y="29"/>
                    <a:pt x="0" y="35"/>
                    <a:pt x="4" y="39"/>
                  </a:cubicBezTo>
                  <a:cubicBezTo>
                    <a:pt x="26" y="61"/>
                    <a:pt x="26" y="61"/>
                    <a:pt x="26" y="61"/>
                  </a:cubicBezTo>
                  <a:cubicBezTo>
                    <a:pt x="28" y="63"/>
                    <a:pt x="30" y="64"/>
                    <a:pt x="33" y="64"/>
                  </a:cubicBezTo>
                  <a:cubicBezTo>
                    <a:pt x="35" y="64"/>
                    <a:pt x="38" y="63"/>
                    <a:pt x="39" y="61"/>
                  </a:cubicBezTo>
                  <a:cubicBezTo>
                    <a:pt x="43" y="58"/>
                    <a:pt x="43" y="52"/>
                    <a:pt x="39" y="48"/>
                  </a:cubicBezTo>
                  <a:cubicBezTo>
                    <a:pt x="33" y="42"/>
                    <a:pt x="33" y="42"/>
                    <a:pt x="33" y="42"/>
                  </a:cubicBezTo>
                  <a:cubicBezTo>
                    <a:pt x="66" y="42"/>
                    <a:pt x="66" y="42"/>
                    <a:pt x="66" y="42"/>
                  </a:cubicBezTo>
                  <a:cubicBezTo>
                    <a:pt x="72" y="42"/>
                    <a:pt x="76" y="37"/>
                    <a:pt x="76" y="32"/>
                  </a:cubicBezTo>
                  <a:cubicBezTo>
                    <a:pt x="76" y="27"/>
                    <a:pt x="72" y="23"/>
                    <a:pt x="66" y="23"/>
                  </a:cubicBezTo>
                  <a:close/>
                </a:path>
              </a:pathLst>
            </a:custGeom>
            <a:grpFill/>
            <a:ln>
              <a:noFill/>
            </a:ln>
          </p:spPr>
          <p:txBody>
            <a:bodyPr vert="horz" wrap="square" lIns="91427" tIns="0" rIns="91427" bIns="45713"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54"/>
            <p:cNvSpPr>
              <a:spLocks noEditPoints="1"/>
            </p:cNvSpPr>
            <p:nvPr/>
          </p:nvSpPr>
          <p:spPr bwMode="auto">
            <a:xfrm>
              <a:off x="5296507" y="6772323"/>
              <a:ext cx="288925" cy="303213"/>
            </a:xfrm>
            <a:custGeom>
              <a:avLst/>
              <a:gdLst>
                <a:gd name="T0" fmla="*/ 67 w 77"/>
                <a:gd name="T1" fmla="*/ 1 h 81"/>
                <a:gd name="T2" fmla="*/ 7 w 77"/>
                <a:gd name="T3" fmla="*/ 11 h 81"/>
                <a:gd name="T4" fmla="*/ 0 w 77"/>
                <a:gd name="T5" fmla="*/ 19 h 81"/>
                <a:gd name="T6" fmla="*/ 0 w 77"/>
                <a:gd name="T7" fmla="*/ 62 h 81"/>
                <a:gd name="T8" fmla="*/ 7 w 77"/>
                <a:gd name="T9" fmla="*/ 71 h 81"/>
                <a:gd name="T10" fmla="*/ 67 w 77"/>
                <a:gd name="T11" fmla="*/ 81 h 81"/>
                <a:gd name="T12" fmla="*/ 68 w 77"/>
                <a:gd name="T13" fmla="*/ 81 h 81"/>
                <a:gd name="T14" fmla="*/ 74 w 77"/>
                <a:gd name="T15" fmla="*/ 79 h 81"/>
                <a:gd name="T16" fmla="*/ 77 w 77"/>
                <a:gd name="T17" fmla="*/ 72 h 81"/>
                <a:gd name="T18" fmla="*/ 77 w 77"/>
                <a:gd name="T19" fmla="*/ 9 h 81"/>
                <a:gd name="T20" fmla="*/ 74 w 77"/>
                <a:gd name="T21" fmla="*/ 3 h 81"/>
                <a:gd name="T22" fmla="*/ 67 w 77"/>
                <a:gd name="T23" fmla="*/ 1 h 81"/>
                <a:gd name="T24" fmla="*/ 23 w 77"/>
                <a:gd name="T25" fmla="*/ 56 h 81"/>
                <a:gd name="T26" fmla="*/ 17 w 77"/>
                <a:gd name="T27" fmla="*/ 55 h 81"/>
                <a:gd name="T28" fmla="*/ 17 w 77"/>
                <a:gd name="T29" fmla="*/ 50 h 81"/>
                <a:gd name="T30" fmla="*/ 23 w 77"/>
                <a:gd name="T31" fmla="*/ 50 h 81"/>
                <a:gd name="T32" fmla="*/ 23 w 77"/>
                <a:gd name="T33" fmla="*/ 56 h 81"/>
                <a:gd name="T34" fmla="*/ 23 w 77"/>
                <a:gd name="T35" fmla="*/ 32 h 81"/>
                <a:gd name="T36" fmla="*/ 17 w 77"/>
                <a:gd name="T37" fmla="*/ 32 h 81"/>
                <a:gd name="T38" fmla="*/ 17 w 77"/>
                <a:gd name="T39" fmla="*/ 27 h 81"/>
                <a:gd name="T40" fmla="*/ 23 w 77"/>
                <a:gd name="T41" fmla="*/ 26 h 81"/>
                <a:gd name="T42" fmla="*/ 23 w 77"/>
                <a:gd name="T43" fmla="*/ 32 h 81"/>
                <a:gd name="T44" fmla="*/ 60 w 77"/>
                <a:gd name="T45" fmla="*/ 62 h 81"/>
                <a:gd name="T46" fmla="*/ 40 w 77"/>
                <a:gd name="T47" fmla="*/ 59 h 81"/>
                <a:gd name="T48" fmla="*/ 40 w 77"/>
                <a:gd name="T49" fmla="*/ 50 h 81"/>
                <a:gd name="T50" fmla="*/ 60 w 77"/>
                <a:gd name="T51" fmla="*/ 50 h 81"/>
                <a:gd name="T52" fmla="*/ 60 w 77"/>
                <a:gd name="T53" fmla="*/ 62 h 81"/>
                <a:gd name="T54" fmla="*/ 60 w 77"/>
                <a:gd name="T55" fmla="*/ 32 h 81"/>
                <a:gd name="T56" fmla="*/ 40 w 77"/>
                <a:gd name="T57" fmla="*/ 32 h 81"/>
                <a:gd name="T58" fmla="*/ 40 w 77"/>
                <a:gd name="T59" fmla="*/ 23 h 81"/>
                <a:gd name="T60" fmla="*/ 60 w 77"/>
                <a:gd name="T61" fmla="*/ 19 h 81"/>
                <a:gd name="T62" fmla="*/ 60 w 77"/>
                <a:gd name="T63" fmla="*/ 3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81">
                  <a:moveTo>
                    <a:pt x="67" y="1"/>
                  </a:moveTo>
                  <a:cubicBezTo>
                    <a:pt x="7" y="11"/>
                    <a:pt x="7" y="11"/>
                    <a:pt x="7" y="11"/>
                  </a:cubicBezTo>
                  <a:cubicBezTo>
                    <a:pt x="3" y="12"/>
                    <a:pt x="0" y="15"/>
                    <a:pt x="0" y="19"/>
                  </a:cubicBezTo>
                  <a:cubicBezTo>
                    <a:pt x="0" y="62"/>
                    <a:pt x="0" y="62"/>
                    <a:pt x="0" y="62"/>
                  </a:cubicBezTo>
                  <a:cubicBezTo>
                    <a:pt x="0" y="66"/>
                    <a:pt x="3" y="70"/>
                    <a:pt x="7" y="71"/>
                  </a:cubicBezTo>
                  <a:cubicBezTo>
                    <a:pt x="67" y="81"/>
                    <a:pt x="67" y="81"/>
                    <a:pt x="67" y="81"/>
                  </a:cubicBezTo>
                  <a:cubicBezTo>
                    <a:pt x="67" y="81"/>
                    <a:pt x="68" y="81"/>
                    <a:pt x="68" y="81"/>
                  </a:cubicBezTo>
                  <a:cubicBezTo>
                    <a:pt x="70" y="81"/>
                    <a:pt x="72" y="80"/>
                    <a:pt x="74" y="79"/>
                  </a:cubicBezTo>
                  <a:cubicBezTo>
                    <a:pt x="76" y="77"/>
                    <a:pt x="77" y="75"/>
                    <a:pt x="77" y="72"/>
                  </a:cubicBezTo>
                  <a:cubicBezTo>
                    <a:pt x="77" y="9"/>
                    <a:pt x="77" y="9"/>
                    <a:pt x="77" y="9"/>
                  </a:cubicBezTo>
                  <a:cubicBezTo>
                    <a:pt x="77" y="7"/>
                    <a:pt x="76" y="4"/>
                    <a:pt x="74" y="3"/>
                  </a:cubicBezTo>
                  <a:cubicBezTo>
                    <a:pt x="72" y="1"/>
                    <a:pt x="69" y="0"/>
                    <a:pt x="67" y="1"/>
                  </a:cubicBezTo>
                  <a:close/>
                  <a:moveTo>
                    <a:pt x="23" y="56"/>
                  </a:moveTo>
                  <a:cubicBezTo>
                    <a:pt x="17" y="55"/>
                    <a:pt x="17" y="55"/>
                    <a:pt x="17" y="55"/>
                  </a:cubicBezTo>
                  <a:cubicBezTo>
                    <a:pt x="17" y="50"/>
                    <a:pt x="17" y="50"/>
                    <a:pt x="17" y="50"/>
                  </a:cubicBezTo>
                  <a:cubicBezTo>
                    <a:pt x="23" y="50"/>
                    <a:pt x="23" y="50"/>
                    <a:pt x="23" y="50"/>
                  </a:cubicBezTo>
                  <a:lnTo>
                    <a:pt x="23" y="56"/>
                  </a:lnTo>
                  <a:close/>
                  <a:moveTo>
                    <a:pt x="23" y="32"/>
                  </a:moveTo>
                  <a:cubicBezTo>
                    <a:pt x="17" y="32"/>
                    <a:pt x="17" y="32"/>
                    <a:pt x="17" y="32"/>
                  </a:cubicBezTo>
                  <a:cubicBezTo>
                    <a:pt x="17" y="27"/>
                    <a:pt x="17" y="27"/>
                    <a:pt x="17" y="27"/>
                  </a:cubicBezTo>
                  <a:cubicBezTo>
                    <a:pt x="23" y="26"/>
                    <a:pt x="23" y="26"/>
                    <a:pt x="23" y="26"/>
                  </a:cubicBezTo>
                  <a:lnTo>
                    <a:pt x="23" y="32"/>
                  </a:lnTo>
                  <a:close/>
                  <a:moveTo>
                    <a:pt x="60" y="62"/>
                  </a:moveTo>
                  <a:cubicBezTo>
                    <a:pt x="40" y="59"/>
                    <a:pt x="40" y="59"/>
                    <a:pt x="40" y="59"/>
                  </a:cubicBezTo>
                  <a:cubicBezTo>
                    <a:pt x="40" y="50"/>
                    <a:pt x="40" y="50"/>
                    <a:pt x="40" y="50"/>
                  </a:cubicBezTo>
                  <a:cubicBezTo>
                    <a:pt x="60" y="50"/>
                    <a:pt x="60" y="50"/>
                    <a:pt x="60" y="50"/>
                  </a:cubicBezTo>
                  <a:lnTo>
                    <a:pt x="60" y="62"/>
                  </a:lnTo>
                  <a:close/>
                  <a:moveTo>
                    <a:pt x="60" y="32"/>
                  </a:moveTo>
                  <a:cubicBezTo>
                    <a:pt x="40" y="32"/>
                    <a:pt x="40" y="32"/>
                    <a:pt x="40" y="32"/>
                  </a:cubicBezTo>
                  <a:cubicBezTo>
                    <a:pt x="40" y="23"/>
                    <a:pt x="40" y="23"/>
                    <a:pt x="40" y="23"/>
                  </a:cubicBezTo>
                  <a:cubicBezTo>
                    <a:pt x="60" y="19"/>
                    <a:pt x="60" y="19"/>
                    <a:pt x="60" y="19"/>
                  </a:cubicBezTo>
                  <a:lnTo>
                    <a:pt x="60" y="32"/>
                  </a:lnTo>
                  <a:close/>
                </a:path>
              </a:pathLst>
            </a:custGeom>
            <a:grpFill/>
            <a:ln>
              <a:noFill/>
            </a:ln>
          </p:spPr>
          <p:txBody>
            <a:bodyPr vert="horz" wrap="square" lIns="91427" tIns="0" rIns="91427" bIns="45713"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55"/>
            <p:cNvSpPr>
              <a:spLocks noEditPoints="1"/>
            </p:cNvSpPr>
            <p:nvPr/>
          </p:nvSpPr>
          <p:spPr bwMode="auto">
            <a:xfrm>
              <a:off x="5936270" y="6813598"/>
              <a:ext cx="277813" cy="222250"/>
            </a:xfrm>
            <a:custGeom>
              <a:avLst/>
              <a:gdLst>
                <a:gd name="T0" fmla="*/ 48 w 74"/>
                <a:gd name="T1" fmla="*/ 0 h 59"/>
                <a:gd name="T2" fmla="*/ 22 w 74"/>
                <a:gd name="T3" fmla="*/ 26 h 59"/>
                <a:gd name="T4" fmla="*/ 23 w 74"/>
                <a:gd name="T5" fmla="*/ 30 h 59"/>
                <a:gd name="T6" fmla="*/ 6 w 74"/>
                <a:gd name="T7" fmla="*/ 41 h 59"/>
                <a:gd name="T8" fmla="*/ 3 w 74"/>
                <a:gd name="T9" fmla="*/ 55 h 59"/>
                <a:gd name="T10" fmla="*/ 11 w 74"/>
                <a:gd name="T11" fmla="*/ 59 h 59"/>
                <a:gd name="T12" fmla="*/ 17 w 74"/>
                <a:gd name="T13" fmla="*/ 58 h 59"/>
                <a:gd name="T14" fmla="*/ 34 w 74"/>
                <a:gd name="T15" fmla="*/ 47 h 59"/>
                <a:gd name="T16" fmla="*/ 48 w 74"/>
                <a:gd name="T17" fmla="*/ 51 h 59"/>
                <a:gd name="T18" fmla="*/ 74 w 74"/>
                <a:gd name="T19" fmla="*/ 26 h 59"/>
                <a:gd name="T20" fmla="*/ 48 w 74"/>
                <a:gd name="T21" fmla="*/ 0 h 59"/>
                <a:gd name="T22" fmla="*/ 48 w 74"/>
                <a:gd name="T23" fmla="*/ 31 h 59"/>
                <a:gd name="T24" fmla="*/ 42 w 74"/>
                <a:gd name="T25" fmla="*/ 26 h 59"/>
                <a:gd name="T26" fmla="*/ 48 w 74"/>
                <a:gd name="T27" fmla="*/ 20 h 59"/>
                <a:gd name="T28" fmla="*/ 54 w 74"/>
                <a:gd name="T29" fmla="*/ 26 h 59"/>
                <a:gd name="T30" fmla="*/ 48 w 74"/>
                <a:gd name="T3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59">
                  <a:moveTo>
                    <a:pt x="48" y="0"/>
                  </a:moveTo>
                  <a:cubicBezTo>
                    <a:pt x="34" y="0"/>
                    <a:pt x="22" y="11"/>
                    <a:pt x="22" y="26"/>
                  </a:cubicBezTo>
                  <a:cubicBezTo>
                    <a:pt x="22" y="27"/>
                    <a:pt x="23" y="29"/>
                    <a:pt x="23" y="30"/>
                  </a:cubicBezTo>
                  <a:cubicBezTo>
                    <a:pt x="6" y="41"/>
                    <a:pt x="6" y="41"/>
                    <a:pt x="6" y="41"/>
                  </a:cubicBezTo>
                  <a:cubicBezTo>
                    <a:pt x="1" y="44"/>
                    <a:pt x="0" y="50"/>
                    <a:pt x="3" y="55"/>
                  </a:cubicBezTo>
                  <a:cubicBezTo>
                    <a:pt x="5" y="58"/>
                    <a:pt x="8" y="59"/>
                    <a:pt x="11" y="59"/>
                  </a:cubicBezTo>
                  <a:cubicBezTo>
                    <a:pt x="13" y="59"/>
                    <a:pt x="15" y="59"/>
                    <a:pt x="17" y="58"/>
                  </a:cubicBezTo>
                  <a:cubicBezTo>
                    <a:pt x="34" y="47"/>
                    <a:pt x="34" y="47"/>
                    <a:pt x="34" y="47"/>
                  </a:cubicBezTo>
                  <a:cubicBezTo>
                    <a:pt x="38" y="50"/>
                    <a:pt x="43" y="51"/>
                    <a:pt x="48" y="51"/>
                  </a:cubicBezTo>
                  <a:cubicBezTo>
                    <a:pt x="62" y="51"/>
                    <a:pt x="74" y="40"/>
                    <a:pt x="74" y="26"/>
                  </a:cubicBezTo>
                  <a:cubicBezTo>
                    <a:pt x="74" y="11"/>
                    <a:pt x="62" y="0"/>
                    <a:pt x="48" y="0"/>
                  </a:cubicBezTo>
                  <a:close/>
                  <a:moveTo>
                    <a:pt x="48" y="31"/>
                  </a:moveTo>
                  <a:cubicBezTo>
                    <a:pt x="45" y="31"/>
                    <a:pt x="42" y="29"/>
                    <a:pt x="42" y="26"/>
                  </a:cubicBezTo>
                  <a:cubicBezTo>
                    <a:pt x="42" y="22"/>
                    <a:pt x="45" y="20"/>
                    <a:pt x="48" y="20"/>
                  </a:cubicBezTo>
                  <a:cubicBezTo>
                    <a:pt x="51" y="20"/>
                    <a:pt x="54" y="22"/>
                    <a:pt x="54" y="26"/>
                  </a:cubicBezTo>
                  <a:cubicBezTo>
                    <a:pt x="54" y="29"/>
                    <a:pt x="51" y="31"/>
                    <a:pt x="48" y="31"/>
                  </a:cubicBezTo>
                  <a:close/>
                </a:path>
              </a:pathLst>
            </a:custGeom>
            <a:grpFill/>
            <a:ln>
              <a:noFill/>
            </a:ln>
          </p:spPr>
          <p:txBody>
            <a:bodyPr vert="horz" wrap="square" lIns="91427" tIns="0" rIns="91427" bIns="45713"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1" name="Freeform 97"/>
          <p:cNvSpPr>
            <a:spLocks/>
          </p:cNvSpPr>
          <p:nvPr/>
        </p:nvSpPr>
        <p:spPr bwMode="auto">
          <a:xfrm>
            <a:off x="659049" y="4447342"/>
            <a:ext cx="268660" cy="273340"/>
          </a:xfrm>
          <a:custGeom>
            <a:avLst/>
            <a:gdLst>
              <a:gd name="connsiteX0" fmla="*/ 1322388 w 3242343"/>
              <a:gd name="connsiteY0" fmla="*/ 122238 h 3298826"/>
              <a:gd name="connsiteX1" fmla="*/ 120650 w 3242343"/>
              <a:gd name="connsiteY1" fmla="*/ 1324770 h 3298826"/>
              <a:gd name="connsiteX2" fmla="*/ 1322388 w 3242343"/>
              <a:gd name="connsiteY2" fmla="*/ 2527302 h 3298826"/>
              <a:gd name="connsiteX3" fmla="*/ 2086805 w 3242343"/>
              <a:gd name="connsiteY3" fmla="*/ 2252702 h 3298826"/>
              <a:gd name="connsiteX4" fmla="*/ 2116638 w 3242343"/>
              <a:gd name="connsiteY4" fmla="*/ 2225570 h 3298826"/>
              <a:gd name="connsiteX5" fmla="*/ 2119960 w 3242343"/>
              <a:gd name="connsiteY5" fmla="*/ 2219829 h 3298826"/>
              <a:gd name="connsiteX6" fmla="*/ 2128784 w 3242343"/>
              <a:gd name="connsiteY6" fmla="*/ 2214524 h 3298826"/>
              <a:gd name="connsiteX7" fmla="*/ 2172145 w 3242343"/>
              <a:gd name="connsiteY7" fmla="*/ 2175088 h 3298826"/>
              <a:gd name="connsiteX8" fmla="*/ 2524126 w 3242343"/>
              <a:gd name="connsiteY8" fmla="*/ 1324770 h 3298826"/>
              <a:gd name="connsiteX9" fmla="*/ 1322388 w 3242343"/>
              <a:gd name="connsiteY9" fmla="*/ 122238 h 3298826"/>
              <a:gd name="connsiteX10" fmla="*/ 1323182 w 3242343"/>
              <a:gd name="connsiteY10" fmla="*/ 0 h 3298826"/>
              <a:gd name="connsiteX11" fmla="*/ 2646364 w 3242343"/>
              <a:gd name="connsiteY11" fmla="*/ 1323975 h 3298826"/>
              <a:gd name="connsiteX12" fmla="*/ 2258813 w 3242343"/>
              <a:gd name="connsiteY12" fmla="*/ 2260167 h 3298826"/>
              <a:gd name="connsiteX13" fmla="*/ 2254350 w 3242343"/>
              <a:gd name="connsiteY13" fmla="*/ 2264225 h 3298826"/>
              <a:gd name="connsiteX14" fmla="*/ 2386903 w 3242343"/>
              <a:gd name="connsiteY14" fmla="*/ 2391569 h 3298826"/>
              <a:gd name="connsiteX15" fmla="*/ 3223701 w 3242343"/>
              <a:gd name="connsiteY15" fmla="*/ 3195486 h 3298826"/>
              <a:gd name="connsiteX16" fmla="*/ 3226742 w 3242343"/>
              <a:gd name="connsiteY16" fmla="*/ 3280590 h 3298826"/>
              <a:gd name="connsiteX17" fmla="*/ 3181133 w 3242343"/>
              <a:gd name="connsiteY17" fmla="*/ 3298826 h 3298826"/>
              <a:gd name="connsiteX18" fmla="*/ 3138564 w 3242343"/>
              <a:gd name="connsiteY18" fmla="*/ 3280590 h 3298826"/>
              <a:gd name="connsiteX19" fmla="*/ 2176556 w 3242343"/>
              <a:gd name="connsiteY19" fmla="*/ 2359263 h 3298826"/>
              <a:gd name="connsiteX20" fmla="*/ 2163423 w 3242343"/>
              <a:gd name="connsiteY20" fmla="*/ 2346685 h 3298826"/>
              <a:gd name="connsiteX21" fmla="*/ 2062986 w 3242343"/>
              <a:gd name="connsiteY21" fmla="*/ 2421836 h 3298826"/>
              <a:gd name="connsiteX22" fmla="*/ 1323182 w 3242343"/>
              <a:gd name="connsiteY22" fmla="*/ 2647950 h 3298826"/>
              <a:gd name="connsiteX23" fmla="*/ 0 w 3242343"/>
              <a:gd name="connsiteY23" fmla="*/ 1323975 h 3298826"/>
              <a:gd name="connsiteX24" fmla="*/ 1323182 w 3242343"/>
              <a:gd name="connsiteY24" fmla="*/ 0 h 32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42343" h="3298826">
                <a:moveTo>
                  <a:pt x="1322388" y="122238"/>
                </a:moveTo>
                <a:cubicBezTo>
                  <a:pt x="658686" y="122238"/>
                  <a:pt x="120650" y="660630"/>
                  <a:pt x="120650" y="1324770"/>
                </a:cubicBezTo>
                <a:cubicBezTo>
                  <a:pt x="120650" y="1988910"/>
                  <a:pt x="658686" y="2527302"/>
                  <a:pt x="1322388" y="2527302"/>
                </a:cubicBezTo>
                <a:cubicBezTo>
                  <a:pt x="1612758" y="2527302"/>
                  <a:pt x="1879074" y="2424251"/>
                  <a:pt x="2086805" y="2252702"/>
                </a:cubicBezTo>
                <a:lnTo>
                  <a:pt x="2116638" y="2225570"/>
                </a:lnTo>
                <a:lnTo>
                  <a:pt x="2119960" y="2219829"/>
                </a:lnTo>
                <a:lnTo>
                  <a:pt x="2128784" y="2214524"/>
                </a:lnTo>
                <a:lnTo>
                  <a:pt x="2172145" y="2175088"/>
                </a:lnTo>
                <a:cubicBezTo>
                  <a:pt x="2389617" y="1957473"/>
                  <a:pt x="2524126" y="1656840"/>
                  <a:pt x="2524126" y="1324770"/>
                </a:cubicBezTo>
                <a:cubicBezTo>
                  <a:pt x="2524126" y="660630"/>
                  <a:pt x="1986090" y="122238"/>
                  <a:pt x="1322388" y="122238"/>
                </a:cubicBezTo>
                <a:close/>
                <a:moveTo>
                  <a:pt x="1323182" y="0"/>
                </a:moveTo>
                <a:cubicBezTo>
                  <a:pt x="2053955" y="0"/>
                  <a:pt x="2646364" y="592764"/>
                  <a:pt x="2646364" y="1323975"/>
                </a:cubicBezTo>
                <a:cubicBezTo>
                  <a:pt x="2646364" y="1689580"/>
                  <a:pt x="2498262" y="2020574"/>
                  <a:pt x="2258813" y="2260167"/>
                </a:cubicBezTo>
                <a:lnTo>
                  <a:pt x="2254350" y="2264225"/>
                </a:lnTo>
                <a:lnTo>
                  <a:pt x="2386903" y="2391569"/>
                </a:lnTo>
                <a:cubicBezTo>
                  <a:pt x="3223701" y="3195486"/>
                  <a:pt x="3223701" y="3195486"/>
                  <a:pt x="3223701" y="3195486"/>
                </a:cubicBezTo>
                <a:cubicBezTo>
                  <a:pt x="3248026" y="3216762"/>
                  <a:pt x="3248026" y="3256274"/>
                  <a:pt x="3226742" y="3280590"/>
                </a:cubicBezTo>
                <a:cubicBezTo>
                  <a:pt x="3214579" y="3292747"/>
                  <a:pt x="3199376" y="3298826"/>
                  <a:pt x="3181133" y="3298826"/>
                </a:cubicBezTo>
                <a:cubicBezTo>
                  <a:pt x="3165930" y="3298826"/>
                  <a:pt x="3150727" y="3292747"/>
                  <a:pt x="3138564" y="3280590"/>
                </a:cubicBezTo>
                <a:cubicBezTo>
                  <a:pt x="2503837" y="2672704"/>
                  <a:pt x="2265815" y="2444747"/>
                  <a:pt x="2176556" y="2359263"/>
                </a:cubicBezTo>
                <a:lnTo>
                  <a:pt x="2163423" y="2346685"/>
                </a:lnTo>
                <a:lnTo>
                  <a:pt x="2062986" y="2421836"/>
                </a:lnTo>
                <a:cubicBezTo>
                  <a:pt x="1851804" y="2564593"/>
                  <a:pt x="1597222" y="2647950"/>
                  <a:pt x="1323182" y="2647950"/>
                </a:cubicBezTo>
                <a:cubicBezTo>
                  <a:pt x="592409" y="2647950"/>
                  <a:pt x="0" y="2055186"/>
                  <a:pt x="0" y="1323975"/>
                </a:cubicBezTo>
                <a:cubicBezTo>
                  <a:pt x="0" y="592764"/>
                  <a:pt x="592409" y="0"/>
                  <a:pt x="1323182"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83"/>
          <p:cNvSpPr>
            <a:spLocks/>
          </p:cNvSpPr>
          <p:nvPr/>
        </p:nvSpPr>
        <p:spPr bwMode="auto">
          <a:xfrm>
            <a:off x="678122" y="3573772"/>
            <a:ext cx="230513" cy="30344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Graphic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823" y="5715518"/>
            <a:ext cx="243112" cy="293996"/>
          </a:xfrm>
          <a:prstGeom prst="rect">
            <a:avLst/>
          </a:prstGeom>
        </p:spPr>
      </p:pic>
      <p:pic>
        <p:nvPicPr>
          <p:cNvPr id="3" name="Graphic 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649" y="4066206"/>
            <a:ext cx="261457" cy="224106"/>
          </a:xfrm>
          <a:prstGeom prst="rect">
            <a:avLst/>
          </a:prstGeom>
        </p:spPr>
      </p:pic>
      <p:pic>
        <p:nvPicPr>
          <p:cNvPr id="4" name="Graphic 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073" y="3137332"/>
            <a:ext cx="274610" cy="274610"/>
          </a:xfrm>
          <a:prstGeom prst="rect">
            <a:avLst/>
          </a:prstGeom>
        </p:spPr>
      </p:pic>
      <p:sp>
        <p:nvSpPr>
          <p:cNvPr id="74" name="Rectangle 73">
            <a:extLst>
              <a:ext uri="{FF2B5EF4-FFF2-40B4-BE49-F238E27FC236}">
                <a16:creationId xmlns:a16="http://schemas.microsoft.com/office/drawing/2014/main" id="{B9B8B693-F8B3-4D70-9506-5CB6530F4AD0}"/>
              </a:ext>
            </a:extLst>
          </p:cNvPr>
          <p:cNvSpPr/>
          <p:nvPr/>
        </p:nvSpPr>
        <p:spPr>
          <a:xfrm>
            <a:off x="5568937" y="1736697"/>
            <a:ext cx="1738005" cy="470693"/>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 </a:t>
            </a:r>
            <a:b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Report Server</a:t>
            </a:r>
          </a:p>
        </p:txBody>
      </p:sp>
      <p:sp>
        <p:nvSpPr>
          <p:cNvPr id="76" name="Rectangle 75">
            <a:extLst>
              <a:ext uri="{FF2B5EF4-FFF2-40B4-BE49-F238E27FC236}">
                <a16:creationId xmlns:a16="http://schemas.microsoft.com/office/drawing/2014/main" id="{3228370B-3951-4656-9565-594CA1A19996}"/>
              </a:ext>
            </a:extLst>
          </p:cNvPr>
          <p:cNvSpPr/>
          <p:nvPr/>
        </p:nvSpPr>
        <p:spPr>
          <a:xfrm>
            <a:off x="7520858" y="1736697"/>
            <a:ext cx="1726938" cy="470693"/>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 </a:t>
            </a:r>
            <a:b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Service</a:t>
            </a:r>
          </a:p>
        </p:txBody>
      </p:sp>
      <p:sp>
        <p:nvSpPr>
          <p:cNvPr id="57" name="Rectangle 56">
            <a:extLst>
              <a:ext uri="{FF2B5EF4-FFF2-40B4-BE49-F238E27FC236}">
                <a16:creationId xmlns:a16="http://schemas.microsoft.com/office/drawing/2014/main" id="{2536FB37-7531-447E-BE13-E0A4EDB2D64C}"/>
              </a:ext>
            </a:extLst>
          </p:cNvPr>
          <p:cNvSpPr/>
          <p:nvPr/>
        </p:nvSpPr>
        <p:spPr bwMode="auto">
          <a:xfrm>
            <a:off x="1091467" y="2216486"/>
            <a:ext cx="2241062"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A33F17B9-A690-460C-89D5-031D55DB9E6A}"/>
              </a:ext>
            </a:extLst>
          </p:cNvPr>
          <p:cNvSpPr/>
          <p:nvPr/>
        </p:nvSpPr>
        <p:spPr bwMode="auto">
          <a:xfrm>
            <a:off x="1055125" y="2651220"/>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1D4781B3-94FD-4818-8199-AE8C0655C417}"/>
              </a:ext>
            </a:extLst>
          </p:cNvPr>
          <p:cNvSpPr/>
          <p:nvPr/>
        </p:nvSpPr>
        <p:spPr bwMode="auto">
          <a:xfrm>
            <a:off x="1055125" y="3085954"/>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70">
            <a:extLst>
              <a:ext uri="{FF2B5EF4-FFF2-40B4-BE49-F238E27FC236}">
                <a16:creationId xmlns:a16="http://schemas.microsoft.com/office/drawing/2014/main" id="{CD2CD3F0-E0B5-4F22-92D5-4586DB44B97E}"/>
              </a:ext>
            </a:extLst>
          </p:cNvPr>
          <p:cNvSpPr/>
          <p:nvPr/>
        </p:nvSpPr>
        <p:spPr bwMode="auto">
          <a:xfrm>
            <a:off x="1055125" y="3520687"/>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2" name="Rectangle 71">
            <a:extLst>
              <a:ext uri="{FF2B5EF4-FFF2-40B4-BE49-F238E27FC236}">
                <a16:creationId xmlns:a16="http://schemas.microsoft.com/office/drawing/2014/main" id="{DE9CE9F4-74C5-443B-B5DE-43B7E23C42E1}"/>
              </a:ext>
            </a:extLst>
          </p:cNvPr>
          <p:cNvSpPr/>
          <p:nvPr/>
        </p:nvSpPr>
        <p:spPr bwMode="auto">
          <a:xfrm>
            <a:off x="1055125" y="3955421"/>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18AF2063-E33D-484A-AE79-87D5A7E087EB}"/>
              </a:ext>
            </a:extLst>
          </p:cNvPr>
          <p:cNvSpPr/>
          <p:nvPr/>
        </p:nvSpPr>
        <p:spPr bwMode="auto">
          <a:xfrm>
            <a:off x="1065053" y="4390155"/>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24246B09-7714-422B-A0BA-E72A8E275818}"/>
              </a:ext>
            </a:extLst>
          </p:cNvPr>
          <p:cNvSpPr/>
          <p:nvPr/>
        </p:nvSpPr>
        <p:spPr bwMode="auto">
          <a:xfrm>
            <a:off x="1065053" y="4824886"/>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4" name="Rectangle 83">
            <a:extLst>
              <a:ext uri="{FF2B5EF4-FFF2-40B4-BE49-F238E27FC236}">
                <a16:creationId xmlns:a16="http://schemas.microsoft.com/office/drawing/2014/main" id="{D506E8A8-176D-41FB-89FC-4C6782C63531}"/>
              </a:ext>
            </a:extLst>
          </p:cNvPr>
          <p:cNvSpPr/>
          <p:nvPr/>
        </p:nvSpPr>
        <p:spPr>
          <a:xfrm>
            <a:off x="1055125" y="3629433"/>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Content packs</a:t>
            </a:r>
          </a:p>
        </p:txBody>
      </p:sp>
      <p:sp>
        <p:nvSpPr>
          <p:cNvPr id="85" name="Rectangle 84">
            <a:extLst>
              <a:ext uri="{FF2B5EF4-FFF2-40B4-BE49-F238E27FC236}">
                <a16:creationId xmlns:a16="http://schemas.microsoft.com/office/drawing/2014/main" id="{706B7CC0-8047-49C2-87B5-747980C77F39}"/>
              </a:ext>
            </a:extLst>
          </p:cNvPr>
          <p:cNvSpPr/>
          <p:nvPr/>
        </p:nvSpPr>
        <p:spPr>
          <a:xfrm>
            <a:off x="1055125" y="4498901"/>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Quick Insight</a:t>
            </a:r>
          </a:p>
        </p:txBody>
      </p:sp>
      <p:sp>
        <p:nvSpPr>
          <p:cNvPr id="86" name="Rectangle 85">
            <a:extLst>
              <a:ext uri="{FF2B5EF4-FFF2-40B4-BE49-F238E27FC236}">
                <a16:creationId xmlns:a16="http://schemas.microsoft.com/office/drawing/2014/main" id="{3944772D-25AF-4BE1-86EA-5D478EE03756}"/>
              </a:ext>
            </a:extLst>
          </p:cNvPr>
          <p:cNvSpPr/>
          <p:nvPr/>
        </p:nvSpPr>
        <p:spPr>
          <a:xfrm>
            <a:off x="1055125" y="2325232"/>
            <a:ext cx="2905589" cy="217243"/>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Deployment</a:t>
            </a:r>
          </a:p>
        </p:txBody>
      </p:sp>
      <p:sp>
        <p:nvSpPr>
          <p:cNvPr id="87" name="Rectangle 86">
            <a:extLst>
              <a:ext uri="{FF2B5EF4-FFF2-40B4-BE49-F238E27FC236}">
                <a16:creationId xmlns:a16="http://schemas.microsoft.com/office/drawing/2014/main" id="{5A650F9A-E3F2-4F7C-B73E-F082D81567B0}"/>
              </a:ext>
            </a:extLst>
          </p:cNvPr>
          <p:cNvSpPr/>
          <p:nvPr/>
        </p:nvSpPr>
        <p:spPr>
          <a:xfrm>
            <a:off x="1055125" y="2759966"/>
            <a:ext cx="2905589" cy="217243"/>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reports</a:t>
            </a:r>
          </a:p>
        </p:txBody>
      </p:sp>
      <p:sp>
        <p:nvSpPr>
          <p:cNvPr id="88" name="Rectangle 87">
            <a:extLst>
              <a:ext uri="{FF2B5EF4-FFF2-40B4-BE49-F238E27FC236}">
                <a16:creationId xmlns:a16="http://schemas.microsoft.com/office/drawing/2014/main" id="{D084FF87-E9D0-4F24-852A-AA6C1327E25D}"/>
              </a:ext>
            </a:extLst>
          </p:cNvPr>
          <p:cNvSpPr/>
          <p:nvPr/>
        </p:nvSpPr>
        <p:spPr>
          <a:xfrm>
            <a:off x="1055125" y="3194700"/>
            <a:ext cx="2905589" cy="217243"/>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Real-time dashboards</a:t>
            </a:r>
          </a:p>
        </p:txBody>
      </p:sp>
      <p:sp>
        <p:nvSpPr>
          <p:cNvPr id="89" name="Rectangle 88">
            <a:extLst>
              <a:ext uri="{FF2B5EF4-FFF2-40B4-BE49-F238E27FC236}">
                <a16:creationId xmlns:a16="http://schemas.microsoft.com/office/drawing/2014/main" id="{0609D319-B0FD-42A6-9D8B-7CC281D89C11}"/>
              </a:ext>
            </a:extLst>
          </p:cNvPr>
          <p:cNvSpPr/>
          <p:nvPr/>
        </p:nvSpPr>
        <p:spPr>
          <a:xfrm>
            <a:off x="1055125" y="4064167"/>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Q&amp;A</a:t>
            </a:r>
          </a:p>
        </p:txBody>
      </p:sp>
      <p:sp>
        <p:nvSpPr>
          <p:cNvPr id="90" name="Rectangle 89">
            <a:extLst>
              <a:ext uri="{FF2B5EF4-FFF2-40B4-BE49-F238E27FC236}">
                <a16:creationId xmlns:a16="http://schemas.microsoft.com/office/drawing/2014/main" id="{72E6748E-70E9-4E24-9234-10FCA5DF7680}"/>
              </a:ext>
            </a:extLst>
          </p:cNvPr>
          <p:cNvSpPr/>
          <p:nvPr/>
        </p:nvSpPr>
        <p:spPr>
          <a:xfrm>
            <a:off x="9454560" y="1736697"/>
            <a:ext cx="1726938" cy="470693"/>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               Embedded</a:t>
            </a:r>
          </a:p>
        </p:txBody>
      </p:sp>
      <p:sp>
        <p:nvSpPr>
          <p:cNvPr id="95" name="Rectangle 94">
            <a:extLst>
              <a:ext uri="{FF2B5EF4-FFF2-40B4-BE49-F238E27FC236}">
                <a16:creationId xmlns:a16="http://schemas.microsoft.com/office/drawing/2014/main" id="{E8484F5D-E68B-43E0-923F-CAA604E5C031}"/>
              </a:ext>
            </a:extLst>
          </p:cNvPr>
          <p:cNvSpPr/>
          <p:nvPr/>
        </p:nvSpPr>
        <p:spPr bwMode="auto">
          <a:xfrm>
            <a:off x="5586336"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6" name="Rectangle 95">
            <a:extLst>
              <a:ext uri="{FF2B5EF4-FFF2-40B4-BE49-F238E27FC236}">
                <a16:creationId xmlns:a16="http://schemas.microsoft.com/office/drawing/2014/main" id="{76A07132-75D6-49B3-90D4-42652971553D}"/>
              </a:ext>
            </a:extLst>
          </p:cNvPr>
          <p:cNvSpPr/>
          <p:nvPr/>
        </p:nvSpPr>
        <p:spPr bwMode="auto">
          <a:xfrm>
            <a:off x="5583394"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7" name="Rectangle 96">
            <a:extLst>
              <a:ext uri="{FF2B5EF4-FFF2-40B4-BE49-F238E27FC236}">
                <a16:creationId xmlns:a16="http://schemas.microsoft.com/office/drawing/2014/main" id="{6BB25478-75EB-40D3-82CB-F38ABC7F5602}"/>
              </a:ext>
            </a:extLst>
          </p:cNvPr>
          <p:cNvSpPr/>
          <p:nvPr/>
        </p:nvSpPr>
        <p:spPr bwMode="auto">
          <a:xfrm>
            <a:off x="5583394"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Rectangle 97">
            <a:extLst>
              <a:ext uri="{FF2B5EF4-FFF2-40B4-BE49-F238E27FC236}">
                <a16:creationId xmlns:a16="http://schemas.microsoft.com/office/drawing/2014/main" id="{9A68F35B-795C-4539-BF53-5FBA0D749161}"/>
              </a:ext>
            </a:extLst>
          </p:cNvPr>
          <p:cNvSpPr/>
          <p:nvPr/>
        </p:nvSpPr>
        <p:spPr bwMode="auto">
          <a:xfrm>
            <a:off x="5583394"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9" name="Rectangle 98">
            <a:extLst>
              <a:ext uri="{FF2B5EF4-FFF2-40B4-BE49-F238E27FC236}">
                <a16:creationId xmlns:a16="http://schemas.microsoft.com/office/drawing/2014/main" id="{B547A8DA-0D48-49AA-A384-A1E9F6E34619}"/>
              </a:ext>
            </a:extLst>
          </p:cNvPr>
          <p:cNvSpPr/>
          <p:nvPr/>
        </p:nvSpPr>
        <p:spPr bwMode="auto">
          <a:xfrm>
            <a:off x="5583394"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1" name="Rectangle 100">
            <a:extLst>
              <a:ext uri="{FF2B5EF4-FFF2-40B4-BE49-F238E27FC236}">
                <a16:creationId xmlns:a16="http://schemas.microsoft.com/office/drawing/2014/main" id="{64AD087F-FAAC-457E-A77C-500CF9BC12AC}"/>
              </a:ext>
            </a:extLst>
          </p:cNvPr>
          <p:cNvSpPr/>
          <p:nvPr/>
        </p:nvSpPr>
        <p:spPr bwMode="auto">
          <a:xfrm>
            <a:off x="5583394"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2" name="Rectangle 101">
            <a:extLst>
              <a:ext uri="{FF2B5EF4-FFF2-40B4-BE49-F238E27FC236}">
                <a16:creationId xmlns:a16="http://schemas.microsoft.com/office/drawing/2014/main" id="{F19197E4-AED6-4CE7-AFCC-25EC86435194}"/>
              </a:ext>
            </a:extLst>
          </p:cNvPr>
          <p:cNvSpPr/>
          <p:nvPr/>
        </p:nvSpPr>
        <p:spPr bwMode="auto">
          <a:xfrm>
            <a:off x="5583394"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3" name="Rectangle 102">
            <a:extLst>
              <a:ext uri="{FF2B5EF4-FFF2-40B4-BE49-F238E27FC236}">
                <a16:creationId xmlns:a16="http://schemas.microsoft.com/office/drawing/2014/main" id="{E7F3DE26-4F6E-4B25-BA29-24D29144997B}"/>
              </a:ext>
            </a:extLst>
          </p:cNvPr>
          <p:cNvSpPr/>
          <p:nvPr/>
        </p:nvSpPr>
        <p:spPr>
          <a:xfrm>
            <a:off x="5585239" y="2319242"/>
            <a:ext cx="1705402" cy="280605"/>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On-premises</a:t>
            </a:r>
          </a:p>
        </p:txBody>
      </p:sp>
      <p:sp>
        <p:nvSpPr>
          <p:cNvPr id="119" name="Rectangle 118">
            <a:extLst>
              <a:ext uri="{FF2B5EF4-FFF2-40B4-BE49-F238E27FC236}">
                <a16:creationId xmlns:a16="http://schemas.microsoft.com/office/drawing/2014/main" id="{3FF9713D-47B1-4C0F-8FEB-710CD1C1D2E6}"/>
              </a:ext>
            </a:extLst>
          </p:cNvPr>
          <p:cNvSpPr/>
          <p:nvPr/>
        </p:nvSpPr>
        <p:spPr bwMode="auto">
          <a:xfrm>
            <a:off x="7532723"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0" name="Rectangle 119">
            <a:extLst>
              <a:ext uri="{FF2B5EF4-FFF2-40B4-BE49-F238E27FC236}">
                <a16:creationId xmlns:a16="http://schemas.microsoft.com/office/drawing/2014/main" id="{07EB8659-AA0A-4EE3-B879-3250A013D1FF}"/>
              </a:ext>
            </a:extLst>
          </p:cNvPr>
          <p:cNvSpPr/>
          <p:nvPr/>
        </p:nvSpPr>
        <p:spPr bwMode="auto">
          <a:xfrm>
            <a:off x="7529781"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1" name="Rectangle 120">
            <a:extLst>
              <a:ext uri="{FF2B5EF4-FFF2-40B4-BE49-F238E27FC236}">
                <a16:creationId xmlns:a16="http://schemas.microsoft.com/office/drawing/2014/main" id="{7B19191C-5B98-48E7-9029-AF9324B2B679}"/>
              </a:ext>
            </a:extLst>
          </p:cNvPr>
          <p:cNvSpPr/>
          <p:nvPr/>
        </p:nvSpPr>
        <p:spPr bwMode="auto">
          <a:xfrm>
            <a:off x="7529781"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2" name="Rectangle 121">
            <a:extLst>
              <a:ext uri="{FF2B5EF4-FFF2-40B4-BE49-F238E27FC236}">
                <a16:creationId xmlns:a16="http://schemas.microsoft.com/office/drawing/2014/main" id="{9D33FF1F-B807-4975-A93F-EE0F835AB573}"/>
              </a:ext>
            </a:extLst>
          </p:cNvPr>
          <p:cNvSpPr/>
          <p:nvPr/>
        </p:nvSpPr>
        <p:spPr bwMode="auto">
          <a:xfrm>
            <a:off x="7529781"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3" name="Rectangle 122">
            <a:extLst>
              <a:ext uri="{FF2B5EF4-FFF2-40B4-BE49-F238E27FC236}">
                <a16:creationId xmlns:a16="http://schemas.microsoft.com/office/drawing/2014/main" id="{594051B3-BFA5-4295-805B-89D051E1BEFF}"/>
              </a:ext>
            </a:extLst>
          </p:cNvPr>
          <p:cNvSpPr/>
          <p:nvPr/>
        </p:nvSpPr>
        <p:spPr bwMode="auto">
          <a:xfrm>
            <a:off x="7529781"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6" name="Rectangle 125">
            <a:extLst>
              <a:ext uri="{FF2B5EF4-FFF2-40B4-BE49-F238E27FC236}">
                <a16:creationId xmlns:a16="http://schemas.microsoft.com/office/drawing/2014/main" id="{B82D0F6D-1563-4890-9B3F-85F55BE71569}"/>
              </a:ext>
            </a:extLst>
          </p:cNvPr>
          <p:cNvSpPr/>
          <p:nvPr/>
        </p:nvSpPr>
        <p:spPr bwMode="auto">
          <a:xfrm>
            <a:off x="7529781"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7" name="Rectangle 126">
            <a:extLst>
              <a:ext uri="{FF2B5EF4-FFF2-40B4-BE49-F238E27FC236}">
                <a16:creationId xmlns:a16="http://schemas.microsoft.com/office/drawing/2014/main" id="{A61AD07D-D04C-44E5-A1EE-977702DBFB32}"/>
              </a:ext>
            </a:extLst>
          </p:cNvPr>
          <p:cNvSpPr/>
          <p:nvPr/>
        </p:nvSpPr>
        <p:spPr bwMode="auto">
          <a:xfrm>
            <a:off x="7529781"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F50AFDF2-9115-46D0-8B44-B21BB7A26238}"/>
              </a:ext>
            </a:extLst>
          </p:cNvPr>
          <p:cNvSpPr/>
          <p:nvPr/>
        </p:nvSpPr>
        <p:spPr>
          <a:xfrm>
            <a:off x="7531626" y="2319242"/>
            <a:ext cx="1705402" cy="280605"/>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Cloud</a:t>
            </a:r>
          </a:p>
        </p:txBody>
      </p:sp>
      <p:sp>
        <p:nvSpPr>
          <p:cNvPr id="134" name="Rectangle 133">
            <a:extLst>
              <a:ext uri="{FF2B5EF4-FFF2-40B4-BE49-F238E27FC236}">
                <a16:creationId xmlns:a16="http://schemas.microsoft.com/office/drawing/2014/main" id="{7B0CE058-DC5D-43FF-906E-B5BD0AD8F4AA}"/>
              </a:ext>
            </a:extLst>
          </p:cNvPr>
          <p:cNvSpPr/>
          <p:nvPr/>
        </p:nvSpPr>
        <p:spPr bwMode="auto">
          <a:xfrm>
            <a:off x="9466424"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5" name="Rectangle 134">
            <a:extLst>
              <a:ext uri="{FF2B5EF4-FFF2-40B4-BE49-F238E27FC236}">
                <a16:creationId xmlns:a16="http://schemas.microsoft.com/office/drawing/2014/main" id="{82C473FD-0B7B-48FC-AA62-988B9885BCE9}"/>
              </a:ext>
            </a:extLst>
          </p:cNvPr>
          <p:cNvSpPr/>
          <p:nvPr/>
        </p:nvSpPr>
        <p:spPr bwMode="auto">
          <a:xfrm>
            <a:off x="9463482"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6" name="Rectangle 135">
            <a:extLst>
              <a:ext uri="{FF2B5EF4-FFF2-40B4-BE49-F238E27FC236}">
                <a16:creationId xmlns:a16="http://schemas.microsoft.com/office/drawing/2014/main" id="{F50B4FA9-43E4-4CF5-8137-B784E65819F4}"/>
              </a:ext>
            </a:extLst>
          </p:cNvPr>
          <p:cNvSpPr/>
          <p:nvPr/>
        </p:nvSpPr>
        <p:spPr bwMode="auto">
          <a:xfrm>
            <a:off x="9463482"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Rectangle 136">
            <a:extLst>
              <a:ext uri="{FF2B5EF4-FFF2-40B4-BE49-F238E27FC236}">
                <a16:creationId xmlns:a16="http://schemas.microsoft.com/office/drawing/2014/main" id="{98DF5D0B-5F86-4DF8-B85D-354AAFE5D04D}"/>
              </a:ext>
            </a:extLst>
          </p:cNvPr>
          <p:cNvSpPr/>
          <p:nvPr/>
        </p:nvSpPr>
        <p:spPr bwMode="auto">
          <a:xfrm>
            <a:off x="9463482"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8" name="Rectangle 137">
            <a:extLst>
              <a:ext uri="{FF2B5EF4-FFF2-40B4-BE49-F238E27FC236}">
                <a16:creationId xmlns:a16="http://schemas.microsoft.com/office/drawing/2014/main" id="{C3A79D33-6FD8-4E1D-9082-5A4862CAF058}"/>
              </a:ext>
            </a:extLst>
          </p:cNvPr>
          <p:cNvSpPr/>
          <p:nvPr/>
        </p:nvSpPr>
        <p:spPr bwMode="auto">
          <a:xfrm>
            <a:off x="9463482"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9" name="Rectangle 138">
            <a:extLst>
              <a:ext uri="{FF2B5EF4-FFF2-40B4-BE49-F238E27FC236}">
                <a16:creationId xmlns:a16="http://schemas.microsoft.com/office/drawing/2014/main" id="{F100038C-C0C3-4FFA-B1E7-39894245DA33}"/>
              </a:ext>
            </a:extLst>
          </p:cNvPr>
          <p:cNvSpPr/>
          <p:nvPr/>
        </p:nvSpPr>
        <p:spPr bwMode="auto">
          <a:xfrm>
            <a:off x="9463482"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0" name="Rectangle 139">
            <a:extLst>
              <a:ext uri="{FF2B5EF4-FFF2-40B4-BE49-F238E27FC236}">
                <a16:creationId xmlns:a16="http://schemas.microsoft.com/office/drawing/2014/main" id="{204C5E59-B718-46C9-A1E9-BEEE88FAD54E}"/>
              </a:ext>
            </a:extLst>
          </p:cNvPr>
          <p:cNvSpPr/>
          <p:nvPr/>
        </p:nvSpPr>
        <p:spPr bwMode="auto">
          <a:xfrm>
            <a:off x="9463482"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1" name="Rectangle 140">
            <a:extLst>
              <a:ext uri="{FF2B5EF4-FFF2-40B4-BE49-F238E27FC236}">
                <a16:creationId xmlns:a16="http://schemas.microsoft.com/office/drawing/2014/main" id="{9EAAA468-7041-47C3-B06D-C3A66139D375}"/>
              </a:ext>
            </a:extLst>
          </p:cNvPr>
          <p:cNvSpPr/>
          <p:nvPr/>
        </p:nvSpPr>
        <p:spPr>
          <a:xfrm>
            <a:off x="9465328" y="2319242"/>
            <a:ext cx="1705402" cy="280605"/>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Cloud</a:t>
            </a:r>
          </a:p>
        </p:txBody>
      </p:sp>
      <p:sp>
        <p:nvSpPr>
          <p:cNvPr id="147" name="Rectangle 146">
            <a:extLst>
              <a:ext uri="{FF2B5EF4-FFF2-40B4-BE49-F238E27FC236}">
                <a16:creationId xmlns:a16="http://schemas.microsoft.com/office/drawing/2014/main" id="{33A80D5B-97A6-471A-BEAC-63ACD12071BC}"/>
              </a:ext>
            </a:extLst>
          </p:cNvPr>
          <p:cNvSpPr/>
          <p:nvPr/>
        </p:nvSpPr>
        <p:spPr>
          <a:xfrm>
            <a:off x="3615273" y="1736697"/>
            <a:ext cx="1738005" cy="470693"/>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SQL Server </a:t>
            </a:r>
            <a:br>
              <a:rPr kumimoji="0" lang="en-US" sz="1372"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Reporting Services</a:t>
            </a:r>
          </a:p>
        </p:txBody>
      </p:sp>
      <p:sp>
        <p:nvSpPr>
          <p:cNvPr id="149" name="Rectangle 148">
            <a:extLst>
              <a:ext uri="{FF2B5EF4-FFF2-40B4-BE49-F238E27FC236}">
                <a16:creationId xmlns:a16="http://schemas.microsoft.com/office/drawing/2014/main" id="{14133759-ACFA-4609-8E20-8E3F4E1D9D23}"/>
              </a:ext>
            </a:extLst>
          </p:cNvPr>
          <p:cNvSpPr/>
          <p:nvPr/>
        </p:nvSpPr>
        <p:spPr bwMode="auto">
          <a:xfrm>
            <a:off x="3632672"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0" name="Rectangle 149">
            <a:extLst>
              <a:ext uri="{FF2B5EF4-FFF2-40B4-BE49-F238E27FC236}">
                <a16:creationId xmlns:a16="http://schemas.microsoft.com/office/drawing/2014/main" id="{A60BA54C-883F-4354-8D4E-D28A99FED8D8}"/>
              </a:ext>
            </a:extLst>
          </p:cNvPr>
          <p:cNvSpPr/>
          <p:nvPr/>
        </p:nvSpPr>
        <p:spPr bwMode="auto">
          <a:xfrm>
            <a:off x="3629730"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1" name="Rectangle 150">
            <a:extLst>
              <a:ext uri="{FF2B5EF4-FFF2-40B4-BE49-F238E27FC236}">
                <a16:creationId xmlns:a16="http://schemas.microsoft.com/office/drawing/2014/main" id="{DC87570C-9CA1-4829-B4F6-CFCB64E75A87}"/>
              </a:ext>
            </a:extLst>
          </p:cNvPr>
          <p:cNvSpPr/>
          <p:nvPr/>
        </p:nvSpPr>
        <p:spPr bwMode="auto">
          <a:xfrm>
            <a:off x="3629730"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2" name="Rectangle 151">
            <a:extLst>
              <a:ext uri="{FF2B5EF4-FFF2-40B4-BE49-F238E27FC236}">
                <a16:creationId xmlns:a16="http://schemas.microsoft.com/office/drawing/2014/main" id="{21139E3C-52AD-4D00-80DF-FF38161AD7E4}"/>
              </a:ext>
            </a:extLst>
          </p:cNvPr>
          <p:cNvSpPr/>
          <p:nvPr/>
        </p:nvSpPr>
        <p:spPr bwMode="auto">
          <a:xfrm>
            <a:off x="3629730"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3" name="Rectangle 152">
            <a:extLst>
              <a:ext uri="{FF2B5EF4-FFF2-40B4-BE49-F238E27FC236}">
                <a16:creationId xmlns:a16="http://schemas.microsoft.com/office/drawing/2014/main" id="{B79B7CD0-D443-439F-A8A1-664522AC035F}"/>
              </a:ext>
            </a:extLst>
          </p:cNvPr>
          <p:cNvSpPr/>
          <p:nvPr/>
        </p:nvSpPr>
        <p:spPr bwMode="auto">
          <a:xfrm>
            <a:off x="3629730"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ADC6D63-695D-4B38-8C80-E23C56D730CB}"/>
              </a:ext>
            </a:extLst>
          </p:cNvPr>
          <p:cNvSpPr/>
          <p:nvPr/>
        </p:nvSpPr>
        <p:spPr bwMode="auto">
          <a:xfrm>
            <a:off x="3629730"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5" name="Rectangle 154">
            <a:extLst>
              <a:ext uri="{FF2B5EF4-FFF2-40B4-BE49-F238E27FC236}">
                <a16:creationId xmlns:a16="http://schemas.microsoft.com/office/drawing/2014/main" id="{3C1683F7-7DF9-4AC3-86D1-C4DAAA8F1DE1}"/>
              </a:ext>
            </a:extLst>
          </p:cNvPr>
          <p:cNvSpPr/>
          <p:nvPr/>
        </p:nvSpPr>
        <p:spPr bwMode="auto">
          <a:xfrm>
            <a:off x="3629730"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6" name="Rectangle 155">
            <a:extLst>
              <a:ext uri="{FF2B5EF4-FFF2-40B4-BE49-F238E27FC236}">
                <a16:creationId xmlns:a16="http://schemas.microsoft.com/office/drawing/2014/main" id="{2EB163F8-60C6-4562-BD50-949575FC0F64}"/>
              </a:ext>
            </a:extLst>
          </p:cNvPr>
          <p:cNvSpPr/>
          <p:nvPr/>
        </p:nvSpPr>
        <p:spPr>
          <a:xfrm>
            <a:off x="3631575" y="2319242"/>
            <a:ext cx="1705402" cy="280605"/>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On-premises</a:t>
            </a:r>
          </a:p>
        </p:txBody>
      </p:sp>
      <p:sp>
        <p:nvSpPr>
          <p:cNvPr id="162" name="Rectangle 161">
            <a:extLst>
              <a:ext uri="{FF2B5EF4-FFF2-40B4-BE49-F238E27FC236}">
                <a16:creationId xmlns:a16="http://schemas.microsoft.com/office/drawing/2014/main" id="{D7BF5FF6-897C-4F04-956B-94D4430D1E45}"/>
              </a:ext>
            </a:extLst>
          </p:cNvPr>
          <p:cNvSpPr/>
          <p:nvPr/>
        </p:nvSpPr>
        <p:spPr bwMode="auto">
          <a:xfrm>
            <a:off x="1065053" y="5243217"/>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3" name="Rectangle 162">
            <a:extLst>
              <a:ext uri="{FF2B5EF4-FFF2-40B4-BE49-F238E27FC236}">
                <a16:creationId xmlns:a16="http://schemas.microsoft.com/office/drawing/2014/main" id="{1DA874AC-40D6-40E1-A80C-422A5637319C}"/>
              </a:ext>
            </a:extLst>
          </p:cNvPr>
          <p:cNvSpPr/>
          <p:nvPr/>
        </p:nvSpPr>
        <p:spPr>
          <a:xfrm>
            <a:off x="1055125" y="4917232"/>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Paginated reports</a:t>
            </a:r>
          </a:p>
        </p:txBody>
      </p:sp>
      <p:sp>
        <p:nvSpPr>
          <p:cNvPr id="164" name="Rectangle 163">
            <a:extLst>
              <a:ext uri="{FF2B5EF4-FFF2-40B4-BE49-F238E27FC236}">
                <a16:creationId xmlns:a16="http://schemas.microsoft.com/office/drawing/2014/main" id="{E8A7CD91-02EB-45B9-A14A-63B454C4020D}"/>
              </a:ext>
            </a:extLst>
          </p:cNvPr>
          <p:cNvSpPr/>
          <p:nvPr/>
        </p:nvSpPr>
        <p:spPr bwMode="auto">
          <a:xfrm>
            <a:off x="5583394"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6" name="Rectangle 165">
            <a:extLst>
              <a:ext uri="{FF2B5EF4-FFF2-40B4-BE49-F238E27FC236}">
                <a16:creationId xmlns:a16="http://schemas.microsoft.com/office/drawing/2014/main" id="{A0B15F03-EBC2-43A2-A2AE-97B8466BEC45}"/>
              </a:ext>
            </a:extLst>
          </p:cNvPr>
          <p:cNvSpPr/>
          <p:nvPr/>
        </p:nvSpPr>
        <p:spPr bwMode="auto">
          <a:xfrm>
            <a:off x="7529781"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8" name="Rectangle 167">
            <a:extLst>
              <a:ext uri="{FF2B5EF4-FFF2-40B4-BE49-F238E27FC236}">
                <a16:creationId xmlns:a16="http://schemas.microsoft.com/office/drawing/2014/main" id="{80FB28DB-3DCE-4D11-BEA5-5AA3A1A45EA0}"/>
              </a:ext>
            </a:extLst>
          </p:cNvPr>
          <p:cNvSpPr/>
          <p:nvPr/>
        </p:nvSpPr>
        <p:spPr bwMode="auto">
          <a:xfrm>
            <a:off x="9463482"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0" name="Rectangle 169">
            <a:extLst>
              <a:ext uri="{FF2B5EF4-FFF2-40B4-BE49-F238E27FC236}">
                <a16:creationId xmlns:a16="http://schemas.microsoft.com/office/drawing/2014/main" id="{6FDC9BC8-7A49-48C4-A9A5-294B59791449}"/>
              </a:ext>
            </a:extLst>
          </p:cNvPr>
          <p:cNvSpPr/>
          <p:nvPr/>
        </p:nvSpPr>
        <p:spPr bwMode="auto">
          <a:xfrm>
            <a:off x="3629730"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2" name="Rectangle 171">
            <a:extLst>
              <a:ext uri="{FF2B5EF4-FFF2-40B4-BE49-F238E27FC236}">
                <a16:creationId xmlns:a16="http://schemas.microsoft.com/office/drawing/2014/main" id="{95694E94-E129-4EB6-86B3-991179B3AD03}"/>
              </a:ext>
            </a:extLst>
          </p:cNvPr>
          <p:cNvSpPr/>
          <p:nvPr/>
        </p:nvSpPr>
        <p:spPr bwMode="auto">
          <a:xfrm>
            <a:off x="1065053" y="5661549"/>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3" name="Rectangle 172">
            <a:extLst>
              <a:ext uri="{FF2B5EF4-FFF2-40B4-BE49-F238E27FC236}">
                <a16:creationId xmlns:a16="http://schemas.microsoft.com/office/drawing/2014/main" id="{CFDEDFEC-4514-4514-B4B2-54E57FB77C9B}"/>
              </a:ext>
            </a:extLst>
          </p:cNvPr>
          <p:cNvSpPr/>
          <p:nvPr/>
        </p:nvSpPr>
        <p:spPr>
          <a:xfrm>
            <a:off x="1055125" y="5335564"/>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Mobile reports</a:t>
            </a:r>
          </a:p>
        </p:txBody>
      </p:sp>
      <p:sp>
        <p:nvSpPr>
          <p:cNvPr id="174" name="Rectangle 173">
            <a:extLst>
              <a:ext uri="{FF2B5EF4-FFF2-40B4-BE49-F238E27FC236}">
                <a16:creationId xmlns:a16="http://schemas.microsoft.com/office/drawing/2014/main" id="{14A161F4-355C-4C57-A7BA-FF01388841D2}"/>
              </a:ext>
            </a:extLst>
          </p:cNvPr>
          <p:cNvSpPr/>
          <p:nvPr/>
        </p:nvSpPr>
        <p:spPr bwMode="auto">
          <a:xfrm>
            <a:off x="5583394"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6" name="Rectangle 175">
            <a:extLst>
              <a:ext uri="{FF2B5EF4-FFF2-40B4-BE49-F238E27FC236}">
                <a16:creationId xmlns:a16="http://schemas.microsoft.com/office/drawing/2014/main" id="{A4BC938D-8246-4905-92D5-04C7052F9600}"/>
              </a:ext>
            </a:extLst>
          </p:cNvPr>
          <p:cNvSpPr/>
          <p:nvPr/>
        </p:nvSpPr>
        <p:spPr bwMode="auto">
          <a:xfrm>
            <a:off x="7529781"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8" name="Rectangle 177">
            <a:extLst>
              <a:ext uri="{FF2B5EF4-FFF2-40B4-BE49-F238E27FC236}">
                <a16:creationId xmlns:a16="http://schemas.microsoft.com/office/drawing/2014/main" id="{0A275D74-9DAA-400B-9BC9-E073CA131FF5}"/>
              </a:ext>
            </a:extLst>
          </p:cNvPr>
          <p:cNvSpPr/>
          <p:nvPr/>
        </p:nvSpPr>
        <p:spPr bwMode="auto">
          <a:xfrm>
            <a:off x="9463482"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0" name="Rectangle 179">
            <a:extLst>
              <a:ext uri="{FF2B5EF4-FFF2-40B4-BE49-F238E27FC236}">
                <a16:creationId xmlns:a16="http://schemas.microsoft.com/office/drawing/2014/main" id="{A38DD94A-72F5-4529-94D1-4ADFFCCABF9D}"/>
              </a:ext>
            </a:extLst>
          </p:cNvPr>
          <p:cNvSpPr/>
          <p:nvPr/>
        </p:nvSpPr>
        <p:spPr bwMode="auto">
          <a:xfrm>
            <a:off x="3629730"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2" name="Rectangle 181">
            <a:extLst>
              <a:ext uri="{FF2B5EF4-FFF2-40B4-BE49-F238E27FC236}">
                <a16:creationId xmlns:a16="http://schemas.microsoft.com/office/drawing/2014/main" id="{D2DF15E4-17D7-4FB1-9F89-07B635D45648}"/>
              </a:ext>
            </a:extLst>
          </p:cNvPr>
          <p:cNvSpPr/>
          <p:nvPr/>
        </p:nvSpPr>
        <p:spPr bwMode="auto">
          <a:xfrm>
            <a:off x="1065053" y="6079880"/>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Rectangle 182">
            <a:extLst>
              <a:ext uri="{FF2B5EF4-FFF2-40B4-BE49-F238E27FC236}">
                <a16:creationId xmlns:a16="http://schemas.microsoft.com/office/drawing/2014/main" id="{5F39A843-916A-487D-BF09-8E94FDFCD226}"/>
              </a:ext>
            </a:extLst>
          </p:cNvPr>
          <p:cNvSpPr/>
          <p:nvPr/>
        </p:nvSpPr>
        <p:spPr>
          <a:xfrm>
            <a:off x="1055125" y="5753895"/>
            <a:ext cx="2905589"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Lifecycle</a:t>
            </a:r>
          </a:p>
        </p:txBody>
      </p:sp>
      <p:sp>
        <p:nvSpPr>
          <p:cNvPr id="184" name="Rectangle 183">
            <a:extLst>
              <a:ext uri="{FF2B5EF4-FFF2-40B4-BE49-F238E27FC236}">
                <a16:creationId xmlns:a16="http://schemas.microsoft.com/office/drawing/2014/main" id="{0AAE53ED-9492-446D-9B26-CFF875C1735E}"/>
              </a:ext>
            </a:extLst>
          </p:cNvPr>
          <p:cNvSpPr/>
          <p:nvPr/>
        </p:nvSpPr>
        <p:spPr bwMode="auto">
          <a:xfrm>
            <a:off x="5583394"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5" name="Rectangle 184">
            <a:extLst>
              <a:ext uri="{FF2B5EF4-FFF2-40B4-BE49-F238E27FC236}">
                <a16:creationId xmlns:a16="http://schemas.microsoft.com/office/drawing/2014/main" id="{8EFF5C30-9808-4C0B-BC9C-74CDEAD54E2A}"/>
              </a:ext>
            </a:extLst>
          </p:cNvPr>
          <p:cNvSpPr/>
          <p:nvPr/>
        </p:nvSpPr>
        <p:spPr>
          <a:xfrm>
            <a:off x="5504073" y="5747900"/>
            <a:ext cx="1867735" cy="280605"/>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rPr>
              <a:t>Modern lifestyle policy</a:t>
            </a:r>
          </a:p>
        </p:txBody>
      </p:sp>
      <p:sp>
        <p:nvSpPr>
          <p:cNvPr id="186" name="Rectangle 185">
            <a:extLst>
              <a:ext uri="{FF2B5EF4-FFF2-40B4-BE49-F238E27FC236}">
                <a16:creationId xmlns:a16="http://schemas.microsoft.com/office/drawing/2014/main" id="{6FB72659-3883-4EB3-871E-A29FEADD13E5}"/>
              </a:ext>
            </a:extLst>
          </p:cNvPr>
          <p:cNvSpPr/>
          <p:nvPr/>
        </p:nvSpPr>
        <p:spPr bwMode="auto">
          <a:xfrm>
            <a:off x="7529781"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7" name="Rectangle 186">
            <a:extLst>
              <a:ext uri="{FF2B5EF4-FFF2-40B4-BE49-F238E27FC236}">
                <a16:creationId xmlns:a16="http://schemas.microsoft.com/office/drawing/2014/main" id="{05460B55-0DDB-4F75-874B-704F61F3B858}"/>
              </a:ext>
            </a:extLst>
          </p:cNvPr>
          <p:cNvSpPr/>
          <p:nvPr/>
        </p:nvSpPr>
        <p:spPr>
          <a:xfrm>
            <a:off x="7435668" y="5747900"/>
            <a:ext cx="1897318" cy="280605"/>
          </a:xfrm>
          <a:prstGeom prst="rect">
            <a:avLst/>
          </a:prstGeom>
        </p:spPr>
        <p:txBody>
          <a:bodyPr wrap="square" anchor="t">
            <a:spAutoFit/>
          </a:bodyPr>
          <a:lstStyle/>
          <a:p>
            <a:pPr marL="0" marR="0" lvl="1" indent="0" algn="ctr" defTabSz="914400"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Fully managed service</a:t>
            </a:r>
          </a:p>
        </p:txBody>
      </p:sp>
      <p:sp>
        <p:nvSpPr>
          <p:cNvPr id="188" name="Rectangle 187">
            <a:extLst>
              <a:ext uri="{FF2B5EF4-FFF2-40B4-BE49-F238E27FC236}">
                <a16:creationId xmlns:a16="http://schemas.microsoft.com/office/drawing/2014/main" id="{7705B968-6324-4774-A17C-6B0F8E72B56C}"/>
              </a:ext>
            </a:extLst>
          </p:cNvPr>
          <p:cNvSpPr/>
          <p:nvPr/>
        </p:nvSpPr>
        <p:spPr bwMode="auto">
          <a:xfrm>
            <a:off x="9463482"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9" name="Rectangle 188">
            <a:extLst>
              <a:ext uri="{FF2B5EF4-FFF2-40B4-BE49-F238E27FC236}">
                <a16:creationId xmlns:a16="http://schemas.microsoft.com/office/drawing/2014/main" id="{0F452ACD-CBCD-4BA3-B13B-13AAB970BF3F}"/>
              </a:ext>
            </a:extLst>
          </p:cNvPr>
          <p:cNvSpPr/>
          <p:nvPr/>
        </p:nvSpPr>
        <p:spPr>
          <a:xfrm>
            <a:off x="9465328" y="5747900"/>
            <a:ext cx="1705402" cy="280605"/>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APIs</a:t>
            </a:r>
          </a:p>
        </p:txBody>
      </p:sp>
      <p:sp>
        <p:nvSpPr>
          <p:cNvPr id="190" name="Rectangle 189">
            <a:extLst>
              <a:ext uri="{FF2B5EF4-FFF2-40B4-BE49-F238E27FC236}">
                <a16:creationId xmlns:a16="http://schemas.microsoft.com/office/drawing/2014/main" id="{7F688426-EECB-4FBB-83B7-85C67E0EA8D8}"/>
              </a:ext>
            </a:extLst>
          </p:cNvPr>
          <p:cNvSpPr/>
          <p:nvPr/>
        </p:nvSpPr>
        <p:spPr bwMode="auto">
          <a:xfrm>
            <a:off x="3629730"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1" name="Rectangle 190">
            <a:extLst>
              <a:ext uri="{FF2B5EF4-FFF2-40B4-BE49-F238E27FC236}">
                <a16:creationId xmlns:a16="http://schemas.microsoft.com/office/drawing/2014/main" id="{65BF931F-7528-4C8C-B983-1AFDA625550D}"/>
              </a:ext>
            </a:extLst>
          </p:cNvPr>
          <p:cNvSpPr/>
          <p:nvPr/>
        </p:nvSpPr>
        <p:spPr>
          <a:xfrm>
            <a:off x="3631575" y="5747900"/>
            <a:ext cx="1705402" cy="280605"/>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Fixed lifestyle policy</a:t>
            </a:r>
          </a:p>
        </p:txBody>
      </p:sp>
      <p:sp>
        <p:nvSpPr>
          <p:cNvPr id="192" name="Freeform: Shape 191">
            <a:extLst>
              <a:ext uri="{FF2B5EF4-FFF2-40B4-BE49-F238E27FC236}">
                <a16:creationId xmlns:a16="http://schemas.microsoft.com/office/drawing/2014/main" id="{FC2E201D-70CD-4082-ADCB-F863C194584D}"/>
              </a:ext>
            </a:extLst>
          </p:cNvPr>
          <p:cNvSpPr>
            <a:spLocks noChangeAspect="1"/>
          </p:cNvSpPr>
          <p:nvPr/>
        </p:nvSpPr>
        <p:spPr bwMode="auto">
          <a:xfrm>
            <a:off x="6348369" y="281346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766702B2-662A-41BC-8FBC-00096E38C77B}"/>
              </a:ext>
            </a:extLst>
          </p:cNvPr>
          <p:cNvSpPr>
            <a:spLocks noChangeAspect="1"/>
          </p:cNvSpPr>
          <p:nvPr/>
        </p:nvSpPr>
        <p:spPr bwMode="auto">
          <a:xfrm>
            <a:off x="8294756" y="281346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F8A10F11-5A37-4C2A-9F89-EF89E9630604}"/>
              </a:ext>
            </a:extLst>
          </p:cNvPr>
          <p:cNvSpPr>
            <a:spLocks noChangeAspect="1"/>
          </p:cNvSpPr>
          <p:nvPr/>
        </p:nvSpPr>
        <p:spPr bwMode="auto">
          <a:xfrm>
            <a:off x="10228457" y="281346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EF817D3F-9768-4E8D-AA59-7CC2390C5C13}"/>
              </a:ext>
            </a:extLst>
          </p:cNvPr>
          <p:cNvSpPr>
            <a:spLocks noChangeAspect="1"/>
          </p:cNvSpPr>
          <p:nvPr/>
        </p:nvSpPr>
        <p:spPr bwMode="auto">
          <a:xfrm>
            <a:off x="8294756" y="3251721"/>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7" name="Freeform: Shape 196">
            <a:extLst>
              <a:ext uri="{FF2B5EF4-FFF2-40B4-BE49-F238E27FC236}">
                <a16:creationId xmlns:a16="http://schemas.microsoft.com/office/drawing/2014/main" id="{E92AEB1D-1E0C-418D-9C0B-8824B08A10F3}"/>
              </a:ext>
            </a:extLst>
          </p:cNvPr>
          <p:cNvSpPr>
            <a:spLocks noChangeAspect="1"/>
          </p:cNvSpPr>
          <p:nvPr/>
        </p:nvSpPr>
        <p:spPr bwMode="auto">
          <a:xfrm>
            <a:off x="10228457" y="3251721"/>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8" name="Freeform: Shape 197">
            <a:extLst>
              <a:ext uri="{FF2B5EF4-FFF2-40B4-BE49-F238E27FC236}">
                <a16:creationId xmlns:a16="http://schemas.microsoft.com/office/drawing/2014/main" id="{0213C478-960B-4FD4-B90A-197861B6CAE9}"/>
              </a:ext>
            </a:extLst>
          </p:cNvPr>
          <p:cNvSpPr>
            <a:spLocks noChangeAspect="1"/>
          </p:cNvSpPr>
          <p:nvPr/>
        </p:nvSpPr>
        <p:spPr bwMode="auto">
          <a:xfrm>
            <a:off x="4394705" y="497982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99" name="Freeform: Shape 198">
            <a:extLst>
              <a:ext uri="{FF2B5EF4-FFF2-40B4-BE49-F238E27FC236}">
                <a16:creationId xmlns:a16="http://schemas.microsoft.com/office/drawing/2014/main" id="{B654F03C-5682-4B23-8879-B2DBAB2E357C}"/>
              </a:ext>
            </a:extLst>
          </p:cNvPr>
          <p:cNvSpPr>
            <a:spLocks noChangeAspect="1"/>
          </p:cNvSpPr>
          <p:nvPr/>
        </p:nvSpPr>
        <p:spPr bwMode="auto">
          <a:xfrm>
            <a:off x="4394705" y="5398160"/>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0" name="Freeform: Shape 199">
            <a:extLst>
              <a:ext uri="{FF2B5EF4-FFF2-40B4-BE49-F238E27FC236}">
                <a16:creationId xmlns:a16="http://schemas.microsoft.com/office/drawing/2014/main" id="{66614E27-7CA8-433C-9F06-6C879F38B6BC}"/>
              </a:ext>
            </a:extLst>
          </p:cNvPr>
          <p:cNvSpPr>
            <a:spLocks noChangeAspect="1"/>
          </p:cNvSpPr>
          <p:nvPr/>
        </p:nvSpPr>
        <p:spPr bwMode="auto">
          <a:xfrm>
            <a:off x="6348369" y="497982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1" name="Freeform: Shape 200">
            <a:extLst>
              <a:ext uri="{FF2B5EF4-FFF2-40B4-BE49-F238E27FC236}">
                <a16:creationId xmlns:a16="http://schemas.microsoft.com/office/drawing/2014/main" id="{D94372BB-490B-405F-A3DD-C740E3713D0E}"/>
              </a:ext>
            </a:extLst>
          </p:cNvPr>
          <p:cNvSpPr>
            <a:spLocks noChangeAspect="1"/>
          </p:cNvSpPr>
          <p:nvPr/>
        </p:nvSpPr>
        <p:spPr bwMode="auto">
          <a:xfrm>
            <a:off x="6348369" y="5398160"/>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3726B0D-523B-445E-A058-45B9DC8B8E23}"/>
              </a:ext>
            </a:extLst>
          </p:cNvPr>
          <p:cNvSpPr>
            <a:spLocks noChangeAspect="1"/>
          </p:cNvSpPr>
          <p:nvPr/>
        </p:nvSpPr>
        <p:spPr bwMode="auto">
          <a:xfrm>
            <a:off x="8294756" y="3682912"/>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4" name="Freeform: Shape 203">
            <a:extLst>
              <a:ext uri="{FF2B5EF4-FFF2-40B4-BE49-F238E27FC236}">
                <a16:creationId xmlns:a16="http://schemas.microsoft.com/office/drawing/2014/main" id="{F772AE12-57FD-45CB-A8E2-87223945A9B4}"/>
              </a:ext>
            </a:extLst>
          </p:cNvPr>
          <p:cNvSpPr>
            <a:spLocks noChangeAspect="1"/>
          </p:cNvSpPr>
          <p:nvPr/>
        </p:nvSpPr>
        <p:spPr bwMode="auto">
          <a:xfrm>
            <a:off x="8294756" y="4131125"/>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5" name="Freeform: Shape 204">
            <a:extLst>
              <a:ext uri="{FF2B5EF4-FFF2-40B4-BE49-F238E27FC236}">
                <a16:creationId xmlns:a16="http://schemas.microsoft.com/office/drawing/2014/main" id="{50105BCA-CCF1-4172-AAFA-340440FCB7C5}"/>
              </a:ext>
            </a:extLst>
          </p:cNvPr>
          <p:cNvSpPr>
            <a:spLocks noChangeAspect="1"/>
          </p:cNvSpPr>
          <p:nvPr/>
        </p:nvSpPr>
        <p:spPr bwMode="auto">
          <a:xfrm>
            <a:off x="10228457" y="4103324"/>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6" name="Freeform: Shape 205">
            <a:extLst>
              <a:ext uri="{FF2B5EF4-FFF2-40B4-BE49-F238E27FC236}">
                <a16:creationId xmlns:a16="http://schemas.microsoft.com/office/drawing/2014/main" id="{ADCE468E-5BDD-46B1-A2BF-07A25C8E5318}"/>
              </a:ext>
            </a:extLst>
          </p:cNvPr>
          <p:cNvSpPr>
            <a:spLocks noChangeAspect="1"/>
          </p:cNvSpPr>
          <p:nvPr/>
        </p:nvSpPr>
        <p:spPr bwMode="auto">
          <a:xfrm>
            <a:off x="8294756" y="4528275"/>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07" name="Freeform: Shape 206">
            <a:extLst>
              <a:ext uri="{FF2B5EF4-FFF2-40B4-BE49-F238E27FC236}">
                <a16:creationId xmlns:a16="http://schemas.microsoft.com/office/drawing/2014/main" id="{C5ACD5F7-9427-4DD9-A1AB-F4C3E4DFCD65}"/>
              </a:ext>
            </a:extLst>
          </p:cNvPr>
          <p:cNvSpPr>
            <a:spLocks noChangeAspect="1"/>
          </p:cNvSpPr>
          <p:nvPr/>
        </p:nvSpPr>
        <p:spPr bwMode="auto">
          <a:xfrm>
            <a:off x="8294756" y="5413353"/>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5" name="TextBox 4">
            <a:extLst>
              <a:ext uri="{FF2B5EF4-FFF2-40B4-BE49-F238E27FC236}">
                <a16:creationId xmlns:a16="http://schemas.microsoft.com/office/drawing/2014/main" id="{63BA384D-9831-4BF7-B7D0-ED63AF002798}"/>
              </a:ext>
            </a:extLst>
          </p:cNvPr>
          <p:cNvSpPr txBox="1"/>
          <p:nvPr/>
        </p:nvSpPr>
        <p:spPr>
          <a:xfrm>
            <a:off x="7289543" y="185964"/>
            <a:ext cx="490245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Segoe UI Semilight"/>
                <a:ea typeface="+mn-ea"/>
                <a:cs typeface="+mn-cs"/>
              </a:rPr>
              <a:t>Report server can do custom theme for portal</a:t>
            </a:r>
          </a:p>
        </p:txBody>
      </p:sp>
      <p:sp>
        <p:nvSpPr>
          <p:cNvPr id="105" name="Freeform: Shape 104">
            <a:extLst>
              <a:ext uri="{FF2B5EF4-FFF2-40B4-BE49-F238E27FC236}">
                <a16:creationId xmlns:a16="http://schemas.microsoft.com/office/drawing/2014/main" id="{39E542E3-77FE-4E2C-A5A9-489F75A1A26E}"/>
              </a:ext>
            </a:extLst>
          </p:cNvPr>
          <p:cNvSpPr>
            <a:spLocks noChangeAspect="1"/>
          </p:cNvSpPr>
          <p:nvPr/>
        </p:nvSpPr>
        <p:spPr bwMode="auto">
          <a:xfrm>
            <a:off x="8307672" y="5000011"/>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8037244"/>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6256692" y="1508430"/>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Semibold" panose="020B0702040204020203" pitchFamily="34" charset="0"/>
              </a:rPr>
              <a:t>Azure Databricks</a:t>
            </a: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dirty="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1D8D61B9-AEDD-B049-953E-63A08CB6384C}"/>
              </a:ext>
            </a:extLst>
          </p:cNvPr>
          <p:cNvSpPr/>
          <p:nvPr/>
        </p:nvSpPr>
        <p:spPr bwMode="auto">
          <a:xfrm>
            <a:off x="9213275" y="1508430"/>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Semibold" panose="020B0702040204020203" pitchFamily="34" charset="0"/>
              </a:rPr>
              <a:t>Azure ML</a:t>
            </a:r>
          </a:p>
          <a:p>
            <a:pPr marL="0" marR="0" lvl="0" indent="0" algn="ctr" defTabSz="932472"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dirty="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dirty="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BF43A280-797C-0940-BC2C-8B6BBCDC09A7}"/>
              </a:ext>
            </a:extLst>
          </p:cNvPr>
          <p:cNvSpPr/>
          <p:nvPr/>
        </p:nvSpPr>
        <p:spPr bwMode="auto">
          <a:xfrm>
            <a:off x="7735523" y="1498859"/>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Semibold" panose="020B0702040204020203" pitchFamily="34" charset="0"/>
              </a:rPr>
              <a:t>Azure SQL DW</a:t>
            </a:r>
            <a:br>
              <a:rPr kumimoji="0" lang="en-US" sz="1400" b="0" i="0" u="none" strike="noStrike" kern="1200" cap="none" spc="0" normalizeH="0" baseline="0" noProof="0" dirty="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dirty="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51B2F9E-B4AA-784D-A278-F02E9C7B13BA}"/>
              </a:ext>
            </a:extLst>
          </p:cNvPr>
          <p:cNvSpPr/>
          <p:nvPr/>
        </p:nvSpPr>
        <p:spPr bwMode="auto">
          <a:xfrm>
            <a:off x="4777861" y="1504257"/>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Semibold" panose="020B0702040204020203" pitchFamily="34" charset="0"/>
              </a:rPr>
              <a:t>Azure Data Factory</a:t>
            </a: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dirty="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685" y="2583375"/>
            <a:ext cx="932914" cy="489262"/>
          </a:xfrm>
          <a:prstGeom prst="rect">
            <a:avLst/>
          </a:prstGeom>
        </p:spPr>
      </p:pic>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a:extLst>
              <a:ext uri="{28A0092B-C50C-407E-A947-70E740481C1C}">
                <a14:useLocalDpi xmlns:a14="http://schemas.microsoft.com/office/drawing/2010/main" val="0"/>
              </a:ext>
            </a:extLst>
          </a:blip>
          <a:srcRect l="19954" r="19722"/>
          <a:stretch/>
        </p:blipFill>
        <p:spPr>
          <a:xfrm>
            <a:off x="6429065" y="2497379"/>
            <a:ext cx="829714" cy="721336"/>
          </a:xfrm>
          <a:prstGeom prst="rect">
            <a:avLst/>
          </a:prstGeom>
        </p:spPr>
      </p:pic>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8323" y="2453014"/>
            <a:ext cx="743477" cy="743477"/>
          </a:xfrm>
          <a:prstGeom prst="rect">
            <a:avLst/>
          </a:prstGeom>
        </p:spPr>
      </p:pic>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9391261" y="2497379"/>
            <a:ext cx="808892" cy="629668"/>
          </a:xfrm>
          <a:prstGeom prst="rect">
            <a:avLst/>
          </a:prstGeom>
        </p:spPr>
      </p:pic>
      <p:sp>
        <p:nvSpPr>
          <p:cNvPr id="20" name="Rectangle 19">
            <a:extLst>
              <a:ext uri="{FF2B5EF4-FFF2-40B4-BE49-F238E27FC236}">
                <a16:creationId xmlns:a16="http://schemas.microsoft.com/office/drawing/2014/main" id="{E58E92FA-6915-E24C-95F6-1BE52F09D856}"/>
              </a:ext>
            </a:extLst>
          </p:cNvPr>
          <p:cNvSpPr/>
          <p:nvPr/>
        </p:nvSpPr>
        <p:spPr bwMode="auto">
          <a:xfrm>
            <a:off x="365760" y="2649383"/>
            <a:ext cx="3995928"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Datasets </a:t>
            </a:r>
          </a:p>
        </p:txBody>
      </p:sp>
      <p:sp>
        <p:nvSpPr>
          <p:cNvPr id="21" name="Rectangle 20">
            <a:extLst>
              <a:ext uri="{FF2B5EF4-FFF2-40B4-BE49-F238E27FC236}">
                <a16:creationId xmlns:a16="http://schemas.microsoft.com/office/drawing/2014/main" id="{14E5ACDF-C9F8-314F-9670-DED26A3ECE3D}"/>
              </a:ext>
            </a:extLst>
          </p:cNvPr>
          <p:cNvSpPr/>
          <p:nvPr/>
        </p:nvSpPr>
        <p:spPr bwMode="auto">
          <a:xfrm>
            <a:off x="365760" y="1497590"/>
            <a:ext cx="3995928"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Reports &amp; dashboards</a:t>
            </a:r>
            <a:endParaRPr kumimoji="0" lang="en-US" sz="1800" b="0" i="0" u="none" strike="noStrike" kern="1200" cap="none" spc="0" normalizeH="0" baseline="0" noProof="0">
              <a:ln>
                <a:noFill/>
              </a:ln>
              <a:solidFill>
                <a:srgbClr val="0D0D0D">
                  <a:lumMod val="25000"/>
                  <a:lumOff val="75000"/>
                </a:srgbClr>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476EF75-3781-9849-97A2-336AB388406D}"/>
              </a:ext>
            </a:extLst>
          </p:cNvPr>
          <p:cNvSpPr/>
          <p:nvPr/>
        </p:nvSpPr>
        <p:spPr bwMode="auto">
          <a:xfrm>
            <a:off x="365760" y="3801176"/>
            <a:ext cx="3995928"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Dataflows</a:t>
            </a:r>
          </a:p>
        </p:txBody>
      </p:sp>
      <p:sp>
        <p:nvSpPr>
          <p:cNvPr id="19" name="Rectangle 18">
            <a:extLst>
              <a:ext uri="{FF2B5EF4-FFF2-40B4-BE49-F238E27FC236}">
                <a16:creationId xmlns:a16="http://schemas.microsoft.com/office/drawing/2014/main" id="{0340F939-E26C-3142-86B5-3BED4C264165}"/>
              </a:ext>
            </a:extLst>
          </p:cNvPr>
          <p:cNvSpPr/>
          <p:nvPr/>
        </p:nvSpPr>
        <p:spPr bwMode="auto">
          <a:xfrm>
            <a:off x="279146" y="6009198"/>
            <a:ext cx="3129518" cy="753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Segoe UI" panose="020B0502040204020203" pitchFamily="34" charset="0"/>
                <a:ea typeface="Segoe UI" panose="020B0502040204020203" pitchFamily="34" charset="0"/>
                <a:cs typeface="Segoe UI" panose="020B0502040204020203" pitchFamily="34" charset="0"/>
              </a:rPr>
              <a:t>Business analysts</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Low/no code</a:t>
            </a:r>
          </a:p>
        </p:txBody>
      </p:sp>
      <p:sp>
        <p:nvSpPr>
          <p:cNvPr id="22" name="Rectangle 21">
            <a:extLst>
              <a:ext uri="{FF2B5EF4-FFF2-40B4-BE49-F238E27FC236}">
                <a16:creationId xmlns:a16="http://schemas.microsoft.com/office/drawing/2014/main" id="{4D7CC91E-1C4B-4846-BC66-2468D04E83CF}"/>
              </a:ext>
            </a:extLst>
          </p:cNvPr>
          <p:cNvSpPr/>
          <p:nvPr/>
        </p:nvSpPr>
        <p:spPr bwMode="auto">
          <a:xfrm>
            <a:off x="8336257" y="5870609"/>
            <a:ext cx="2110008" cy="1030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dirty="0">
                <a:ln>
                  <a:noFill/>
                </a:ln>
                <a:solidFill>
                  <a:srgbClr val="0078D4">
                    <a:lumMod val="60000"/>
                    <a:lumOff val="40000"/>
                  </a:srgbClr>
                </a:solidFill>
                <a:effectLst/>
                <a:uLnTx/>
                <a:uFillTx/>
                <a:latin typeface="Segoe UI" panose="020B0502040204020203" pitchFamily="34" charset="0"/>
                <a:ea typeface="Segoe UI" panose="020B0502040204020203" pitchFamily="34" charset="0"/>
                <a:cs typeface="Segoe UI" panose="020B0502040204020203" pitchFamily="34" charset="0"/>
              </a:rPr>
              <a:t>Data scientists </a:t>
            </a:r>
            <a:br>
              <a:rPr kumimoji="0" lang="en-US" sz="1600" b="0" i="0" u="none" strike="noStrike" kern="1200" cap="none" spc="0" normalizeH="0" baseline="0" noProof="0" dirty="0">
                <a:ln>
                  <a:noFill/>
                </a:ln>
                <a:solidFill>
                  <a:srgbClr val="0078D4">
                    <a:lumMod val="60000"/>
                    <a:lumOff val="40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1200" cap="none" spc="0" normalizeH="0" baseline="0" noProof="0" dirty="0">
                <a:ln>
                  <a:noFill/>
                </a:ln>
                <a:solidFill>
                  <a:srgbClr val="0078D4">
                    <a:lumMod val="60000"/>
                    <a:lumOff val="40000"/>
                  </a:srgbClr>
                </a:solidFill>
                <a:effectLst/>
                <a:uLnTx/>
                <a:uFillTx/>
                <a:latin typeface="Segoe UI" panose="020B0502040204020203" pitchFamily="34" charset="0"/>
                <a:ea typeface="Segoe UI" panose="020B0502040204020203" pitchFamily="34" charset="0"/>
                <a:cs typeface="Segoe UI" panose="020B0502040204020203" pitchFamily="34" charset="0"/>
              </a:rPr>
              <a:t>Data engineers</a:t>
            </a:r>
          </a:p>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Low to high code</a:t>
            </a:r>
          </a:p>
        </p:txBody>
      </p:sp>
      <p:sp>
        <p:nvSpPr>
          <p:cNvPr id="17" name="Rectangle 16">
            <a:extLst>
              <a:ext uri="{FF2B5EF4-FFF2-40B4-BE49-F238E27FC236}">
                <a16:creationId xmlns:a16="http://schemas.microsoft.com/office/drawing/2014/main" id="{D195323C-4421-DF4E-8756-0871C2589637}"/>
              </a:ext>
            </a:extLst>
          </p:cNvPr>
          <p:cNvSpPr/>
          <p:nvPr/>
        </p:nvSpPr>
        <p:spPr bwMode="auto">
          <a:xfrm>
            <a:off x="365760" y="4952969"/>
            <a:ext cx="10010078" cy="914400"/>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Azure Data Lake Storage Gen2</a:t>
            </a:r>
            <a:endParaRPr lang="en-US" sz="16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51FCDAD0-73A3-3A45-9977-C13F13F4C2BE}"/>
              </a:ext>
            </a:extLst>
          </p:cNvPr>
          <p:cNvGrpSpPr/>
          <p:nvPr/>
        </p:nvGrpSpPr>
        <p:grpSpPr>
          <a:xfrm>
            <a:off x="2961005" y="5372100"/>
            <a:ext cx="4819588" cy="363224"/>
            <a:chOff x="3869819" y="5372100"/>
            <a:chExt cx="4819588" cy="363224"/>
          </a:xfrm>
        </p:grpSpPr>
        <p:sp>
          <p:nvSpPr>
            <p:cNvPr id="23" name="Rectangle 22">
              <a:extLst>
                <a:ext uri="{FF2B5EF4-FFF2-40B4-BE49-F238E27FC236}">
                  <a16:creationId xmlns:a16="http://schemas.microsoft.com/office/drawing/2014/main" id="{896ACC0B-8AD5-FC4E-AF55-A604D5AC4AC1}"/>
                </a:ext>
              </a:extLst>
            </p:cNvPr>
            <p:cNvSpPr/>
            <p:nvPr/>
          </p:nvSpPr>
          <p:spPr bwMode="auto">
            <a:xfrm>
              <a:off x="38698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accent1">
                      <a:lumMod val="60000"/>
                      <a:lumOff val="40000"/>
                    </a:schemeClr>
                  </a:solidFill>
                  <a:ea typeface="Segoe UI" pitchFamily="34" charset="0"/>
                  <a:cs typeface="Segoe UI" pitchFamily="34" charset="0"/>
                </a:rPr>
                <a:t>CDM folder</a:t>
              </a:r>
            </a:p>
          </p:txBody>
        </p:sp>
        <p:sp>
          <p:nvSpPr>
            <p:cNvPr id="34" name="Rectangle 33">
              <a:extLst>
                <a:ext uri="{FF2B5EF4-FFF2-40B4-BE49-F238E27FC236}">
                  <a16:creationId xmlns:a16="http://schemas.microsoft.com/office/drawing/2014/main" id="{B02FD94E-7777-744F-8AED-FBB682BA92E3}"/>
                </a:ext>
              </a:extLst>
            </p:cNvPr>
            <p:cNvSpPr/>
            <p:nvPr/>
          </p:nvSpPr>
          <p:spPr bwMode="auto">
            <a:xfrm>
              <a:off x="55335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accent1">
                      <a:lumMod val="60000"/>
                      <a:lumOff val="40000"/>
                    </a:schemeClr>
                  </a:solidFill>
                  <a:cs typeface="Segoe UI" pitchFamily="34" charset="0"/>
                </a:rPr>
                <a:t>CDM folder</a:t>
              </a:r>
            </a:p>
          </p:txBody>
        </p:sp>
        <p:sp>
          <p:nvSpPr>
            <p:cNvPr id="35" name="Rectangle 34">
              <a:extLst>
                <a:ext uri="{FF2B5EF4-FFF2-40B4-BE49-F238E27FC236}">
                  <a16:creationId xmlns:a16="http://schemas.microsoft.com/office/drawing/2014/main" id="{8CD3B634-B1FA-7F4B-BE56-99C19D2FBA1E}"/>
                </a:ext>
              </a:extLst>
            </p:cNvPr>
            <p:cNvSpPr/>
            <p:nvPr/>
          </p:nvSpPr>
          <p:spPr bwMode="auto">
            <a:xfrm>
              <a:off x="71972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accent1">
                      <a:lumMod val="60000"/>
                      <a:lumOff val="40000"/>
                    </a:schemeClr>
                  </a:solidFill>
                  <a:cs typeface="Segoe UI" pitchFamily="34" charset="0"/>
                </a:rPr>
                <a:t>CDM folder</a:t>
              </a:r>
            </a:p>
          </p:txBody>
        </p:sp>
      </p:grpSp>
      <p:sp>
        <p:nvSpPr>
          <p:cNvPr id="2" name="Title 1">
            <a:extLst>
              <a:ext uri="{FF2B5EF4-FFF2-40B4-BE49-F238E27FC236}">
                <a16:creationId xmlns:a16="http://schemas.microsoft.com/office/drawing/2014/main" id="{F15203DD-CE22-4D91-9385-43A50872DC45}"/>
              </a:ext>
            </a:extLst>
          </p:cNvPr>
          <p:cNvSpPr>
            <a:spLocks noGrp="1"/>
          </p:cNvSpPr>
          <p:nvPr>
            <p:ph type="title"/>
          </p:nvPr>
        </p:nvSpPr>
        <p:spPr>
          <a:xfrm>
            <a:off x="588263" y="457200"/>
            <a:ext cx="11053840" cy="802997"/>
          </a:xfrm>
        </p:spPr>
        <p:txBody>
          <a:bodyPr>
            <a:noAutofit/>
          </a:bodyPr>
          <a:lstStyle/>
          <a:p>
            <a:r>
              <a:rPr lang="en-US" sz="2800" dirty="0">
                <a:solidFill>
                  <a:schemeClr val="bg1"/>
                </a:solidFill>
              </a:rPr>
              <a:t>Data + AI professionals can use the full power of the Azure Data Platform </a:t>
            </a:r>
          </a:p>
        </p:txBody>
      </p:sp>
    </p:spTree>
    <p:extLst>
      <p:ext uri="{BB962C8B-B14F-4D97-AF65-F5344CB8AC3E}">
        <p14:creationId xmlns:p14="http://schemas.microsoft.com/office/powerpoint/2010/main" val="97721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64">
            <a:extLst>
              <a:ext uri="{FF2B5EF4-FFF2-40B4-BE49-F238E27FC236}">
                <a16:creationId xmlns:a16="http://schemas.microsoft.com/office/drawing/2014/main" id="{222CB6FC-B917-42F4-AD6E-4CB6072F4BB9}"/>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8107E02-E88A-490C-8C73-F310502A52C2}"/>
              </a:ext>
            </a:extLst>
          </p:cNvPr>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Architecture</a:t>
            </a:r>
          </a:p>
        </p:txBody>
      </p:sp>
      <p:sp>
        <p:nvSpPr>
          <p:cNvPr id="3" name="Rectangle 2">
            <a:extLst>
              <a:ext uri="{FF2B5EF4-FFF2-40B4-BE49-F238E27FC236}">
                <a16:creationId xmlns:a16="http://schemas.microsoft.com/office/drawing/2014/main" id="{C70FD507-F1EA-4323-BC26-27040F3697DD}"/>
              </a:ext>
            </a:extLst>
          </p:cNvPr>
          <p:cNvSpPr/>
          <p:nvPr/>
        </p:nvSpPr>
        <p:spPr bwMode="auto">
          <a:xfrm>
            <a:off x="3691847" y="3600476"/>
            <a:ext cx="6985262" cy="155565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loud">
            <a:extLst>
              <a:ext uri="{FF2B5EF4-FFF2-40B4-BE49-F238E27FC236}">
                <a16:creationId xmlns:a16="http://schemas.microsoft.com/office/drawing/2014/main" id="{9FB6F1A6-7CB7-4EE8-80DD-745BCE9CF0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928" y="3447590"/>
            <a:ext cx="2106457" cy="2106457"/>
          </a:xfrm>
          <a:prstGeom prst="rect">
            <a:avLst/>
          </a:prstGeom>
        </p:spPr>
      </p:pic>
      <p:pic>
        <p:nvPicPr>
          <p:cNvPr id="13" name="Graphic 12" descr="Document">
            <a:extLst>
              <a:ext uri="{FF2B5EF4-FFF2-40B4-BE49-F238E27FC236}">
                <a16:creationId xmlns:a16="http://schemas.microsoft.com/office/drawing/2014/main" id="{776BC11E-FE72-40AD-9E78-EBBD61296E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23637" y="4359876"/>
            <a:ext cx="684666" cy="684666"/>
          </a:xfrm>
          <a:prstGeom prst="rect">
            <a:avLst/>
          </a:prstGeom>
        </p:spPr>
      </p:pic>
      <p:pic>
        <p:nvPicPr>
          <p:cNvPr id="14" name="Graphic 13" descr="Document">
            <a:extLst>
              <a:ext uri="{FF2B5EF4-FFF2-40B4-BE49-F238E27FC236}">
                <a16:creationId xmlns:a16="http://schemas.microsoft.com/office/drawing/2014/main" id="{A2835C8F-F844-4706-BA39-14B70F9A07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5211" y="4359876"/>
            <a:ext cx="684666" cy="684666"/>
          </a:xfrm>
          <a:prstGeom prst="rect">
            <a:avLst/>
          </a:prstGeom>
        </p:spPr>
      </p:pic>
      <p:pic>
        <p:nvPicPr>
          <p:cNvPr id="15" name="Graphic 14" descr="Document">
            <a:extLst>
              <a:ext uri="{FF2B5EF4-FFF2-40B4-BE49-F238E27FC236}">
                <a16:creationId xmlns:a16="http://schemas.microsoft.com/office/drawing/2014/main" id="{49DB929E-E65D-46AE-BDDF-35BA930970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2138" y="4359876"/>
            <a:ext cx="684666" cy="684666"/>
          </a:xfrm>
          <a:prstGeom prst="rect">
            <a:avLst/>
          </a:prstGeom>
        </p:spPr>
      </p:pic>
      <p:sp>
        <p:nvSpPr>
          <p:cNvPr id="16" name="TextBox 15">
            <a:extLst>
              <a:ext uri="{FF2B5EF4-FFF2-40B4-BE49-F238E27FC236}">
                <a16:creationId xmlns:a16="http://schemas.microsoft.com/office/drawing/2014/main" id="{3E71AC3E-D52D-4D66-ACED-6C1C30126A11}"/>
              </a:ext>
            </a:extLst>
          </p:cNvPr>
          <p:cNvSpPr txBox="1"/>
          <p:nvPr/>
        </p:nvSpPr>
        <p:spPr>
          <a:xfrm>
            <a:off x="4077118" y="4028969"/>
            <a:ext cx="977704"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powerbi</a:t>
            </a:r>
            <a:endParaRPr lang="en-US" sz="1200" dirty="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8A90BC7D-75FF-46ED-ABBB-1AF9A2D6D66B}"/>
              </a:ext>
            </a:extLst>
          </p:cNvPr>
          <p:cNvSpPr txBox="1"/>
          <p:nvPr/>
        </p:nvSpPr>
        <p:spPr>
          <a:xfrm>
            <a:off x="6576399" y="4028969"/>
            <a:ext cx="688330"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adb</a:t>
            </a:r>
            <a:endParaRPr lang="en-US" sz="1200" dirty="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BE74C1EA-380D-4239-A882-1209345202CE}"/>
              </a:ext>
            </a:extLst>
          </p:cNvPr>
          <p:cNvSpPr txBox="1"/>
          <p:nvPr/>
        </p:nvSpPr>
        <p:spPr>
          <a:xfrm>
            <a:off x="9324092" y="4028970"/>
            <a:ext cx="64665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adf</a:t>
            </a:r>
            <a:endParaRPr lang="en-US" sz="1200" dirty="0">
              <a:gradFill>
                <a:gsLst>
                  <a:gs pos="2917">
                    <a:schemeClr val="tx1"/>
                  </a:gs>
                  <a:gs pos="30000">
                    <a:schemeClr val="tx1"/>
                  </a:gs>
                </a:gsLst>
                <a:lin ang="5400000" scaled="0"/>
              </a:gradFill>
            </a:endParaRPr>
          </a:p>
        </p:txBody>
      </p:sp>
      <p:pic>
        <p:nvPicPr>
          <p:cNvPr id="19" name="Picture 18">
            <a:extLst>
              <a:ext uri="{FF2B5EF4-FFF2-40B4-BE49-F238E27FC236}">
                <a16:creationId xmlns:a16="http://schemas.microsoft.com/office/drawing/2014/main" id="{77A27813-224F-41EC-AE4F-AA053FE759B7}"/>
              </a:ext>
            </a:extLst>
          </p:cNvPr>
          <p:cNvPicPr>
            <a:picLocks noChangeAspect="1"/>
          </p:cNvPicPr>
          <p:nvPr/>
        </p:nvPicPr>
        <p:blipFill rotWithShape="1">
          <a:blip r:embed="rId6">
            <a:extLst>
              <a:ext uri="{28A0092B-C50C-407E-A947-70E740481C1C}">
                <a14:useLocalDpi xmlns:a14="http://schemas.microsoft.com/office/drawing/2010/main" val="0"/>
              </a:ext>
            </a:extLst>
          </a:blip>
          <a:srcRect l="19954" r="19722"/>
          <a:stretch/>
        </p:blipFill>
        <p:spPr>
          <a:xfrm>
            <a:off x="6293692" y="1564149"/>
            <a:ext cx="1253743" cy="1089978"/>
          </a:xfrm>
          <a:prstGeom prst="rect">
            <a:avLst/>
          </a:prstGeom>
        </p:spPr>
      </p:pic>
      <p:pic>
        <p:nvPicPr>
          <p:cNvPr id="20" name="Picture 19">
            <a:extLst>
              <a:ext uri="{FF2B5EF4-FFF2-40B4-BE49-F238E27FC236}">
                <a16:creationId xmlns:a16="http://schemas.microsoft.com/office/drawing/2014/main" id="{BE0ADC67-3973-4464-9D50-3DD3D711C6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6164" y="1564149"/>
            <a:ext cx="2050376" cy="1075310"/>
          </a:xfrm>
          <a:prstGeom prst="rect">
            <a:avLst/>
          </a:prstGeom>
        </p:spPr>
      </p:pic>
      <p:pic>
        <p:nvPicPr>
          <p:cNvPr id="21" name="Graphic 20" descr="Document">
            <a:extLst>
              <a:ext uri="{FF2B5EF4-FFF2-40B4-BE49-F238E27FC236}">
                <a16:creationId xmlns:a16="http://schemas.microsoft.com/office/drawing/2014/main" id="{61B9A7C1-6C06-4FC2-BD82-0FD48B7D30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41394" y="4295742"/>
            <a:ext cx="684666" cy="684666"/>
          </a:xfrm>
          <a:prstGeom prst="rect">
            <a:avLst/>
          </a:prstGeom>
        </p:spPr>
      </p:pic>
      <p:pic>
        <p:nvPicPr>
          <p:cNvPr id="22" name="Picture 21" descr="A drawing of a person&#10;&#10;Description automatically generated">
            <a:extLst>
              <a:ext uri="{FF2B5EF4-FFF2-40B4-BE49-F238E27FC236}">
                <a16:creationId xmlns:a16="http://schemas.microsoft.com/office/drawing/2014/main" id="{98BF5EAB-B6D3-42F4-9E4A-FDE3E99844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0648" y="1911749"/>
            <a:ext cx="1075310" cy="1075310"/>
          </a:xfrm>
          <a:prstGeom prst="rect">
            <a:avLst/>
          </a:prstGeom>
        </p:spPr>
      </p:pic>
      <p:cxnSp>
        <p:nvCxnSpPr>
          <p:cNvPr id="24" name="Straight Arrow Connector 23">
            <a:extLst>
              <a:ext uri="{FF2B5EF4-FFF2-40B4-BE49-F238E27FC236}">
                <a16:creationId xmlns:a16="http://schemas.microsoft.com/office/drawing/2014/main" id="{2A48954D-16C0-40FB-B921-3157D1D97BD1}"/>
              </a:ext>
            </a:extLst>
          </p:cNvPr>
          <p:cNvCxnSpPr>
            <a:cxnSpLocks/>
          </p:cNvCxnSpPr>
          <p:nvPr/>
        </p:nvCxnSpPr>
        <p:spPr>
          <a:xfrm>
            <a:off x="6920564" y="2968741"/>
            <a:ext cx="0" cy="6464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90DA0F2-B64B-44F1-BD0C-ADA669B1B2EB}"/>
              </a:ext>
            </a:extLst>
          </p:cNvPr>
          <p:cNvCxnSpPr>
            <a:cxnSpLocks/>
          </p:cNvCxnSpPr>
          <p:nvPr/>
        </p:nvCxnSpPr>
        <p:spPr>
          <a:xfrm>
            <a:off x="9606492" y="2987059"/>
            <a:ext cx="0" cy="6134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1D53CA-B77C-4D9D-ACFF-8AFE0D0EF890}"/>
              </a:ext>
            </a:extLst>
          </p:cNvPr>
          <p:cNvCxnSpPr>
            <a:cxnSpLocks/>
            <a:stCxn id="22" idx="2"/>
            <a:endCxn id="13" idx="1"/>
          </p:cNvCxnSpPr>
          <p:nvPr/>
        </p:nvCxnSpPr>
        <p:spPr>
          <a:xfrm rot="16200000" flipH="1">
            <a:off x="2843395" y="3321967"/>
            <a:ext cx="1715150" cy="104533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7EA847-4C77-40F9-BA8A-DC127E77DA96}"/>
              </a:ext>
            </a:extLst>
          </p:cNvPr>
          <p:cNvCxnSpPr/>
          <p:nvPr/>
        </p:nvCxnSpPr>
        <p:spPr>
          <a:xfrm flipH="1">
            <a:off x="2714920" y="4702209"/>
            <a:ext cx="46338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959F1EC-CE38-4BE2-B434-300FB57E362A}"/>
              </a:ext>
            </a:extLst>
          </p:cNvPr>
          <p:cNvCxnSpPr>
            <a:cxnSpLocks/>
            <a:stCxn id="19" idx="1"/>
            <a:endCxn id="13" idx="3"/>
          </p:cNvCxnSpPr>
          <p:nvPr/>
        </p:nvCxnSpPr>
        <p:spPr>
          <a:xfrm rot="10800000" flipV="1">
            <a:off x="4908304" y="2109137"/>
            <a:ext cx="1385389" cy="2593071"/>
          </a:xfrm>
          <a:prstGeom prst="bentConnector3">
            <a:avLst>
              <a:gd name="adj1" fmla="val 50000"/>
            </a:avLst>
          </a:prstGeom>
          <a:ln>
            <a:solidFill>
              <a:schemeClr val="accent3">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1">
            <a:extLst>
              <a:ext uri="{FF2B5EF4-FFF2-40B4-BE49-F238E27FC236}">
                <a16:creationId xmlns:a16="http://schemas.microsoft.com/office/drawing/2014/main" id="{A0439D4D-0B14-470B-90A8-43899567826E}"/>
              </a:ext>
            </a:extLst>
          </p:cNvPr>
          <p:cNvCxnSpPr>
            <a:cxnSpLocks/>
            <a:endCxn id="13" idx="2"/>
          </p:cNvCxnSpPr>
          <p:nvPr/>
        </p:nvCxnSpPr>
        <p:spPr>
          <a:xfrm rot="10800000" flipV="1">
            <a:off x="4565970" y="2265452"/>
            <a:ext cx="4359012" cy="2779090"/>
          </a:xfrm>
          <a:prstGeom prst="bentConnector4">
            <a:avLst>
              <a:gd name="adj1" fmla="val 14715"/>
              <a:gd name="adj2" fmla="val 108226"/>
            </a:avLst>
          </a:prstGeom>
          <a:ln>
            <a:solidFill>
              <a:schemeClr val="accent3">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2131211-1993-474F-A67D-1BA683385AD4}"/>
              </a:ext>
            </a:extLst>
          </p:cNvPr>
          <p:cNvSpPr txBox="1"/>
          <p:nvPr/>
        </p:nvSpPr>
        <p:spPr>
          <a:xfrm>
            <a:off x="6167056" y="2565316"/>
            <a:ext cx="150701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Azure Databricks</a:t>
            </a:r>
          </a:p>
        </p:txBody>
      </p:sp>
      <p:sp>
        <p:nvSpPr>
          <p:cNvPr id="52" name="TextBox 51">
            <a:extLst>
              <a:ext uri="{FF2B5EF4-FFF2-40B4-BE49-F238E27FC236}">
                <a16:creationId xmlns:a16="http://schemas.microsoft.com/office/drawing/2014/main" id="{356B3FD7-2E4D-499C-83D2-515DC6303742}"/>
              </a:ext>
            </a:extLst>
          </p:cNvPr>
          <p:cNvSpPr txBox="1"/>
          <p:nvPr/>
        </p:nvSpPr>
        <p:spPr>
          <a:xfrm>
            <a:off x="8861664" y="2565316"/>
            <a:ext cx="1648913"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Azure Data Factory</a:t>
            </a:r>
          </a:p>
        </p:txBody>
      </p:sp>
      <p:sp>
        <p:nvSpPr>
          <p:cNvPr id="54" name="TextBox 53">
            <a:extLst>
              <a:ext uri="{FF2B5EF4-FFF2-40B4-BE49-F238E27FC236}">
                <a16:creationId xmlns:a16="http://schemas.microsoft.com/office/drawing/2014/main" id="{A32CC84A-8363-46D8-A32F-F438528E14EB}"/>
              </a:ext>
            </a:extLst>
          </p:cNvPr>
          <p:cNvSpPr txBox="1"/>
          <p:nvPr/>
        </p:nvSpPr>
        <p:spPr>
          <a:xfrm>
            <a:off x="845391" y="5275704"/>
            <a:ext cx="1893530"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Dataflow Storage multitenant, owned by Microsoft</a:t>
            </a:r>
          </a:p>
        </p:txBody>
      </p:sp>
      <p:sp>
        <p:nvSpPr>
          <p:cNvPr id="55" name="TextBox 54">
            <a:extLst>
              <a:ext uri="{FF2B5EF4-FFF2-40B4-BE49-F238E27FC236}">
                <a16:creationId xmlns:a16="http://schemas.microsoft.com/office/drawing/2014/main" id="{0740CF2A-0A15-4481-A1D5-D50EDFAF82C7}"/>
              </a:ext>
            </a:extLst>
          </p:cNvPr>
          <p:cNvSpPr txBox="1"/>
          <p:nvPr/>
        </p:nvSpPr>
        <p:spPr>
          <a:xfrm>
            <a:off x="4543103" y="5487035"/>
            <a:ext cx="1893530" cy="1071062"/>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 filesystem (under Power BI management) RW access for Power BI </a:t>
            </a:r>
          </a:p>
        </p:txBody>
      </p:sp>
      <p:sp>
        <p:nvSpPr>
          <p:cNvPr id="58" name="TextBox 57">
            <a:extLst>
              <a:ext uri="{FF2B5EF4-FFF2-40B4-BE49-F238E27FC236}">
                <a16:creationId xmlns:a16="http://schemas.microsoft.com/office/drawing/2014/main" id="{11F423C3-F722-4A9C-93C8-DFC9F7D0F70D}"/>
              </a:ext>
            </a:extLst>
          </p:cNvPr>
          <p:cNvSpPr txBox="1"/>
          <p:nvPr/>
        </p:nvSpPr>
        <p:spPr>
          <a:xfrm>
            <a:off x="7111844" y="3591502"/>
            <a:ext cx="3499640"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b="1" dirty="0">
                <a:gradFill>
                  <a:gsLst>
                    <a:gs pos="2917">
                      <a:schemeClr val="tx1"/>
                    </a:gs>
                    <a:gs pos="30000">
                      <a:schemeClr val="tx1"/>
                    </a:gs>
                  </a:gsLst>
                  <a:lin ang="5400000" scaled="0"/>
                </a:gradFill>
              </a:rPr>
              <a:t>ADLS Dataflow storage owned by customer</a:t>
            </a:r>
          </a:p>
        </p:txBody>
      </p:sp>
      <p:cxnSp>
        <p:nvCxnSpPr>
          <p:cNvPr id="60" name="Straight Connector 59">
            <a:extLst>
              <a:ext uri="{FF2B5EF4-FFF2-40B4-BE49-F238E27FC236}">
                <a16:creationId xmlns:a16="http://schemas.microsoft.com/office/drawing/2014/main" id="{457EADF1-8530-468F-9303-E466D255BD6F}"/>
              </a:ext>
            </a:extLst>
          </p:cNvPr>
          <p:cNvCxnSpPr>
            <a:endCxn id="55" idx="0"/>
          </p:cNvCxnSpPr>
          <p:nvPr/>
        </p:nvCxnSpPr>
        <p:spPr>
          <a:xfrm>
            <a:off x="4797291" y="4872763"/>
            <a:ext cx="692577" cy="6142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675D97C-70BF-4B1B-BCB7-5968588164FA}"/>
              </a:ext>
            </a:extLst>
          </p:cNvPr>
          <p:cNvSpPr txBox="1"/>
          <p:nvPr/>
        </p:nvSpPr>
        <p:spPr>
          <a:xfrm>
            <a:off x="6920563" y="5554047"/>
            <a:ext cx="3050181"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err="1">
                <a:gradFill>
                  <a:gsLst>
                    <a:gs pos="2917">
                      <a:schemeClr val="tx1"/>
                    </a:gs>
                    <a:gs pos="30000">
                      <a:schemeClr val="tx1"/>
                    </a:gs>
                  </a:gsLst>
                  <a:lin ang="5400000" scaled="0"/>
                </a:gradFill>
              </a:rPr>
              <a:t>adb</a:t>
            </a:r>
            <a:r>
              <a:rPr lang="en-US" sz="1400" dirty="0">
                <a:gradFill>
                  <a:gsLst>
                    <a:gs pos="2917">
                      <a:schemeClr val="tx1"/>
                    </a:gs>
                    <a:gs pos="30000">
                      <a:schemeClr val="tx1"/>
                    </a:gs>
                  </a:gsLst>
                  <a:lin ang="5400000" scaled="0"/>
                </a:gradFill>
              </a:rPr>
              <a:t> filesystem (under the management of Azure Databricks) RW access for Azure Databricks</a:t>
            </a:r>
          </a:p>
        </p:txBody>
      </p:sp>
      <p:cxnSp>
        <p:nvCxnSpPr>
          <p:cNvPr id="62" name="Straight Connector 61">
            <a:extLst>
              <a:ext uri="{FF2B5EF4-FFF2-40B4-BE49-F238E27FC236}">
                <a16:creationId xmlns:a16="http://schemas.microsoft.com/office/drawing/2014/main" id="{1DDFD921-506E-4CEB-B544-D0D4B37BF207}"/>
              </a:ext>
            </a:extLst>
          </p:cNvPr>
          <p:cNvCxnSpPr>
            <a:cxnSpLocks/>
            <a:endCxn id="61" idx="0"/>
          </p:cNvCxnSpPr>
          <p:nvPr/>
        </p:nvCxnSpPr>
        <p:spPr>
          <a:xfrm>
            <a:off x="7192167" y="4919127"/>
            <a:ext cx="1253487" cy="634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42E2DB8-5807-422C-8831-35CEF1CFFDD4}"/>
              </a:ext>
            </a:extLst>
          </p:cNvPr>
          <p:cNvSpPr txBox="1"/>
          <p:nvPr/>
        </p:nvSpPr>
        <p:spPr>
          <a:xfrm>
            <a:off x="7653203" y="635169"/>
            <a:ext cx="199421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Read-only access to Power BI’s dataflows</a:t>
            </a:r>
          </a:p>
        </p:txBody>
      </p:sp>
      <p:cxnSp>
        <p:nvCxnSpPr>
          <p:cNvPr id="67" name="Straight Connector 66">
            <a:extLst>
              <a:ext uri="{FF2B5EF4-FFF2-40B4-BE49-F238E27FC236}">
                <a16:creationId xmlns:a16="http://schemas.microsoft.com/office/drawing/2014/main" id="{A4ECA3B4-3CEB-4EC2-8DE6-6789722C952A}"/>
              </a:ext>
            </a:extLst>
          </p:cNvPr>
          <p:cNvCxnSpPr>
            <a:cxnSpLocks/>
          </p:cNvCxnSpPr>
          <p:nvPr/>
        </p:nvCxnSpPr>
        <p:spPr>
          <a:xfrm flipH="1">
            <a:off x="6987544" y="1271614"/>
            <a:ext cx="1411984" cy="2680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AC63DBD-D5B5-444A-A43F-BBE1515FC091}"/>
              </a:ext>
            </a:extLst>
          </p:cNvPr>
          <p:cNvCxnSpPr>
            <a:endCxn id="22" idx="3"/>
          </p:cNvCxnSpPr>
          <p:nvPr/>
        </p:nvCxnSpPr>
        <p:spPr>
          <a:xfrm flipH="1" flipV="1">
            <a:off x="3715958" y="2449404"/>
            <a:ext cx="2929253" cy="16037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6C9F4A8-6E19-40F0-94E2-3657FCBFD03C}"/>
              </a:ext>
            </a:extLst>
          </p:cNvPr>
          <p:cNvSpPr txBox="1"/>
          <p:nvPr/>
        </p:nvSpPr>
        <p:spPr>
          <a:xfrm rot="1751649">
            <a:off x="3595805" y="2294645"/>
            <a:ext cx="1994215"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Read-only access to ADF’s dataflows</a:t>
            </a:r>
          </a:p>
        </p:txBody>
      </p:sp>
    </p:spTree>
    <p:extLst>
      <p:ext uri="{BB962C8B-B14F-4D97-AF65-F5344CB8AC3E}">
        <p14:creationId xmlns:p14="http://schemas.microsoft.com/office/powerpoint/2010/main" val="179982782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8260" y="2091036"/>
            <a:ext cx="4633333" cy="2675927"/>
          </a:xfrm>
        </p:spPr>
        <p:txBody>
          <a:bodyPr anchor="t">
            <a:normAutofit/>
          </a:bodyPr>
          <a:lstStyle/>
          <a:p>
            <a:pPr defTabSz="1087869"/>
            <a:r>
              <a:rPr lang="en-US" sz="3921" spc="-100" dirty="0">
                <a:solidFill>
                  <a:srgbClr val="00B0F0"/>
                </a:solidFill>
              </a:rPr>
              <a:t>Performance,</a:t>
            </a:r>
            <a:br>
              <a:rPr lang="en-US" sz="3921" spc="-100" dirty="0">
                <a:solidFill>
                  <a:srgbClr val="00B0F0"/>
                </a:solidFill>
              </a:rPr>
            </a:br>
            <a:r>
              <a:rPr lang="en-US" sz="3921" spc="-100" dirty="0">
                <a:solidFill>
                  <a:srgbClr val="00B0F0"/>
                </a:solidFill>
              </a:rPr>
              <a:t>Model and Monitoring</a:t>
            </a:r>
          </a:p>
        </p:txBody>
      </p:sp>
      <p:sp>
        <p:nvSpPr>
          <p:cNvPr id="7" name="Text Placeholder 6"/>
          <p:cNvSpPr>
            <a:spLocks noGrp="1"/>
          </p:cNvSpPr>
          <p:nvPr>
            <p:ph type="body" sz="quarter" idx="10"/>
          </p:nvPr>
        </p:nvSpPr>
        <p:spPr/>
        <p:txBody>
          <a:bodyPr/>
          <a:lstStyle/>
          <a:p>
            <a:r>
              <a:rPr lang="en-US" dirty="0"/>
              <a:t>Narisorn Limpaswadpaisarn</a:t>
            </a:r>
          </a:p>
        </p:txBody>
      </p:sp>
    </p:spTree>
    <p:extLst>
      <p:ext uri="{BB962C8B-B14F-4D97-AF65-F5344CB8AC3E}">
        <p14:creationId xmlns:p14="http://schemas.microsoft.com/office/powerpoint/2010/main" val="2182865791"/>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Columns not Rows</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93500"/>
            <a:ext cx="6652431" cy="623555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OLTP (Online Transaction Processing)</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It’s in your ERP, e-commerce app, accounting system</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Uses for day-to-day operations (frequent updates)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Support large transactions at any given time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Often normalize or brakes into multiple tables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“Who bought X?”</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OLAP (Online Analytical Processing)</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Traditional Datawarehouse (OLTP as a sources)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Star schema fact table, dimension table (1 : many)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Optimized for reads not writes/updates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Uses for reporting</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Update in bulk at night (usually)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Often in star schema, less tables, denormalized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Good for answering business questions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“How many people bought X?”</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6634B190-77F6-4120-969C-1128073EB8A7}"/>
              </a:ext>
            </a:extLst>
          </p:cNvPr>
          <p:cNvSpPr/>
          <p:nvPr/>
        </p:nvSpPr>
        <p:spPr>
          <a:xfrm>
            <a:off x="7649817" y="203885"/>
            <a:ext cx="424716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https://support.office.com/en-us/article/overview-of-online-analytical-processing-olap-15d2cdde-f70b-4277-b009-ed732b75fdd6</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4" name="Picture 3">
            <a:extLst>
              <a:ext uri="{FF2B5EF4-FFF2-40B4-BE49-F238E27FC236}">
                <a16:creationId xmlns:a16="http://schemas.microsoft.com/office/drawing/2014/main" id="{27D7AB9F-8E0D-497F-A83F-B64CC609FFD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975" b="90798" l="6977" r="97287">
                        <a14:foregroundMark x1="7364" y1="73006" x2="7364" y2="73006"/>
                        <a14:foregroundMark x1="94186" y1="67485" x2="94186" y2="67485"/>
                        <a14:foregroundMark x1="97674" y1="69939" x2="97674" y2="69939"/>
                        <a14:foregroundMark x1="14729" y1="90798" x2="14729" y2="90798"/>
                        <a14:foregroundMark x1="36047" y1="7975" x2="36047" y2="7975"/>
                      </a14:backgroundRemoval>
                    </a14:imgEffect>
                  </a14:imgLayer>
                </a14:imgProps>
              </a:ext>
            </a:extLst>
          </a:blip>
          <a:stretch>
            <a:fillRect/>
          </a:stretch>
        </p:blipFill>
        <p:spPr>
          <a:xfrm>
            <a:off x="6456417" y="1745078"/>
            <a:ext cx="1968442" cy="1243628"/>
          </a:xfrm>
          <a:prstGeom prst="rect">
            <a:avLst/>
          </a:prstGeom>
        </p:spPr>
      </p:pic>
      <p:pic>
        <p:nvPicPr>
          <p:cNvPr id="6" name="Picture 5">
            <a:extLst>
              <a:ext uri="{FF2B5EF4-FFF2-40B4-BE49-F238E27FC236}">
                <a16:creationId xmlns:a16="http://schemas.microsoft.com/office/drawing/2014/main" id="{2FC2D7FC-C784-4FBE-AC4D-06E4823CB61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667" b="93846" l="4505" r="91892">
                        <a14:foregroundMark x1="8559" y1="22564" x2="8559" y2="22564"/>
                        <a14:foregroundMark x1="48649" y1="6667" x2="48649" y2="6667"/>
                        <a14:foregroundMark x1="91441" y1="27692" x2="91441" y2="27692"/>
                        <a14:foregroundMark x1="91892" y1="82051" x2="91892" y2="82051"/>
                        <a14:foregroundMark x1="81081" y1="93846" x2="81081" y2="93846"/>
                        <a14:foregroundMark x1="8559" y1="82051" x2="8559" y2="82051"/>
                        <a14:foregroundMark x1="4505" y1="21538" x2="4505" y2="21538"/>
                        <a14:foregroundMark x1="15766" y1="93846" x2="15766" y2="93846"/>
                      </a14:backgroundRemoval>
                    </a14:imgEffect>
                  </a14:imgLayer>
                </a14:imgProps>
              </a:ext>
            </a:extLst>
          </a:blip>
          <a:stretch>
            <a:fillRect/>
          </a:stretch>
        </p:blipFill>
        <p:spPr>
          <a:xfrm>
            <a:off x="6492559" y="4336104"/>
            <a:ext cx="1693776" cy="1487776"/>
          </a:xfrm>
          <a:prstGeom prst="rect">
            <a:avLst/>
          </a:prstGeom>
        </p:spPr>
      </p:pic>
      <p:sp>
        <p:nvSpPr>
          <p:cNvPr id="8" name="TextBox 7">
            <a:extLst>
              <a:ext uri="{FF2B5EF4-FFF2-40B4-BE49-F238E27FC236}">
                <a16:creationId xmlns:a16="http://schemas.microsoft.com/office/drawing/2014/main" id="{5BC787CB-BEEC-4F1F-9ED0-916A5539098C}"/>
              </a:ext>
            </a:extLst>
          </p:cNvPr>
          <p:cNvSpPr txBox="1"/>
          <p:nvPr/>
        </p:nvSpPr>
        <p:spPr>
          <a:xfrm>
            <a:off x="6834808" y="5894508"/>
            <a:ext cx="535719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Columnar store DB by </a:t>
            </a:r>
            <a:r>
              <a:rPr kumimoji="0" lang="en-US" sz="12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xVelocity</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r>
              <a:rPr kumimoji="0" lang="en-US" sz="12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VertiPaq</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engine. Which has many Encode/compression technique such as Value, Dictionary or Run-length </a:t>
            </a:r>
          </a:p>
        </p:txBody>
      </p:sp>
      <p:pic>
        <p:nvPicPr>
          <p:cNvPr id="9" name="Picture 8">
            <a:extLst>
              <a:ext uri="{FF2B5EF4-FFF2-40B4-BE49-F238E27FC236}">
                <a16:creationId xmlns:a16="http://schemas.microsoft.com/office/drawing/2014/main" id="{BA17CAC9-751D-4920-B9E0-6DAAE1E99E29}"/>
              </a:ext>
            </a:extLst>
          </p:cNvPr>
          <p:cNvPicPr>
            <a:picLocks noChangeAspect="1"/>
          </p:cNvPicPr>
          <p:nvPr/>
        </p:nvPicPr>
        <p:blipFill>
          <a:blip r:embed="rId8"/>
          <a:stretch>
            <a:fillRect/>
          </a:stretch>
        </p:blipFill>
        <p:spPr>
          <a:xfrm>
            <a:off x="8424859" y="1646847"/>
            <a:ext cx="3386475" cy="1341859"/>
          </a:xfrm>
          <a:prstGeom prst="rect">
            <a:avLst/>
          </a:prstGeom>
        </p:spPr>
      </p:pic>
      <p:pic>
        <p:nvPicPr>
          <p:cNvPr id="11" name="Picture 10">
            <a:extLst>
              <a:ext uri="{FF2B5EF4-FFF2-40B4-BE49-F238E27FC236}">
                <a16:creationId xmlns:a16="http://schemas.microsoft.com/office/drawing/2014/main" id="{0B82D950-5D64-45FE-B3C4-47AB7D5C5653}"/>
              </a:ext>
            </a:extLst>
          </p:cNvPr>
          <p:cNvPicPr>
            <a:picLocks noChangeAspect="1"/>
          </p:cNvPicPr>
          <p:nvPr/>
        </p:nvPicPr>
        <p:blipFill>
          <a:blip r:embed="rId9"/>
          <a:stretch>
            <a:fillRect/>
          </a:stretch>
        </p:blipFill>
        <p:spPr>
          <a:xfrm>
            <a:off x="8312266" y="4407049"/>
            <a:ext cx="3584713" cy="1345885"/>
          </a:xfrm>
          <a:prstGeom prst="rect">
            <a:avLst/>
          </a:prstGeom>
        </p:spPr>
      </p:pic>
      <p:sp>
        <p:nvSpPr>
          <p:cNvPr id="3" name="TextBox 2">
            <a:extLst>
              <a:ext uri="{FF2B5EF4-FFF2-40B4-BE49-F238E27FC236}">
                <a16:creationId xmlns:a16="http://schemas.microsoft.com/office/drawing/2014/main" id="{43B04C17-5E66-4D4C-8571-8BF9F94CF5ED}"/>
              </a:ext>
            </a:extLst>
          </p:cNvPr>
          <p:cNvSpPr txBox="1"/>
          <p:nvPr/>
        </p:nvSpPr>
        <p:spPr>
          <a:xfrm>
            <a:off x="6657095" y="3575506"/>
            <a:ext cx="5471114" cy="7602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Recommend OLTP to </a:t>
            </a:r>
            <a:r>
              <a:rPr kumimoji="0" lang="en-US" sz="1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denormalize</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model and make import table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to star schema for better analyzing in Power BI </a:t>
            </a:r>
          </a:p>
        </p:txBody>
      </p:sp>
    </p:spTree>
    <p:extLst>
      <p:ext uri="{BB962C8B-B14F-4D97-AF65-F5344CB8AC3E}">
        <p14:creationId xmlns:p14="http://schemas.microsoft.com/office/powerpoint/2010/main" val="87497859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Star Schema</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82544"/>
            <a:ext cx="11729831" cy="2188291"/>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Fact table: Often created from DB view, </a:t>
            </a: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measures</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are kept for business questions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Dimension table: </a:t>
            </a: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Attributes</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are kept for explain values in Fact table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If there is another one to many table linked from dimension table, we called </a:t>
            </a: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snowflake schema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09DEDFB7-C620-41D6-8F63-EC87A4DE6C19}"/>
              </a:ext>
            </a:extLst>
          </p:cNvPr>
          <p:cNvPicPr>
            <a:picLocks noChangeAspect="1"/>
          </p:cNvPicPr>
          <p:nvPr/>
        </p:nvPicPr>
        <p:blipFill>
          <a:blip r:embed="rId3"/>
          <a:stretch>
            <a:fillRect/>
          </a:stretch>
        </p:blipFill>
        <p:spPr>
          <a:xfrm>
            <a:off x="2807325" y="2890039"/>
            <a:ext cx="5365714" cy="3653725"/>
          </a:xfrm>
          <a:prstGeom prst="rect">
            <a:avLst/>
          </a:prstGeom>
        </p:spPr>
      </p:pic>
      <p:sp>
        <p:nvSpPr>
          <p:cNvPr id="4" name="TextBox 3">
            <a:extLst>
              <a:ext uri="{FF2B5EF4-FFF2-40B4-BE49-F238E27FC236}">
                <a16:creationId xmlns:a16="http://schemas.microsoft.com/office/drawing/2014/main" id="{4B3BD34F-A45C-4B1A-B298-DF55A4D39520}"/>
              </a:ext>
            </a:extLst>
          </p:cNvPr>
          <p:cNvSpPr txBox="1"/>
          <p:nvPr/>
        </p:nvSpPr>
        <p:spPr>
          <a:xfrm>
            <a:off x="5027831" y="5330219"/>
            <a:ext cx="113210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highlight>
                  <a:srgbClr val="FFFF00"/>
                </a:highlight>
                <a:uLnTx/>
                <a:uFillTx/>
                <a:latin typeface="Segoe UI"/>
                <a:ea typeface="+mn-ea"/>
                <a:cs typeface="+mn-cs"/>
              </a:rPr>
              <a:t>Fact table</a:t>
            </a:r>
          </a:p>
        </p:txBody>
      </p:sp>
      <p:sp>
        <p:nvSpPr>
          <p:cNvPr id="9" name="TextBox 8">
            <a:extLst>
              <a:ext uri="{FF2B5EF4-FFF2-40B4-BE49-F238E27FC236}">
                <a16:creationId xmlns:a16="http://schemas.microsoft.com/office/drawing/2014/main" id="{196A86D4-CAFC-4A2C-9AE1-8B49A4FCE1E9}"/>
              </a:ext>
            </a:extLst>
          </p:cNvPr>
          <p:cNvSpPr txBox="1"/>
          <p:nvPr/>
        </p:nvSpPr>
        <p:spPr>
          <a:xfrm>
            <a:off x="6378324" y="6136011"/>
            <a:ext cx="166135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highlight>
                  <a:srgbClr val="00FF00"/>
                </a:highlight>
                <a:uLnTx/>
                <a:uFillTx/>
                <a:latin typeface="Segoe UI"/>
                <a:ea typeface="+mn-ea"/>
                <a:cs typeface="+mn-cs"/>
              </a:rPr>
              <a:t>Dimension table</a:t>
            </a:r>
          </a:p>
        </p:txBody>
      </p:sp>
      <p:sp>
        <p:nvSpPr>
          <p:cNvPr id="10" name="TextBox 9">
            <a:extLst>
              <a:ext uri="{FF2B5EF4-FFF2-40B4-BE49-F238E27FC236}">
                <a16:creationId xmlns:a16="http://schemas.microsoft.com/office/drawing/2014/main" id="{CBE77314-AADD-4471-BB6F-92E92774838A}"/>
              </a:ext>
            </a:extLst>
          </p:cNvPr>
          <p:cNvSpPr txBox="1"/>
          <p:nvPr/>
        </p:nvSpPr>
        <p:spPr>
          <a:xfrm>
            <a:off x="6609962" y="4147761"/>
            <a:ext cx="166135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highlight>
                  <a:srgbClr val="00FF00"/>
                </a:highlight>
                <a:uLnTx/>
                <a:uFillTx/>
                <a:latin typeface="Segoe UI"/>
                <a:ea typeface="+mn-ea"/>
                <a:cs typeface="+mn-cs"/>
              </a:rPr>
              <a:t>Dimension table</a:t>
            </a:r>
          </a:p>
        </p:txBody>
      </p:sp>
      <p:sp>
        <p:nvSpPr>
          <p:cNvPr id="11" name="TextBox 10">
            <a:extLst>
              <a:ext uri="{FF2B5EF4-FFF2-40B4-BE49-F238E27FC236}">
                <a16:creationId xmlns:a16="http://schemas.microsoft.com/office/drawing/2014/main" id="{EDA2AB05-BA10-4446-8029-A9068E24EFFF}"/>
              </a:ext>
            </a:extLst>
          </p:cNvPr>
          <p:cNvSpPr txBox="1"/>
          <p:nvPr/>
        </p:nvSpPr>
        <p:spPr>
          <a:xfrm>
            <a:off x="3403441" y="6446682"/>
            <a:ext cx="166135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highlight>
                  <a:srgbClr val="00FF00"/>
                </a:highlight>
                <a:uLnTx/>
                <a:uFillTx/>
                <a:latin typeface="Segoe UI"/>
                <a:ea typeface="+mn-ea"/>
                <a:cs typeface="+mn-cs"/>
              </a:rPr>
              <a:t>Dimension table</a:t>
            </a:r>
          </a:p>
        </p:txBody>
      </p:sp>
      <p:sp>
        <p:nvSpPr>
          <p:cNvPr id="12" name="TextBox 11">
            <a:extLst>
              <a:ext uri="{FF2B5EF4-FFF2-40B4-BE49-F238E27FC236}">
                <a16:creationId xmlns:a16="http://schemas.microsoft.com/office/drawing/2014/main" id="{30B341B1-4A33-40FE-95BF-302D27754969}"/>
              </a:ext>
            </a:extLst>
          </p:cNvPr>
          <p:cNvSpPr txBox="1"/>
          <p:nvPr/>
        </p:nvSpPr>
        <p:spPr>
          <a:xfrm>
            <a:off x="2807325" y="4264211"/>
            <a:ext cx="166135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highlight>
                  <a:srgbClr val="00FF00"/>
                </a:highlight>
                <a:uLnTx/>
                <a:uFillTx/>
                <a:latin typeface="Segoe UI"/>
                <a:ea typeface="+mn-ea"/>
                <a:cs typeface="+mn-cs"/>
              </a:rPr>
              <a:t>Dimension table</a:t>
            </a:r>
          </a:p>
        </p:txBody>
      </p:sp>
      <p:sp>
        <p:nvSpPr>
          <p:cNvPr id="13" name="TextBox 12">
            <a:extLst>
              <a:ext uri="{FF2B5EF4-FFF2-40B4-BE49-F238E27FC236}">
                <a16:creationId xmlns:a16="http://schemas.microsoft.com/office/drawing/2014/main" id="{A4CFACD1-6F2F-423B-BBBA-5ADC00F94B52}"/>
              </a:ext>
            </a:extLst>
          </p:cNvPr>
          <p:cNvSpPr txBox="1"/>
          <p:nvPr/>
        </p:nvSpPr>
        <p:spPr>
          <a:xfrm>
            <a:off x="4763207" y="3388584"/>
            <a:ext cx="166135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highlight>
                  <a:srgbClr val="00FF00"/>
                </a:highlight>
                <a:uLnTx/>
                <a:uFillTx/>
                <a:latin typeface="Segoe UI"/>
                <a:ea typeface="+mn-ea"/>
                <a:cs typeface="+mn-cs"/>
              </a:rPr>
              <a:t>Dimension table</a:t>
            </a:r>
          </a:p>
        </p:txBody>
      </p:sp>
      <p:sp>
        <p:nvSpPr>
          <p:cNvPr id="5" name="Speech Bubble: Rectangle with Corners Rounded 4">
            <a:extLst>
              <a:ext uri="{FF2B5EF4-FFF2-40B4-BE49-F238E27FC236}">
                <a16:creationId xmlns:a16="http://schemas.microsoft.com/office/drawing/2014/main" id="{D324728A-C836-44DB-8B77-EB03E983F26E}"/>
              </a:ext>
            </a:extLst>
          </p:cNvPr>
          <p:cNvSpPr/>
          <p:nvPr/>
        </p:nvSpPr>
        <p:spPr bwMode="auto">
          <a:xfrm>
            <a:off x="8114737" y="4716901"/>
            <a:ext cx="2019077" cy="1145153"/>
          </a:xfrm>
          <a:prstGeom prst="wedgeRoundRectCallout">
            <a:avLst>
              <a:gd name="adj1" fmla="val -134821"/>
              <a:gd name="adj2" fmla="val -3311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Fact Table</a:t>
            </a:r>
          </a:p>
          <a:p>
            <a:pPr marL="285750" marR="0" lvl="0" indent="-285750" algn="l" defTabSz="932472" rtl="0" eaLnBrk="1" fontAlgn="base" latinLnBrk="0" hangingPunct="1">
              <a:lnSpc>
                <a:spcPct val="90000"/>
              </a:lnSpc>
              <a:spcBef>
                <a:spcPct val="0"/>
              </a:spcBef>
              <a:spcAft>
                <a:spcPct val="0"/>
              </a:spcAft>
              <a:buClrTx/>
              <a:buSzTx/>
              <a:buFontTx/>
              <a:buChar char="-"/>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Dimension Keys</a:t>
            </a:r>
          </a:p>
          <a:p>
            <a:pPr marL="285750" marR="0" lvl="0" indent="-285750" algn="l" defTabSz="932472" rtl="0" eaLnBrk="1" fontAlgn="base" latinLnBrk="0" hangingPunct="1">
              <a:lnSpc>
                <a:spcPct val="90000"/>
              </a:lnSpc>
              <a:spcBef>
                <a:spcPct val="0"/>
              </a:spcBef>
              <a:spcAft>
                <a:spcPct val="0"/>
              </a:spcAft>
              <a:buClrTx/>
              <a:buSzTx/>
              <a:buFontTx/>
              <a:buChar char="-"/>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Measures </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(price, quality)</a:t>
            </a:r>
          </a:p>
        </p:txBody>
      </p:sp>
    </p:spTree>
    <p:extLst>
      <p:ext uri="{BB962C8B-B14F-4D97-AF65-F5344CB8AC3E}">
        <p14:creationId xmlns:p14="http://schemas.microsoft.com/office/powerpoint/2010/main" val="239716282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63701"/>
            <a:ext cx="12388592" cy="1855893"/>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Power BI desktop runs SSAS locally, You can see RAM usage in Taskbar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Task Manager</a:t>
            </a:r>
          </a:p>
        </p:txBody>
      </p:sp>
      <p:pic>
        <p:nvPicPr>
          <p:cNvPr id="4" name="Picture 3">
            <a:extLst>
              <a:ext uri="{FF2B5EF4-FFF2-40B4-BE49-F238E27FC236}">
                <a16:creationId xmlns:a16="http://schemas.microsoft.com/office/drawing/2014/main" id="{592671CF-5DE9-4072-A909-C573304D9205}"/>
              </a:ext>
            </a:extLst>
          </p:cNvPr>
          <p:cNvPicPr>
            <a:picLocks noChangeAspect="1"/>
          </p:cNvPicPr>
          <p:nvPr/>
        </p:nvPicPr>
        <p:blipFill>
          <a:blip r:embed="rId6"/>
          <a:stretch>
            <a:fillRect/>
          </a:stretch>
        </p:blipFill>
        <p:spPr>
          <a:xfrm>
            <a:off x="295020" y="1774686"/>
            <a:ext cx="5408024" cy="4849692"/>
          </a:xfrm>
          <a:prstGeom prst="rect">
            <a:avLst/>
          </a:prstGeom>
        </p:spPr>
      </p:pic>
      <p:sp>
        <p:nvSpPr>
          <p:cNvPr id="5" name="TextBox 4">
            <a:extLst>
              <a:ext uri="{FF2B5EF4-FFF2-40B4-BE49-F238E27FC236}">
                <a16:creationId xmlns:a16="http://schemas.microsoft.com/office/drawing/2014/main" id="{0E2F0941-D69D-426E-B686-0E98121DBD2C}"/>
              </a:ext>
            </a:extLst>
          </p:cNvPr>
          <p:cNvSpPr txBox="1"/>
          <p:nvPr/>
        </p:nvSpPr>
        <p:spPr>
          <a:xfrm>
            <a:off x="5940319" y="1970204"/>
            <a:ext cx="6251681" cy="4074962"/>
          </a:xfrm>
          <a:prstGeom prst="rect">
            <a:avLst/>
          </a:prstGeom>
          <a:noFill/>
        </p:spPr>
        <p:txBody>
          <a:bodyPr wrap="square" lIns="182880" tIns="146304" rIns="182880" bIns="146304" rtlCol="0">
            <a:spAutoFit/>
          </a:bodyPr>
          <a:lstStyle/>
          <a:p>
            <a:pPr>
              <a:lnSpc>
                <a:spcPct val="90000"/>
              </a:lnSpc>
              <a:spcAft>
                <a:spcPts val="600"/>
              </a:spcAft>
            </a:pPr>
            <a:r>
              <a:rPr lang="en-US" b="1" dirty="0" err="1">
                <a:gradFill>
                  <a:gsLst>
                    <a:gs pos="2917">
                      <a:schemeClr val="tx1"/>
                    </a:gs>
                    <a:gs pos="30000">
                      <a:schemeClr val="tx1"/>
                    </a:gs>
                  </a:gsLst>
                  <a:lin ang="5400000" scaled="0"/>
                </a:gradFill>
              </a:rPr>
              <a:t>CefSharp.BrowserSubprocess</a:t>
            </a:r>
            <a:r>
              <a:rPr lang="en-US" b="1" dirty="0">
                <a:gradFill>
                  <a:gsLst>
                    <a:gs pos="2917">
                      <a:schemeClr val="tx1"/>
                    </a:gs>
                    <a:gs pos="30000">
                      <a:schemeClr val="tx1"/>
                    </a:gs>
                  </a:gsLst>
                  <a:lin ang="5400000" scaled="0"/>
                </a:gradFill>
              </a:rPr>
              <a:t> </a:t>
            </a:r>
            <a:r>
              <a:rPr lang="en-US" dirty="0">
                <a:gradFill>
                  <a:gsLst>
                    <a:gs pos="2917">
                      <a:schemeClr val="tx1"/>
                    </a:gs>
                    <a:gs pos="30000">
                      <a:schemeClr val="tx1"/>
                    </a:gs>
                  </a:gsLst>
                  <a:lin ang="5400000" scaled="0"/>
                </a:gradFill>
              </a:rPr>
              <a:t>small browsers for report visual rendering consumed, more RAM if open big model</a:t>
            </a:r>
          </a:p>
          <a:p>
            <a:pPr>
              <a:lnSpc>
                <a:spcPct val="90000"/>
              </a:lnSpc>
              <a:spcAft>
                <a:spcPts val="600"/>
              </a:spcAft>
            </a:pPr>
            <a:r>
              <a:rPr lang="en-US" b="1" dirty="0">
                <a:gradFill>
                  <a:gsLst>
                    <a:gs pos="2917">
                      <a:schemeClr val="tx1"/>
                    </a:gs>
                    <a:gs pos="30000">
                      <a:schemeClr val="tx1"/>
                    </a:gs>
                  </a:gsLst>
                  <a:lin ang="5400000" scaled="0"/>
                </a:gradFill>
              </a:rPr>
              <a:t>Microsoft SQL Server Analysis Services </a:t>
            </a:r>
            <a:r>
              <a:rPr lang="en-US" dirty="0">
                <a:gradFill>
                  <a:gsLst>
                    <a:gs pos="2917">
                      <a:schemeClr val="tx1"/>
                    </a:gs>
                    <a:gs pos="30000">
                      <a:schemeClr val="tx1"/>
                    </a:gs>
                  </a:gsLst>
                  <a:lin ang="5400000" scaled="0"/>
                </a:gradFill>
              </a:rPr>
              <a:t>instance that runs Power BI model</a:t>
            </a:r>
          </a:p>
          <a:p>
            <a:pPr>
              <a:lnSpc>
                <a:spcPct val="90000"/>
              </a:lnSpc>
              <a:spcAft>
                <a:spcPts val="600"/>
              </a:spcAft>
            </a:pPr>
            <a:r>
              <a:rPr lang="en-US" b="1" dirty="0">
                <a:gradFill>
                  <a:gsLst>
                    <a:gs pos="2917">
                      <a:schemeClr val="tx1"/>
                    </a:gs>
                    <a:gs pos="30000">
                      <a:schemeClr val="tx1"/>
                    </a:gs>
                  </a:gsLst>
                  <a:lin ang="5400000" scaled="0"/>
                </a:gradFill>
              </a:rPr>
              <a:t>Microsoft Mashup Evaluation Container </a:t>
            </a:r>
            <a:r>
              <a:rPr lang="en-US" dirty="0">
                <a:gradFill>
                  <a:gsLst>
                    <a:gs pos="2917">
                      <a:schemeClr val="tx1"/>
                    </a:gs>
                    <a:gs pos="30000">
                      <a:schemeClr val="tx1"/>
                    </a:gs>
                  </a:gsLst>
                  <a:lin ang="5400000" scaled="0"/>
                </a:gradFill>
              </a:rPr>
              <a:t>refers to how much M-transformation/Power queries, and loading data</a:t>
            </a:r>
          </a:p>
          <a:p>
            <a:pPr>
              <a:lnSpc>
                <a:spcPct val="90000"/>
              </a:lnSpc>
              <a:spcAft>
                <a:spcPts val="600"/>
              </a:spcAft>
            </a:pPr>
            <a:r>
              <a:rPr lang="en-US" b="1" dirty="0">
                <a:gradFill>
                  <a:gsLst>
                    <a:gs pos="2917">
                      <a:schemeClr val="tx1"/>
                    </a:gs>
                    <a:gs pos="30000">
                      <a:schemeClr val="tx1"/>
                    </a:gs>
                  </a:gsLst>
                  <a:lin ang="5400000" scaled="0"/>
                </a:gradFill>
              </a:rPr>
              <a:t>Power BI Desktop </a:t>
            </a:r>
            <a:r>
              <a:rPr lang="en-US" dirty="0">
                <a:gradFill>
                  <a:gsLst>
                    <a:gs pos="2917">
                      <a:schemeClr val="tx1"/>
                    </a:gs>
                    <a:gs pos="30000">
                      <a:schemeClr val="tx1"/>
                    </a:gs>
                  </a:gsLst>
                  <a:lin ang="5400000" scaled="0"/>
                </a:gradFill>
              </a:rPr>
              <a:t>RAM consumed when open  particular .</a:t>
            </a:r>
            <a:r>
              <a:rPr lang="en-US" dirty="0" err="1">
                <a:gradFill>
                  <a:gsLst>
                    <a:gs pos="2917">
                      <a:schemeClr val="tx1"/>
                    </a:gs>
                    <a:gs pos="30000">
                      <a:schemeClr val="tx1"/>
                    </a:gs>
                  </a:gsLst>
                  <a:lin ang="5400000" scaled="0"/>
                </a:gradFill>
              </a:rPr>
              <a:t>pbix</a:t>
            </a:r>
            <a:r>
              <a:rPr lang="en-US" dirty="0">
                <a:gradFill>
                  <a:gsLst>
                    <a:gs pos="2917">
                      <a:schemeClr val="tx1"/>
                    </a:gs>
                    <a:gs pos="30000">
                      <a:schemeClr val="tx1"/>
                    </a:gs>
                  </a:gsLst>
                  <a:lin ang="5400000" scaled="0"/>
                </a:gradFill>
              </a:rPr>
              <a:t> file</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Each pages in Power BI report result in Different overall RAM consumed</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RAM increased in the pages when custom visuals is used</a:t>
            </a:r>
          </a:p>
        </p:txBody>
      </p:sp>
    </p:spTree>
    <p:extLst>
      <p:ext uri="{BB962C8B-B14F-4D97-AF65-F5344CB8AC3E}">
        <p14:creationId xmlns:p14="http://schemas.microsoft.com/office/powerpoint/2010/main" val="2454408945"/>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63701"/>
            <a:ext cx="12388592" cy="226523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Analyze latency on each visual objects (by all object perspective in that page)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Export results in JSON file</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Performance Analyzer</a:t>
            </a:r>
          </a:p>
        </p:txBody>
      </p:sp>
      <p:sp>
        <p:nvSpPr>
          <p:cNvPr id="2" name="Rectangle 1">
            <a:extLst>
              <a:ext uri="{FF2B5EF4-FFF2-40B4-BE49-F238E27FC236}">
                <a16:creationId xmlns:a16="http://schemas.microsoft.com/office/drawing/2014/main" id="{A6BE2E14-C71D-4443-BFEB-4298E407B136}"/>
              </a:ext>
            </a:extLst>
          </p:cNvPr>
          <p:cNvSpPr/>
          <p:nvPr/>
        </p:nvSpPr>
        <p:spPr>
          <a:xfrm>
            <a:off x="7654834" y="413441"/>
            <a:ext cx="4537166" cy="646331"/>
          </a:xfrm>
          <a:prstGeom prst="rect">
            <a:avLst/>
          </a:prstGeom>
        </p:spPr>
        <p:txBody>
          <a:bodyPr wrap="square">
            <a:spAutoFit/>
          </a:bodyPr>
          <a:lstStyle/>
          <a:p>
            <a:r>
              <a:rPr lang="en-US" dirty="0">
                <a:hlinkClick r:id="rId6"/>
              </a:rPr>
              <a:t>https://docs.microsoft.com/en-us/power-bi/power-bi-reports-performance</a:t>
            </a:r>
            <a:r>
              <a:rPr lang="en-US" dirty="0"/>
              <a:t> </a:t>
            </a:r>
          </a:p>
        </p:txBody>
      </p:sp>
      <p:pic>
        <p:nvPicPr>
          <p:cNvPr id="3" name="Picture 2">
            <a:extLst>
              <a:ext uri="{FF2B5EF4-FFF2-40B4-BE49-F238E27FC236}">
                <a16:creationId xmlns:a16="http://schemas.microsoft.com/office/drawing/2014/main" id="{4980A241-4892-48EF-89B0-54AC0D295C95}"/>
              </a:ext>
            </a:extLst>
          </p:cNvPr>
          <p:cNvPicPr>
            <a:picLocks noChangeAspect="1"/>
          </p:cNvPicPr>
          <p:nvPr/>
        </p:nvPicPr>
        <p:blipFill>
          <a:blip r:embed="rId7"/>
          <a:stretch>
            <a:fillRect/>
          </a:stretch>
        </p:blipFill>
        <p:spPr>
          <a:xfrm>
            <a:off x="1767839" y="2177144"/>
            <a:ext cx="8547316" cy="4581468"/>
          </a:xfrm>
          <a:prstGeom prst="rect">
            <a:avLst/>
          </a:prstGeom>
        </p:spPr>
      </p:pic>
    </p:spTree>
    <p:extLst>
      <p:ext uri="{BB962C8B-B14F-4D97-AF65-F5344CB8AC3E}">
        <p14:creationId xmlns:p14="http://schemas.microsoft.com/office/powerpoint/2010/main" val="3091080907"/>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63701"/>
            <a:ext cx="11233961" cy="2597634"/>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Object such as Card, Slicer may confuse you when view in JSON</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R</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ename</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the object in selection pane for easily find when we export result to JSON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Performance Analyzer</a:t>
            </a:r>
          </a:p>
        </p:txBody>
      </p:sp>
      <p:sp>
        <p:nvSpPr>
          <p:cNvPr id="2" name="Rectangle 1">
            <a:extLst>
              <a:ext uri="{FF2B5EF4-FFF2-40B4-BE49-F238E27FC236}">
                <a16:creationId xmlns:a16="http://schemas.microsoft.com/office/drawing/2014/main" id="{A6BE2E14-C71D-4443-BFEB-4298E407B136}"/>
              </a:ext>
            </a:extLst>
          </p:cNvPr>
          <p:cNvSpPr/>
          <p:nvPr/>
        </p:nvSpPr>
        <p:spPr>
          <a:xfrm>
            <a:off x="7654834" y="413441"/>
            <a:ext cx="4537166" cy="646331"/>
          </a:xfrm>
          <a:prstGeom prst="rect">
            <a:avLst/>
          </a:prstGeom>
        </p:spPr>
        <p:txBody>
          <a:bodyPr wrap="square">
            <a:spAutoFit/>
          </a:bodyPr>
          <a:lstStyle/>
          <a:p>
            <a:r>
              <a:rPr lang="en-US" dirty="0">
                <a:hlinkClick r:id="rId6"/>
              </a:rPr>
              <a:t>https://docs.microsoft.com/en-us/power-bi/power-bi-reports-performance</a:t>
            </a:r>
            <a:r>
              <a:rPr lang="en-US" dirty="0"/>
              <a:t> </a:t>
            </a:r>
          </a:p>
        </p:txBody>
      </p:sp>
      <p:pic>
        <p:nvPicPr>
          <p:cNvPr id="5" name="Picture 4">
            <a:extLst>
              <a:ext uri="{FF2B5EF4-FFF2-40B4-BE49-F238E27FC236}">
                <a16:creationId xmlns:a16="http://schemas.microsoft.com/office/drawing/2014/main" id="{AB35526D-0646-460A-9FC1-292D98D1949C}"/>
              </a:ext>
            </a:extLst>
          </p:cNvPr>
          <p:cNvPicPr>
            <a:picLocks noChangeAspect="1"/>
          </p:cNvPicPr>
          <p:nvPr/>
        </p:nvPicPr>
        <p:blipFill>
          <a:blip r:embed="rId7"/>
          <a:stretch>
            <a:fillRect/>
          </a:stretch>
        </p:blipFill>
        <p:spPr>
          <a:xfrm>
            <a:off x="2595648" y="2352358"/>
            <a:ext cx="7707849" cy="4304457"/>
          </a:xfrm>
          <a:prstGeom prst="rect">
            <a:avLst/>
          </a:prstGeom>
        </p:spPr>
      </p:pic>
    </p:spTree>
    <p:extLst>
      <p:ext uri="{BB962C8B-B14F-4D97-AF65-F5344CB8AC3E}">
        <p14:creationId xmlns:p14="http://schemas.microsoft.com/office/powerpoint/2010/main" val="220409166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44866"/>
            <a:ext cx="11233961" cy="1855893"/>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To see latency and ping result for Power BI dashboard</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Performance Inspector</a:t>
            </a:r>
          </a:p>
        </p:txBody>
      </p:sp>
      <p:pic>
        <p:nvPicPr>
          <p:cNvPr id="3" name="Picture 2">
            <a:extLst>
              <a:ext uri="{FF2B5EF4-FFF2-40B4-BE49-F238E27FC236}">
                <a16:creationId xmlns:a16="http://schemas.microsoft.com/office/drawing/2014/main" id="{D3496550-7208-44DC-A461-2639716F89B2}"/>
              </a:ext>
            </a:extLst>
          </p:cNvPr>
          <p:cNvPicPr>
            <a:picLocks noChangeAspect="1"/>
          </p:cNvPicPr>
          <p:nvPr/>
        </p:nvPicPr>
        <p:blipFill>
          <a:blip r:embed="rId6"/>
          <a:stretch>
            <a:fillRect/>
          </a:stretch>
        </p:blipFill>
        <p:spPr>
          <a:xfrm>
            <a:off x="2118854" y="4619116"/>
            <a:ext cx="4612096" cy="1535550"/>
          </a:xfrm>
          <a:prstGeom prst="rect">
            <a:avLst/>
          </a:prstGeom>
        </p:spPr>
      </p:pic>
      <p:pic>
        <p:nvPicPr>
          <p:cNvPr id="7" name="Picture 6">
            <a:extLst>
              <a:ext uri="{FF2B5EF4-FFF2-40B4-BE49-F238E27FC236}">
                <a16:creationId xmlns:a16="http://schemas.microsoft.com/office/drawing/2014/main" id="{49587DA9-4577-4BB3-9DE5-3045E594A70D}"/>
              </a:ext>
            </a:extLst>
          </p:cNvPr>
          <p:cNvPicPr>
            <a:picLocks noChangeAspect="1"/>
          </p:cNvPicPr>
          <p:nvPr/>
        </p:nvPicPr>
        <p:blipFill>
          <a:blip r:embed="rId7"/>
          <a:stretch>
            <a:fillRect/>
          </a:stretch>
        </p:blipFill>
        <p:spPr>
          <a:xfrm>
            <a:off x="2614069" y="1983316"/>
            <a:ext cx="3297931" cy="2218488"/>
          </a:xfrm>
          <a:prstGeom prst="rect">
            <a:avLst/>
          </a:prstGeom>
        </p:spPr>
      </p:pic>
      <p:pic>
        <p:nvPicPr>
          <p:cNvPr id="14" name="Picture 13">
            <a:extLst>
              <a:ext uri="{FF2B5EF4-FFF2-40B4-BE49-F238E27FC236}">
                <a16:creationId xmlns:a16="http://schemas.microsoft.com/office/drawing/2014/main" id="{6B1AC13C-FFE5-49A7-A04B-9EDC20089EF5}"/>
              </a:ext>
            </a:extLst>
          </p:cNvPr>
          <p:cNvPicPr>
            <a:picLocks noChangeAspect="1"/>
          </p:cNvPicPr>
          <p:nvPr/>
        </p:nvPicPr>
        <p:blipFill>
          <a:blip r:embed="rId8"/>
          <a:stretch>
            <a:fillRect/>
          </a:stretch>
        </p:blipFill>
        <p:spPr>
          <a:xfrm>
            <a:off x="7549899" y="1983316"/>
            <a:ext cx="3297931" cy="4625147"/>
          </a:xfrm>
          <a:prstGeom prst="rect">
            <a:avLst/>
          </a:prstGeom>
        </p:spPr>
      </p:pic>
    </p:spTree>
    <p:extLst>
      <p:ext uri="{BB962C8B-B14F-4D97-AF65-F5344CB8AC3E}">
        <p14:creationId xmlns:p14="http://schemas.microsoft.com/office/powerpoint/2010/main" val="83193194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158979"/>
            <a:ext cx="11714728" cy="2597634"/>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Free tool for analyzing DAX/MDX’s queries performance for Power BI, Power Pivot and SSAS model, also add-in for Excel (by DAX perspective)</a:t>
            </a:r>
          </a:p>
          <a:p>
            <a:pPr marL="342900" lvl="0" indent="-342900">
              <a:lnSpc>
                <a:spcPct val="90000"/>
              </a:lnSpc>
              <a:spcAft>
                <a:spcPts val="600"/>
              </a:spcAft>
              <a:buFontTx/>
              <a:buChar char="-"/>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Download at </a:t>
            </a:r>
            <a:r>
              <a:rPr lang="en-US" sz="2400" dirty="0">
                <a:hlinkClick r:id="rId6"/>
              </a:rPr>
              <a:t>https://daxstudio.org/</a:t>
            </a:r>
            <a:r>
              <a:rPr lang="en-US" sz="2400" dirty="0"/>
              <a:t> </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DAX Studio</a:t>
            </a:r>
          </a:p>
        </p:txBody>
      </p:sp>
      <p:pic>
        <p:nvPicPr>
          <p:cNvPr id="21514" name="Picture 10" descr="Feature Collage">
            <a:extLst>
              <a:ext uri="{FF2B5EF4-FFF2-40B4-BE49-F238E27FC236}">
                <a16:creationId xmlns:a16="http://schemas.microsoft.com/office/drawing/2014/main" id="{3262498A-E6EB-4DAF-B6CF-81956A2521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020" y="2432346"/>
            <a:ext cx="6346361" cy="43380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9834967-C51A-4295-A23D-B38ED43C8871}"/>
              </a:ext>
            </a:extLst>
          </p:cNvPr>
          <p:cNvPicPr>
            <a:picLocks noChangeAspect="1"/>
          </p:cNvPicPr>
          <p:nvPr/>
        </p:nvPicPr>
        <p:blipFill>
          <a:blip r:embed="rId8"/>
          <a:stretch>
            <a:fillRect/>
          </a:stretch>
        </p:blipFill>
        <p:spPr>
          <a:xfrm>
            <a:off x="7579297" y="2142914"/>
            <a:ext cx="3629025" cy="733425"/>
          </a:xfrm>
          <a:prstGeom prst="rect">
            <a:avLst/>
          </a:prstGeom>
        </p:spPr>
      </p:pic>
      <p:sp>
        <p:nvSpPr>
          <p:cNvPr id="6" name="TextBox 5">
            <a:extLst>
              <a:ext uri="{FF2B5EF4-FFF2-40B4-BE49-F238E27FC236}">
                <a16:creationId xmlns:a16="http://schemas.microsoft.com/office/drawing/2014/main" id="{1C1734C4-FCA6-4438-A8FB-2C1DE4A9669E}"/>
              </a:ext>
            </a:extLst>
          </p:cNvPr>
          <p:cNvSpPr txBox="1"/>
          <p:nvPr/>
        </p:nvSpPr>
        <p:spPr>
          <a:xfrm>
            <a:off x="7116417" y="3008118"/>
            <a:ext cx="4893331" cy="1695849"/>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You can see this analysis instance of this Power BI model</a:t>
            </a:r>
          </a:p>
          <a:p>
            <a:pPr>
              <a:lnSpc>
                <a:spcPct val="90000"/>
              </a:lnSpc>
              <a:spcAft>
                <a:spcPts val="600"/>
              </a:spcAft>
            </a:pPr>
            <a:r>
              <a:rPr lang="en-US" dirty="0">
                <a:gradFill>
                  <a:gsLst>
                    <a:gs pos="2917">
                      <a:schemeClr val="tx1"/>
                    </a:gs>
                    <a:gs pos="30000">
                      <a:schemeClr val="tx1"/>
                    </a:gs>
                  </a:gsLst>
                  <a:lin ang="5400000" scaled="0"/>
                </a:gradFill>
              </a:rPr>
              <a:t>(port number is temporary on this session) or use command prompt and type</a:t>
            </a:r>
          </a:p>
          <a:p>
            <a:pPr>
              <a:lnSpc>
                <a:spcPct val="90000"/>
              </a:lnSpc>
              <a:spcAft>
                <a:spcPts val="600"/>
              </a:spcAft>
            </a:pPr>
            <a:r>
              <a:rPr lang="en-US" dirty="0">
                <a:gradFill>
                  <a:gsLst>
                    <a:gs pos="2917">
                      <a:schemeClr val="tx1"/>
                    </a:gs>
                    <a:gs pos="30000">
                      <a:schemeClr val="tx1"/>
                    </a:gs>
                  </a:gsLst>
                  <a:lin ang="5400000" scaled="0"/>
                </a:gradFill>
              </a:rPr>
              <a:t>netstat –b –n and look for msmdsrv.exe</a:t>
            </a:r>
          </a:p>
        </p:txBody>
      </p:sp>
      <p:pic>
        <p:nvPicPr>
          <p:cNvPr id="9" name="Picture 8">
            <a:extLst>
              <a:ext uri="{FF2B5EF4-FFF2-40B4-BE49-F238E27FC236}">
                <a16:creationId xmlns:a16="http://schemas.microsoft.com/office/drawing/2014/main" id="{A93E7408-5B42-4AE3-971E-E16B00296F75}"/>
              </a:ext>
            </a:extLst>
          </p:cNvPr>
          <p:cNvPicPr>
            <a:picLocks noChangeAspect="1"/>
          </p:cNvPicPr>
          <p:nvPr/>
        </p:nvPicPr>
        <p:blipFill>
          <a:blip r:embed="rId9"/>
          <a:stretch>
            <a:fillRect/>
          </a:stretch>
        </p:blipFill>
        <p:spPr>
          <a:xfrm>
            <a:off x="6796030" y="4703967"/>
            <a:ext cx="5195557" cy="1823404"/>
          </a:xfrm>
          <a:prstGeom prst="rect">
            <a:avLst/>
          </a:prstGeom>
        </p:spPr>
      </p:pic>
    </p:spTree>
    <p:extLst>
      <p:ext uri="{BB962C8B-B14F-4D97-AF65-F5344CB8AC3E}">
        <p14:creationId xmlns:p14="http://schemas.microsoft.com/office/powerpoint/2010/main" val="13932807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a:cxnSpLocks/>
          </p:cNvCxnSpPr>
          <p:nvPr/>
        </p:nvCxnSpPr>
        <p:spPr>
          <a:xfrm>
            <a:off x="5378538" y="2177208"/>
            <a:ext cx="0" cy="398786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4400"/>
              <a:t>Modern Lifecycle Policy</a:t>
            </a:r>
          </a:p>
        </p:txBody>
      </p:sp>
      <p:cxnSp>
        <p:nvCxnSpPr>
          <p:cNvPr id="33" name="Straight Connector 32"/>
          <p:cNvCxnSpPr>
            <a:cxnSpLocks/>
          </p:cNvCxnSpPr>
          <p:nvPr/>
        </p:nvCxnSpPr>
        <p:spPr>
          <a:xfrm>
            <a:off x="1495022" y="2177208"/>
            <a:ext cx="0" cy="398786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150408" y="1725365"/>
            <a:ext cx="6892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Year 1</a:t>
            </a:r>
          </a:p>
        </p:txBody>
      </p:sp>
      <p:sp>
        <p:nvSpPr>
          <p:cNvPr id="51" name="TextBox 50"/>
          <p:cNvSpPr txBox="1"/>
          <p:nvPr/>
        </p:nvSpPr>
        <p:spPr>
          <a:xfrm>
            <a:off x="5018696" y="1725365"/>
            <a:ext cx="7196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Year 2</a:t>
            </a:r>
          </a:p>
        </p:txBody>
      </p:sp>
      <p:grpSp>
        <p:nvGrpSpPr>
          <p:cNvPr id="8" name="Group 7"/>
          <p:cNvGrpSpPr/>
          <p:nvPr/>
        </p:nvGrpSpPr>
        <p:grpSpPr>
          <a:xfrm>
            <a:off x="1385230" y="2480477"/>
            <a:ext cx="4106751" cy="844658"/>
            <a:chOff x="5433059" y="2469015"/>
            <a:chExt cx="3474719" cy="714668"/>
          </a:xfrm>
        </p:grpSpPr>
        <p:sp>
          <p:nvSpPr>
            <p:cNvPr id="39" name="Rectangle 38"/>
            <p:cNvSpPr/>
            <p:nvPr/>
          </p:nvSpPr>
          <p:spPr>
            <a:xfrm>
              <a:off x="5524500" y="2469018"/>
              <a:ext cx="1097280" cy="714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Security &amp; Critical Updates</a:t>
              </a:r>
            </a:p>
          </p:txBody>
        </p:sp>
        <p:sp>
          <p:nvSpPr>
            <p:cNvPr id="40" name="Rectangle 39"/>
            <p:cNvSpPr/>
            <p:nvPr/>
          </p:nvSpPr>
          <p:spPr>
            <a:xfrm>
              <a:off x="6621781" y="2469015"/>
              <a:ext cx="2194559" cy="7146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Security Updates (Only)</a:t>
              </a:r>
            </a:p>
          </p:txBody>
        </p:sp>
        <p:sp>
          <p:nvSpPr>
            <p:cNvPr id="41" name="Diamond 40"/>
            <p:cNvSpPr/>
            <p:nvPr/>
          </p:nvSpPr>
          <p:spPr>
            <a:xfrm>
              <a:off x="5433059" y="2734895"/>
              <a:ext cx="182880" cy="182880"/>
            </a:xfrm>
            <a:prstGeom prst="diamond">
              <a:avLst/>
            </a:prstGeom>
            <a:solidFill>
              <a:schemeClr val="accent6">
                <a:lumMod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Diamond 25"/>
            <p:cNvSpPr/>
            <p:nvPr/>
          </p:nvSpPr>
          <p:spPr>
            <a:xfrm>
              <a:off x="8724898" y="2734895"/>
              <a:ext cx="182880" cy="182880"/>
            </a:xfrm>
            <a:prstGeom prst="diamond">
              <a:avLst/>
            </a:prstGeom>
            <a:solidFill>
              <a:schemeClr val="accent6">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7" name="Group 6"/>
          <p:cNvGrpSpPr/>
          <p:nvPr/>
        </p:nvGrpSpPr>
        <p:grpSpPr>
          <a:xfrm>
            <a:off x="2684586" y="3678342"/>
            <a:ext cx="4099566" cy="844657"/>
            <a:chOff x="6532443" y="3121118"/>
            <a:chExt cx="3468640" cy="714664"/>
          </a:xfrm>
        </p:grpSpPr>
        <p:sp>
          <p:nvSpPr>
            <p:cNvPr id="42" name="Rectangle 41"/>
            <p:cNvSpPr/>
            <p:nvPr/>
          </p:nvSpPr>
          <p:spPr>
            <a:xfrm>
              <a:off x="6621780" y="3121118"/>
              <a:ext cx="1097280" cy="7146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Security &amp; Critical Updates</a:t>
              </a:r>
            </a:p>
          </p:txBody>
        </p:sp>
        <p:sp>
          <p:nvSpPr>
            <p:cNvPr id="43" name="Rectangle 42"/>
            <p:cNvSpPr/>
            <p:nvPr/>
          </p:nvSpPr>
          <p:spPr>
            <a:xfrm>
              <a:off x="7719060" y="3121120"/>
              <a:ext cx="2194560" cy="71466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Security Updates (Only)</a:t>
              </a:r>
            </a:p>
          </p:txBody>
        </p:sp>
        <p:sp>
          <p:nvSpPr>
            <p:cNvPr id="44" name="Diamond 43"/>
            <p:cNvSpPr/>
            <p:nvPr/>
          </p:nvSpPr>
          <p:spPr>
            <a:xfrm>
              <a:off x="6532443" y="3387009"/>
              <a:ext cx="182880" cy="182880"/>
            </a:xfrm>
            <a:prstGeom prst="diamond">
              <a:avLst/>
            </a:prstGeom>
            <a:solidFill>
              <a:schemeClr val="accent6">
                <a:lumMod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Diamond 26"/>
            <p:cNvSpPr/>
            <p:nvPr/>
          </p:nvSpPr>
          <p:spPr>
            <a:xfrm>
              <a:off x="9818203" y="3387009"/>
              <a:ext cx="182880" cy="182880"/>
            </a:xfrm>
            <a:prstGeom prst="diamond">
              <a:avLst/>
            </a:prstGeom>
            <a:solidFill>
              <a:schemeClr val="accent6">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6" name="Group 5"/>
          <p:cNvGrpSpPr/>
          <p:nvPr/>
        </p:nvGrpSpPr>
        <p:grpSpPr>
          <a:xfrm>
            <a:off x="3978970" y="4876208"/>
            <a:ext cx="4103929" cy="844657"/>
            <a:chOff x="7627622" y="3771486"/>
            <a:chExt cx="3472332" cy="714664"/>
          </a:xfrm>
        </p:grpSpPr>
        <p:sp>
          <p:nvSpPr>
            <p:cNvPr id="45" name="Rectangle 44"/>
            <p:cNvSpPr/>
            <p:nvPr/>
          </p:nvSpPr>
          <p:spPr>
            <a:xfrm>
              <a:off x="7719060" y="3771486"/>
              <a:ext cx="1095179" cy="7146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Security &amp; Critical Updates</a:t>
              </a:r>
            </a:p>
          </p:txBody>
        </p:sp>
        <p:sp>
          <p:nvSpPr>
            <p:cNvPr id="46" name="Rectangle 45"/>
            <p:cNvSpPr/>
            <p:nvPr/>
          </p:nvSpPr>
          <p:spPr>
            <a:xfrm>
              <a:off x="8814239" y="3771488"/>
              <a:ext cx="2196661" cy="71466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Security Updates (Only)</a:t>
              </a:r>
            </a:p>
          </p:txBody>
        </p:sp>
        <p:sp>
          <p:nvSpPr>
            <p:cNvPr id="47" name="Diamond 46"/>
            <p:cNvSpPr/>
            <p:nvPr/>
          </p:nvSpPr>
          <p:spPr>
            <a:xfrm>
              <a:off x="7627622" y="4037377"/>
              <a:ext cx="182880" cy="182880"/>
            </a:xfrm>
            <a:prstGeom prst="diamond">
              <a:avLst/>
            </a:prstGeom>
            <a:solidFill>
              <a:schemeClr val="accent6">
                <a:lumMod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Diamond 27"/>
            <p:cNvSpPr/>
            <p:nvPr/>
          </p:nvSpPr>
          <p:spPr>
            <a:xfrm>
              <a:off x="10917074" y="4037377"/>
              <a:ext cx="182880" cy="182880"/>
            </a:xfrm>
            <a:prstGeom prst="diamond">
              <a:avLst/>
            </a:prstGeom>
            <a:solidFill>
              <a:schemeClr val="accent6">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9" name="TextBox 28"/>
          <p:cNvSpPr txBox="1"/>
          <p:nvPr/>
        </p:nvSpPr>
        <p:spPr>
          <a:xfrm>
            <a:off x="344934" y="2702747"/>
            <a:ext cx="9804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Release 1</a:t>
            </a:r>
          </a:p>
        </p:txBody>
      </p:sp>
      <p:sp>
        <p:nvSpPr>
          <p:cNvPr id="30" name="TextBox 29"/>
          <p:cNvSpPr txBox="1"/>
          <p:nvPr/>
        </p:nvSpPr>
        <p:spPr>
          <a:xfrm>
            <a:off x="352951" y="3900613"/>
            <a:ext cx="10109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Release 2</a:t>
            </a:r>
          </a:p>
        </p:txBody>
      </p:sp>
      <p:sp>
        <p:nvSpPr>
          <p:cNvPr id="31" name="TextBox 30"/>
          <p:cNvSpPr txBox="1"/>
          <p:nvPr/>
        </p:nvSpPr>
        <p:spPr>
          <a:xfrm>
            <a:off x="352951" y="5098479"/>
            <a:ext cx="101091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Release 3</a:t>
            </a:r>
          </a:p>
        </p:txBody>
      </p:sp>
      <p:grpSp>
        <p:nvGrpSpPr>
          <p:cNvPr id="9" name="Group 8"/>
          <p:cNvGrpSpPr/>
          <p:nvPr/>
        </p:nvGrpSpPr>
        <p:grpSpPr>
          <a:xfrm>
            <a:off x="4087040" y="6097681"/>
            <a:ext cx="1710691" cy="350764"/>
            <a:chOff x="8376284" y="6125347"/>
            <a:chExt cx="1710691" cy="350764"/>
          </a:xfrm>
        </p:grpSpPr>
        <p:sp>
          <p:nvSpPr>
            <p:cNvPr id="54" name="Diamond 53"/>
            <p:cNvSpPr/>
            <p:nvPr/>
          </p:nvSpPr>
          <p:spPr>
            <a:xfrm>
              <a:off x="8376284" y="6209289"/>
              <a:ext cx="182880" cy="182880"/>
            </a:xfrm>
            <a:prstGeom prst="diamond">
              <a:avLst/>
            </a:prstGeom>
            <a:solidFill>
              <a:schemeClr val="accent6">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p:cNvSpPr/>
            <p:nvPr/>
          </p:nvSpPr>
          <p:spPr bwMode="auto">
            <a:xfrm>
              <a:off x="8559164" y="6125347"/>
              <a:ext cx="1527811" cy="350764"/>
            </a:xfrm>
            <a:prstGeom prst="rect">
              <a:avLst/>
            </a:prstGeom>
            <a:noFill/>
            <a:ln>
              <a:noFill/>
            </a:ln>
          </p:spPr>
          <p:txBody>
            <a:bodyPr vert="horz" wrap="squar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Support Ends</a:t>
              </a:r>
            </a:p>
          </p:txBody>
        </p:sp>
      </p:grpSp>
      <p:grpSp>
        <p:nvGrpSpPr>
          <p:cNvPr id="10" name="Group 9"/>
          <p:cNvGrpSpPr/>
          <p:nvPr/>
        </p:nvGrpSpPr>
        <p:grpSpPr>
          <a:xfrm>
            <a:off x="2126266" y="6097681"/>
            <a:ext cx="1702592" cy="350764"/>
            <a:chOff x="8376284" y="5771672"/>
            <a:chExt cx="1702592" cy="350764"/>
          </a:xfrm>
        </p:grpSpPr>
        <p:sp>
          <p:nvSpPr>
            <p:cNvPr id="32" name="Diamond 31"/>
            <p:cNvSpPr/>
            <p:nvPr/>
          </p:nvSpPr>
          <p:spPr>
            <a:xfrm>
              <a:off x="8376284" y="5855614"/>
              <a:ext cx="182880" cy="182880"/>
            </a:xfrm>
            <a:prstGeom prst="diamond">
              <a:avLst/>
            </a:prstGeom>
            <a:solidFill>
              <a:schemeClr val="accent6">
                <a:lumMod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Rectangle 54"/>
            <p:cNvSpPr/>
            <p:nvPr/>
          </p:nvSpPr>
          <p:spPr bwMode="auto">
            <a:xfrm>
              <a:off x="8559164" y="5771672"/>
              <a:ext cx="1519712" cy="350764"/>
            </a:xfrm>
            <a:prstGeom prst="rect">
              <a:avLst/>
            </a:prstGeom>
            <a:noFill/>
            <a:ln>
              <a:noFill/>
            </a:ln>
          </p:spPr>
          <p:txBody>
            <a:bodyPr vert="horz" wrap="squar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New Release</a:t>
              </a:r>
            </a:p>
          </p:txBody>
        </p:sp>
      </p:grpSp>
      <p:grpSp>
        <p:nvGrpSpPr>
          <p:cNvPr id="11" name="Group 10"/>
          <p:cNvGrpSpPr/>
          <p:nvPr/>
        </p:nvGrpSpPr>
        <p:grpSpPr>
          <a:xfrm>
            <a:off x="8504238" y="1225339"/>
            <a:ext cx="3233860" cy="4281302"/>
            <a:chOff x="8504238" y="1225339"/>
            <a:chExt cx="3233860" cy="4281302"/>
          </a:xfrm>
        </p:grpSpPr>
        <p:sp>
          <p:nvSpPr>
            <p:cNvPr id="37" name="Rectangle 36"/>
            <p:cNvSpPr/>
            <p:nvPr/>
          </p:nvSpPr>
          <p:spPr bwMode="auto">
            <a:xfrm>
              <a:off x="8520607" y="1837964"/>
              <a:ext cx="3204419" cy="1097280"/>
            </a:xfrm>
            <a:prstGeom prst="rect">
              <a:avLst/>
            </a:prstGeom>
            <a:solidFill>
              <a:schemeClr val="bg1">
                <a:lumMod val="95000"/>
              </a:schemeClr>
            </a:solidFill>
            <a:ln>
              <a:noFill/>
            </a:ln>
          </p:spPr>
          <p:txBody>
            <a:bodyPr vert="horz" wrap="square" lIns="182880" tIns="45720" rIns="18288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Frequent releases (planning for approximately 3 per year)</a:t>
              </a:r>
            </a:p>
          </p:txBody>
        </p:sp>
        <p:sp>
          <p:nvSpPr>
            <p:cNvPr id="49" name="Rectangle 48"/>
            <p:cNvSpPr/>
            <p:nvPr/>
          </p:nvSpPr>
          <p:spPr bwMode="auto">
            <a:xfrm>
              <a:off x="8520607" y="3123930"/>
              <a:ext cx="3204419" cy="1097280"/>
            </a:xfrm>
            <a:prstGeom prst="rect">
              <a:avLst/>
            </a:prstGeom>
            <a:solidFill>
              <a:schemeClr val="bg1">
                <a:lumMod val="95000"/>
              </a:schemeClr>
            </a:solidFill>
            <a:ln>
              <a:noFill/>
            </a:ln>
          </p:spPr>
          <p:txBody>
            <a:bodyPr vert="horz" wrap="square" lIns="182880" tIns="45720" rIns="18288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Critical and security updates until next release</a:t>
              </a:r>
            </a:p>
          </p:txBody>
        </p:sp>
        <p:sp>
          <p:nvSpPr>
            <p:cNvPr id="53" name="Rectangle 52"/>
            <p:cNvSpPr/>
            <p:nvPr/>
          </p:nvSpPr>
          <p:spPr bwMode="auto">
            <a:xfrm>
              <a:off x="8520607" y="4409360"/>
              <a:ext cx="3204419" cy="1097280"/>
            </a:xfrm>
            <a:prstGeom prst="rect">
              <a:avLst/>
            </a:prstGeom>
            <a:solidFill>
              <a:schemeClr val="bg1">
                <a:lumMod val="95000"/>
              </a:schemeClr>
            </a:solidFill>
            <a:ln>
              <a:noFill/>
            </a:ln>
          </p:spPr>
          <p:txBody>
            <a:bodyPr vert="horz" wrap="square" lIns="182880" tIns="45720" rIns="18288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Security updates continue for the remainder of the</a:t>
              </a:r>
              <a:br>
                <a:rPr kumimoji="0" lang="en-US" sz="1800" b="0" i="0" u="none" strike="noStrike" kern="1200" cap="none" spc="0" normalizeH="0" baseline="0" noProof="0">
                  <a:ln>
                    <a:noFill/>
                  </a:ln>
                  <a:solidFill>
                    <a:srgbClr val="353535"/>
                  </a:solidFill>
                  <a:effectLst/>
                  <a:uLnTx/>
                  <a:uFillTx/>
                  <a:latin typeface="Segoe UI Semilight"/>
                  <a:ea typeface="+mn-ea"/>
                  <a:cs typeface="+mn-cs"/>
                </a:rPr>
              </a:br>
              <a:r>
                <a:rPr kumimoji="0" lang="en-US" sz="1800" b="0" i="0" u="none" strike="noStrike" kern="1200" cap="none" spc="0" normalizeH="0" baseline="0" noProof="0">
                  <a:ln>
                    <a:noFill/>
                  </a:ln>
                  <a:solidFill>
                    <a:srgbClr val="353535"/>
                  </a:solidFill>
                  <a:effectLst/>
                  <a:uLnTx/>
                  <a:uFillTx/>
                  <a:latin typeface="Segoe UI Semilight"/>
                  <a:ea typeface="+mn-ea"/>
                  <a:cs typeface="+mn-cs"/>
                </a:rPr>
                <a:t>12 month release lifespan</a:t>
              </a:r>
            </a:p>
          </p:txBody>
        </p:sp>
        <p:sp>
          <p:nvSpPr>
            <p:cNvPr id="50" name="Rectangle 49"/>
            <p:cNvSpPr/>
            <p:nvPr/>
          </p:nvSpPr>
          <p:spPr bwMode="auto">
            <a:xfrm rot="16200000">
              <a:off x="7978458" y="3649710"/>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Segoe UI Semibold" panose="020B0702040204020203" pitchFamily="34" charset="0"/>
              </a:endParaRPr>
            </a:p>
          </p:txBody>
        </p:sp>
        <p:sp>
          <p:nvSpPr>
            <p:cNvPr id="56" name="Rectangle 55"/>
            <p:cNvSpPr/>
            <p:nvPr/>
          </p:nvSpPr>
          <p:spPr bwMode="auto">
            <a:xfrm rot="16200000">
              <a:off x="7978458" y="4935141"/>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Segoe UI Semibold" panose="020B0702040204020203" pitchFamily="34" charset="0"/>
              </a:endParaRPr>
            </a:p>
          </p:txBody>
        </p:sp>
        <p:sp>
          <p:nvSpPr>
            <p:cNvPr id="4" name="Rectangle 3"/>
            <p:cNvSpPr/>
            <p:nvPr/>
          </p:nvSpPr>
          <p:spPr>
            <a:xfrm>
              <a:off x="8507535" y="1225339"/>
              <a:ext cx="3230563"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light"/>
                  <a:ea typeface="+mn-ea"/>
                  <a:cs typeface="+mn-cs"/>
                </a:rPr>
                <a:t>Deploy updates on your terms and timing</a:t>
              </a:r>
            </a:p>
          </p:txBody>
        </p:sp>
        <p:sp>
          <p:nvSpPr>
            <p:cNvPr id="57" name="Rectangle 56"/>
            <p:cNvSpPr/>
            <p:nvPr/>
          </p:nvSpPr>
          <p:spPr bwMode="auto">
            <a:xfrm rot="16200000">
              <a:off x="7978458" y="2363744"/>
              <a:ext cx="1097280" cy="4572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182880" bIns="45720" numCol="1" rtlCol="0" anchor="ctr" anchorCtr="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353535"/>
                </a:solidFill>
                <a:effectLst/>
                <a:uLnTx/>
                <a:uFillTx/>
                <a:latin typeface="Segoe UI Semilight"/>
                <a:ea typeface="+mn-ea"/>
                <a:cs typeface="Segoe UI Semibold" panose="020B0702040204020203" pitchFamily="34" charset="0"/>
              </a:endParaRPr>
            </a:p>
          </p:txBody>
        </p:sp>
      </p:grpSp>
    </p:spTree>
    <p:extLst>
      <p:ext uri="{BB962C8B-B14F-4D97-AF65-F5344CB8AC3E}">
        <p14:creationId xmlns:p14="http://schemas.microsoft.com/office/powerpoint/2010/main" val="379267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158979"/>
            <a:ext cx="11714728" cy="226523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You can import Power BI Performance Analyzer into DAX studio</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Export JSON file from Power BI Performance Analyzer</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Then use Perf data and then browse to JSON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DAX Studio from Analyzer</a:t>
            </a:r>
          </a:p>
        </p:txBody>
      </p:sp>
      <p:pic>
        <p:nvPicPr>
          <p:cNvPr id="2" name="Picture 1">
            <a:extLst>
              <a:ext uri="{FF2B5EF4-FFF2-40B4-BE49-F238E27FC236}">
                <a16:creationId xmlns:a16="http://schemas.microsoft.com/office/drawing/2014/main" id="{7FBDD67A-9A89-415F-8513-457FC9DFA258}"/>
              </a:ext>
            </a:extLst>
          </p:cNvPr>
          <p:cNvPicPr>
            <a:picLocks noChangeAspect="1"/>
          </p:cNvPicPr>
          <p:nvPr/>
        </p:nvPicPr>
        <p:blipFill>
          <a:blip r:embed="rId6"/>
          <a:stretch>
            <a:fillRect/>
          </a:stretch>
        </p:blipFill>
        <p:spPr>
          <a:xfrm>
            <a:off x="2573517" y="3198378"/>
            <a:ext cx="6254980" cy="1212154"/>
          </a:xfrm>
          <a:prstGeom prst="rect">
            <a:avLst/>
          </a:prstGeom>
        </p:spPr>
      </p:pic>
    </p:spTree>
    <p:extLst>
      <p:ext uri="{BB962C8B-B14F-4D97-AF65-F5344CB8AC3E}">
        <p14:creationId xmlns:p14="http://schemas.microsoft.com/office/powerpoint/2010/main" val="82324607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158979"/>
            <a:ext cx="11714728" cy="267457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Tool for analyze the size of the model</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Mainly used for Analysis Services but can be used in Power BI</a:t>
            </a:r>
          </a:p>
          <a:p>
            <a:pPr marL="342900" lvl="0" indent="-342900">
              <a:lnSpc>
                <a:spcPct val="90000"/>
              </a:lnSpc>
              <a:spcAft>
                <a:spcPts val="600"/>
              </a:spcAft>
              <a:buFontTx/>
              <a:buChar char="-"/>
              <a:defRPr/>
            </a:pPr>
            <a:r>
              <a:rPr lang="en-US" sz="2400" dirty="0">
                <a:gradFill>
                  <a:gsLst>
                    <a:gs pos="2917">
                      <a:srgbClr val="505050"/>
                    </a:gs>
                    <a:gs pos="30000">
                      <a:srgbClr val="505050"/>
                    </a:gs>
                  </a:gsLst>
                  <a:lin ang="5400000" scaled="0"/>
                </a:gradFill>
                <a:latin typeface="Segoe UI"/>
              </a:rPr>
              <a:t>Download at </a:t>
            </a:r>
            <a:r>
              <a:rPr lang="en-US" sz="2400" dirty="0">
                <a:hlinkClick r:id="rId6"/>
              </a:rPr>
              <a:t>https://www.sqlbi.com/tools/vertipaq-analyzer/</a:t>
            </a:r>
            <a:r>
              <a:rPr lang="en-US" sz="2400" dirty="0">
                <a:gradFill>
                  <a:gsLst>
                    <a:gs pos="2917">
                      <a:srgbClr val="505050"/>
                    </a:gs>
                    <a:gs pos="30000">
                      <a:srgbClr val="505050"/>
                    </a:gs>
                  </a:gsLst>
                  <a:lin ang="5400000" scaled="0"/>
                </a:gradFill>
                <a:latin typeface="Segoe UI"/>
              </a:rPr>
              <a:t> </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Vertipaq Analyzer</a:t>
            </a:r>
          </a:p>
        </p:txBody>
      </p:sp>
    </p:spTree>
    <p:extLst>
      <p:ext uri="{BB962C8B-B14F-4D97-AF65-F5344CB8AC3E}">
        <p14:creationId xmlns:p14="http://schemas.microsoft.com/office/powerpoint/2010/main" val="280176897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90403"/>
            <a:ext cx="11714728" cy="4721292"/>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Use On-premise mode (Enterprise mode)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You can increase the performance and improve bottleneck by scale up</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Scale out by separate Gateways, separate import and </a:t>
            </a:r>
            <a:r>
              <a:rPr lang="en-US" sz="2400" dirty="0" err="1">
                <a:gradFill>
                  <a:gsLst>
                    <a:gs pos="2917">
                      <a:srgbClr val="505050"/>
                    </a:gs>
                    <a:gs pos="30000">
                      <a:srgbClr val="505050"/>
                    </a:gs>
                  </a:gsLst>
                  <a:lin ang="5400000" scaled="0"/>
                </a:gradFill>
                <a:latin typeface="Segoe UI"/>
              </a:rPr>
              <a:t>DirectQuery</a:t>
            </a:r>
            <a:r>
              <a:rPr lang="en-US" sz="2400" dirty="0">
                <a:gradFill>
                  <a:gsLst>
                    <a:gs pos="2917">
                      <a:srgbClr val="505050"/>
                    </a:gs>
                    <a:gs pos="30000">
                      <a:srgbClr val="505050"/>
                    </a:gs>
                  </a:gsLst>
                  <a:lin ang="5400000" scaled="0"/>
                </a:gradFill>
                <a:latin typeface="Segoe UI"/>
              </a:rPr>
              <a:t> </a:t>
            </a:r>
          </a:p>
          <a:p>
            <a:pPr marL="342900" indent="-342900">
              <a:lnSpc>
                <a:spcPct val="90000"/>
              </a:lnSpc>
              <a:spcAft>
                <a:spcPts val="600"/>
              </a:spcAft>
              <a:buFontTx/>
              <a:buChar char="-"/>
              <a:defRPr/>
            </a:pPr>
            <a:r>
              <a:rPr lang="en-US" sz="2400" dirty="0">
                <a:gradFill>
                  <a:gsLst>
                    <a:gs pos="2917">
                      <a:srgbClr val="505050"/>
                    </a:gs>
                    <a:gs pos="30000">
                      <a:srgbClr val="505050"/>
                    </a:gs>
                  </a:gsLst>
                  <a:lin ang="5400000" scaled="0"/>
                </a:gradFill>
              </a:rPr>
              <a:t>Scale out by separate Gateways, separate datasets </a:t>
            </a:r>
          </a:p>
          <a:p>
            <a:pPr marL="342900" indent="-342900">
              <a:lnSpc>
                <a:spcPct val="90000"/>
              </a:lnSpc>
              <a:spcAft>
                <a:spcPts val="600"/>
              </a:spcAft>
              <a:buFontTx/>
              <a:buChar char="-"/>
              <a:defRPr/>
            </a:pPr>
            <a:r>
              <a:rPr lang="en-US" sz="2400" dirty="0">
                <a:gradFill>
                  <a:gsLst>
                    <a:gs pos="2917">
                      <a:srgbClr val="505050"/>
                    </a:gs>
                    <a:gs pos="30000">
                      <a:srgbClr val="505050"/>
                    </a:gs>
                  </a:gsLst>
                  <a:lin ang="5400000" scaled="0"/>
                </a:gradFill>
                <a:latin typeface="Segoe UI"/>
              </a:rPr>
              <a:t>Latency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lang="en-US" sz="2400" dirty="0">
                <a:gradFill>
                  <a:gsLst>
                    <a:gs pos="2917">
                      <a:srgbClr val="505050"/>
                    </a:gs>
                    <a:gs pos="30000">
                      <a:srgbClr val="505050"/>
                    </a:gs>
                  </a:gsLst>
                  <a:lin ang="5400000" scaled="0"/>
                </a:gradFill>
                <a:latin typeface="Segoe UI"/>
              </a:rPr>
              <a:t>speed </a:t>
            </a:r>
            <a:r>
              <a:rPr lang="en-US" sz="2400" dirty="0">
                <a:gradFill>
                  <a:gsLst>
                    <a:gs pos="2917">
                      <a:srgbClr val="505050"/>
                    </a:gs>
                    <a:gs pos="30000">
                      <a:srgbClr val="505050"/>
                    </a:gs>
                  </a:gsLst>
                  <a:lin ang="5400000" scaled="0"/>
                </a:gradFill>
              </a:rPr>
              <a:t>test </a:t>
            </a:r>
            <a:r>
              <a:rPr lang="en-US" sz="2400" dirty="0">
                <a:gradFill>
                  <a:gsLst>
                    <a:gs pos="2917">
                      <a:srgbClr val="505050"/>
                    </a:gs>
                    <a:gs pos="30000">
                      <a:srgbClr val="505050"/>
                    </a:gs>
                  </a:gsLst>
                  <a:lin ang="5400000" scaled="0"/>
                </a:gradFill>
                <a:hlinkClick r:id="rId6"/>
              </a:rPr>
              <a:t>http://azurespeedtest.azurewebsites.net/</a:t>
            </a:r>
            <a:r>
              <a:rPr lang="en-US" sz="2400" dirty="0">
                <a:gradFill>
                  <a:gsLst>
                    <a:gs pos="2917">
                      <a:srgbClr val="505050"/>
                    </a:gs>
                    <a:gs pos="30000">
                      <a:srgbClr val="505050"/>
                    </a:gs>
                  </a:gsLst>
                  <a:lin ang="5400000" scaled="0"/>
                </a:gradFill>
              </a:rPr>
              <a:t> on Azure Data Center</a:t>
            </a:r>
          </a:p>
          <a:p>
            <a:pPr marL="342900" indent="-342900">
              <a:lnSpc>
                <a:spcPct val="90000"/>
              </a:lnSpc>
              <a:spcAft>
                <a:spcPts val="600"/>
              </a:spcAft>
              <a:buFontTx/>
              <a:buChar char="-"/>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Improve network late</a:t>
            </a:r>
            <a:r>
              <a:rPr lang="en-US" sz="2400" dirty="0" err="1">
                <a:gradFill>
                  <a:gsLst>
                    <a:gs pos="2917">
                      <a:srgbClr val="505050"/>
                    </a:gs>
                    <a:gs pos="30000">
                      <a:srgbClr val="505050"/>
                    </a:gs>
                  </a:gsLst>
                  <a:lin ang="5400000" scaled="0"/>
                </a:gradFill>
                <a:latin typeface="Segoe UI"/>
              </a:rPr>
              <a:t>ncy</a:t>
            </a:r>
            <a:r>
              <a:rPr lang="en-US" sz="2400" dirty="0">
                <a:gradFill>
                  <a:gsLst>
                    <a:gs pos="2917">
                      <a:srgbClr val="505050"/>
                    </a:gs>
                    <a:gs pos="30000">
                      <a:srgbClr val="505050"/>
                    </a:gs>
                  </a:gsLst>
                  <a:lin ang="5400000" scaled="0"/>
                </a:gradFill>
                <a:latin typeface="Segoe UI"/>
              </a:rPr>
              <a:t> by using Azure ExpressRoute</a:t>
            </a:r>
          </a:p>
          <a:p>
            <a:pPr marL="342900" indent="-342900">
              <a:lnSpc>
                <a:spcPct val="90000"/>
              </a:lnSpc>
              <a:spcAft>
                <a:spcPts val="600"/>
              </a:spcAft>
              <a:buFontTx/>
              <a:buChar char="-"/>
              <a:defRPr/>
            </a:pPr>
            <a:r>
              <a:rPr lang="en-US" sz="2400" dirty="0">
                <a:gradFill>
                  <a:gsLst>
                    <a:gs pos="2917">
                      <a:srgbClr val="505050"/>
                    </a:gs>
                    <a:gs pos="30000">
                      <a:srgbClr val="505050"/>
                    </a:gs>
                  </a:gsLst>
                  <a:lin ang="5400000" scaled="0"/>
                </a:gradFill>
                <a:latin typeface="Segoe UI"/>
              </a:rPr>
              <a:t>Use LAN cables, not wireless</a:t>
            </a:r>
          </a:p>
          <a:p>
            <a:pPr marL="342900" indent="-342900">
              <a:lnSpc>
                <a:spcPct val="90000"/>
              </a:lnSpc>
              <a:spcAft>
                <a:spcPts val="600"/>
              </a:spcAft>
              <a:buFontTx/>
              <a:buChar char="-"/>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Sever not laptop – when laptop sleeps, refresh failed</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Gateway and Networks</a:t>
            </a:r>
          </a:p>
        </p:txBody>
      </p:sp>
      <p:sp>
        <p:nvSpPr>
          <p:cNvPr id="7" name="Rectangle 6">
            <a:extLst>
              <a:ext uri="{FF2B5EF4-FFF2-40B4-BE49-F238E27FC236}">
                <a16:creationId xmlns:a16="http://schemas.microsoft.com/office/drawing/2014/main" id="{B593D97D-2315-4244-A5FF-5D463D4376A9}"/>
              </a:ext>
            </a:extLst>
          </p:cNvPr>
          <p:cNvSpPr/>
          <p:nvPr/>
        </p:nvSpPr>
        <p:spPr>
          <a:xfrm>
            <a:off x="7739447" y="413441"/>
            <a:ext cx="4452554" cy="646331"/>
          </a:xfrm>
          <a:prstGeom prst="rect">
            <a:avLst/>
          </a:prstGeom>
        </p:spPr>
        <p:txBody>
          <a:bodyPr wrap="square">
            <a:spAutoFit/>
          </a:bodyPr>
          <a:lstStyle/>
          <a:p>
            <a:r>
              <a:rPr lang="en-US" dirty="0">
                <a:hlinkClick r:id="rId7"/>
              </a:rPr>
              <a:t>https://docs.microsoft.com/en-us/power-bi/power-bi-reports-performance</a:t>
            </a:r>
            <a:r>
              <a:rPr lang="en-US" dirty="0"/>
              <a:t> </a:t>
            </a:r>
          </a:p>
        </p:txBody>
      </p:sp>
    </p:spTree>
    <p:extLst>
      <p:ext uri="{BB962C8B-B14F-4D97-AF65-F5344CB8AC3E}">
        <p14:creationId xmlns:p14="http://schemas.microsoft.com/office/powerpoint/2010/main" val="22972099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C7DDFBE6-690A-47F2-B9B3-405B29545570}"/>
              </a:ext>
            </a:extLst>
          </p:cNvPr>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With ExpressRoute</a:t>
            </a:r>
          </a:p>
        </p:txBody>
      </p:sp>
      <p:sp>
        <p:nvSpPr>
          <p:cNvPr id="4" name="Rectangle 3">
            <a:extLst>
              <a:ext uri="{FF2B5EF4-FFF2-40B4-BE49-F238E27FC236}">
                <a16:creationId xmlns:a16="http://schemas.microsoft.com/office/drawing/2014/main" id="{7242B369-6291-4DDA-AA40-BD85DFEE5663}"/>
              </a:ext>
            </a:extLst>
          </p:cNvPr>
          <p:cNvSpPr/>
          <p:nvPr/>
        </p:nvSpPr>
        <p:spPr>
          <a:xfrm>
            <a:off x="7063250" y="413486"/>
            <a:ext cx="483373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https://docs.microsoft.com/en-us/power-bi/service-admin-power-bi-expressroute</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12" name="TextBox 11">
            <a:extLst>
              <a:ext uri="{FF2B5EF4-FFF2-40B4-BE49-F238E27FC236}">
                <a16:creationId xmlns:a16="http://schemas.microsoft.com/office/drawing/2014/main" id="{D742606A-CB3F-49CA-964D-949CDA269455}"/>
              </a:ext>
            </a:extLst>
          </p:cNvPr>
          <p:cNvSpPr txBox="1"/>
          <p:nvPr/>
        </p:nvSpPr>
        <p:spPr>
          <a:xfrm>
            <a:off x="510707" y="1264275"/>
            <a:ext cx="11807417"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 using with Power Bi services – with data not be transferred over the internet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Private network with or without ISP colocation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Whitelist URL for Power BI services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4"/>
              </a:rPr>
              <a:t>https://docs.microsoft.com/en-us/power-bi/power-bi-whitelist-urls</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2290" name="Picture 2" descr="ExpressRoute diagram">
            <a:extLst>
              <a:ext uri="{FF2B5EF4-FFF2-40B4-BE49-F238E27FC236}">
                <a16:creationId xmlns:a16="http://schemas.microsoft.com/office/drawing/2014/main" id="{358B44F2-91CB-4014-8DA9-E1E00E9044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195" y="3355245"/>
            <a:ext cx="5636315" cy="33197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16A993-F881-4AEF-91C3-ED41F8BA973A}"/>
              </a:ext>
            </a:extLst>
          </p:cNvPr>
          <p:cNvSpPr txBox="1"/>
          <p:nvPr/>
        </p:nvSpPr>
        <p:spPr>
          <a:xfrm>
            <a:off x="6243510" y="3250039"/>
            <a:ext cx="5959004"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Latency test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hlinkClick r:id="rId6"/>
              </a:rPr>
              <a:t>http://azurespeedtest.azurewebsites.net/</a:t>
            </a: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2085301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16284"/>
            <a:ext cx="11545046" cy="226523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To see consumptions on Dashboard or Reports (mobile/web) for users (90 days)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Need Power BI P</a:t>
            </a:r>
            <a:r>
              <a:rPr lang="en-US" sz="2400" dirty="0" err="1">
                <a:gradFill>
                  <a:gsLst>
                    <a:gs pos="2917">
                      <a:srgbClr val="505050"/>
                    </a:gs>
                    <a:gs pos="30000">
                      <a:srgbClr val="505050"/>
                    </a:gs>
                  </a:gsLst>
                  <a:lin ang="5400000" scaled="0"/>
                </a:gradFill>
                <a:latin typeface="Segoe UI"/>
              </a:rPr>
              <a:t>ro</a:t>
            </a:r>
            <a:r>
              <a:rPr lang="en-US" sz="2400" dirty="0">
                <a:gradFill>
                  <a:gsLst>
                    <a:gs pos="2917">
                      <a:srgbClr val="505050"/>
                    </a:gs>
                    <a:gs pos="30000">
                      <a:srgbClr val="505050"/>
                    </a:gs>
                  </a:gsLst>
                  <a:lin ang="5400000" scaled="0"/>
                </a:gradFill>
                <a:latin typeface="Segoe UI"/>
              </a:rPr>
              <a:t> license, and edit role to run and access  </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19" y="380912"/>
            <a:ext cx="6821397"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Usage Metrics (Dashboard/Report)</a:t>
            </a:r>
          </a:p>
        </p:txBody>
      </p:sp>
      <p:pic>
        <p:nvPicPr>
          <p:cNvPr id="4" name="Picture 3">
            <a:extLst>
              <a:ext uri="{FF2B5EF4-FFF2-40B4-BE49-F238E27FC236}">
                <a16:creationId xmlns:a16="http://schemas.microsoft.com/office/drawing/2014/main" id="{E42EB435-B883-4F4F-A212-9CC2597FACF3}"/>
              </a:ext>
            </a:extLst>
          </p:cNvPr>
          <p:cNvPicPr>
            <a:picLocks noChangeAspect="1"/>
          </p:cNvPicPr>
          <p:nvPr/>
        </p:nvPicPr>
        <p:blipFill>
          <a:blip r:embed="rId6"/>
          <a:stretch>
            <a:fillRect/>
          </a:stretch>
        </p:blipFill>
        <p:spPr>
          <a:xfrm>
            <a:off x="122536" y="2438636"/>
            <a:ext cx="3492671" cy="564623"/>
          </a:xfrm>
          <a:prstGeom prst="rect">
            <a:avLst/>
          </a:prstGeom>
        </p:spPr>
      </p:pic>
      <p:pic>
        <p:nvPicPr>
          <p:cNvPr id="5" name="Picture 4">
            <a:extLst>
              <a:ext uri="{FF2B5EF4-FFF2-40B4-BE49-F238E27FC236}">
                <a16:creationId xmlns:a16="http://schemas.microsoft.com/office/drawing/2014/main" id="{A4BBB0EA-9757-4D93-AAD2-785AEF1538C4}"/>
              </a:ext>
            </a:extLst>
          </p:cNvPr>
          <p:cNvPicPr>
            <a:picLocks noChangeAspect="1"/>
          </p:cNvPicPr>
          <p:nvPr/>
        </p:nvPicPr>
        <p:blipFill>
          <a:blip r:embed="rId7"/>
          <a:stretch>
            <a:fillRect/>
          </a:stretch>
        </p:blipFill>
        <p:spPr>
          <a:xfrm>
            <a:off x="184860" y="3318478"/>
            <a:ext cx="3422170" cy="668639"/>
          </a:xfrm>
          <a:prstGeom prst="rect">
            <a:avLst/>
          </a:prstGeom>
        </p:spPr>
      </p:pic>
      <p:pic>
        <p:nvPicPr>
          <p:cNvPr id="9" name="Picture 8">
            <a:extLst>
              <a:ext uri="{FF2B5EF4-FFF2-40B4-BE49-F238E27FC236}">
                <a16:creationId xmlns:a16="http://schemas.microsoft.com/office/drawing/2014/main" id="{0CFEB8EE-3E05-44D0-BD11-B3FF8BA040B0}"/>
              </a:ext>
            </a:extLst>
          </p:cNvPr>
          <p:cNvPicPr>
            <a:picLocks noChangeAspect="1"/>
          </p:cNvPicPr>
          <p:nvPr/>
        </p:nvPicPr>
        <p:blipFill>
          <a:blip r:embed="rId8"/>
          <a:stretch>
            <a:fillRect/>
          </a:stretch>
        </p:blipFill>
        <p:spPr>
          <a:xfrm>
            <a:off x="3705718" y="2436871"/>
            <a:ext cx="8306832" cy="4144274"/>
          </a:xfrm>
          <a:prstGeom prst="rect">
            <a:avLst/>
          </a:prstGeom>
        </p:spPr>
      </p:pic>
      <p:sp>
        <p:nvSpPr>
          <p:cNvPr id="12" name="TextBox 11">
            <a:extLst>
              <a:ext uri="{FF2B5EF4-FFF2-40B4-BE49-F238E27FC236}">
                <a16:creationId xmlns:a16="http://schemas.microsoft.com/office/drawing/2014/main" id="{81EEB3D4-2A92-4B51-A473-9DB31A93E1CE}"/>
              </a:ext>
            </a:extLst>
          </p:cNvPr>
          <p:cNvSpPr txBox="1"/>
          <p:nvPr/>
        </p:nvSpPr>
        <p:spPr>
          <a:xfrm>
            <a:off x="584463" y="4037617"/>
            <a:ext cx="2866234"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Also can track Total Shares, if there’s a share</a:t>
            </a:r>
          </a:p>
        </p:txBody>
      </p:sp>
      <p:sp>
        <p:nvSpPr>
          <p:cNvPr id="13" name="Rectangle 12">
            <a:extLst>
              <a:ext uri="{FF2B5EF4-FFF2-40B4-BE49-F238E27FC236}">
                <a16:creationId xmlns:a16="http://schemas.microsoft.com/office/drawing/2014/main" id="{663706A9-FF07-4FBB-BA72-427FF8C622A6}"/>
              </a:ext>
            </a:extLst>
          </p:cNvPr>
          <p:cNvSpPr/>
          <p:nvPr/>
        </p:nvSpPr>
        <p:spPr>
          <a:xfrm>
            <a:off x="8067005" y="276855"/>
            <a:ext cx="3635604" cy="923330"/>
          </a:xfrm>
          <a:prstGeom prst="rect">
            <a:avLst/>
          </a:prstGeom>
        </p:spPr>
        <p:txBody>
          <a:bodyPr wrap="square">
            <a:spAutoFit/>
          </a:bodyPr>
          <a:lstStyle/>
          <a:p>
            <a:r>
              <a:rPr lang="en-US" dirty="0">
                <a:hlinkClick r:id="rId9"/>
              </a:rPr>
              <a:t>https://docs.microsoft.com/en-us/power-bi/service-usage-metrics</a:t>
            </a:r>
            <a:endParaRPr lang="en-US" dirty="0"/>
          </a:p>
        </p:txBody>
      </p:sp>
    </p:spTree>
    <p:extLst>
      <p:ext uri="{BB962C8B-B14F-4D97-AF65-F5344CB8AC3E}">
        <p14:creationId xmlns:p14="http://schemas.microsoft.com/office/powerpoint/2010/main" val="31793399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63701"/>
            <a:ext cx="11233961" cy="1855893"/>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Admin can see in Power BI Admin Portal</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581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Usage Metrics (Tenant)</a:t>
            </a:r>
          </a:p>
        </p:txBody>
      </p:sp>
      <p:sp>
        <p:nvSpPr>
          <p:cNvPr id="2" name="Rectangle 1">
            <a:extLst>
              <a:ext uri="{FF2B5EF4-FFF2-40B4-BE49-F238E27FC236}">
                <a16:creationId xmlns:a16="http://schemas.microsoft.com/office/drawing/2014/main" id="{2FD23F7D-5F53-4BB2-8257-039B2993B64E}"/>
              </a:ext>
            </a:extLst>
          </p:cNvPr>
          <p:cNvSpPr/>
          <p:nvPr/>
        </p:nvSpPr>
        <p:spPr>
          <a:xfrm>
            <a:off x="8063413" y="420141"/>
            <a:ext cx="3833567" cy="646331"/>
          </a:xfrm>
          <a:prstGeom prst="rect">
            <a:avLst/>
          </a:prstGeom>
        </p:spPr>
        <p:txBody>
          <a:bodyPr wrap="square">
            <a:spAutoFit/>
          </a:bodyPr>
          <a:lstStyle/>
          <a:p>
            <a:r>
              <a:rPr lang="en-US" dirty="0">
                <a:hlinkClick r:id="rId6"/>
              </a:rPr>
              <a:t>https://docs.microsoft.com/en-us/power-bi/service-admin-portal</a:t>
            </a:r>
            <a:endParaRPr lang="en-US" dirty="0"/>
          </a:p>
        </p:txBody>
      </p:sp>
      <p:pic>
        <p:nvPicPr>
          <p:cNvPr id="3" name="Picture 2">
            <a:extLst>
              <a:ext uri="{FF2B5EF4-FFF2-40B4-BE49-F238E27FC236}">
                <a16:creationId xmlns:a16="http://schemas.microsoft.com/office/drawing/2014/main" id="{3D4EB970-ECE3-4BAF-95AE-CA0ABD1D8414}"/>
              </a:ext>
            </a:extLst>
          </p:cNvPr>
          <p:cNvPicPr>
            <a:picLocks noChangeAspect="1"/>
          </p:cNvPicPr>
          <p:nvPr/>
        </p:nvPicPr>
        <p:blipFill>
          <a:blip r:embed="rId7"/>
          <a:stretch>
            <a:fillRect/>
          </a:stretch>
        </p:blipFill>
        <p:spPr>
          <a:xfrm>
            <a:off x="2238869" y="1824941"/>
            <a:ext cx="7714262" cy="4860397"/>
          </a:xfrm>
          <a:prstGeom prst="rect">
            <a:avLst/>
          </a:prstGeom>
        </p:spPr>
      </p:pic>
    </p:spTree>
    <p:extLst>
      <p:ext uri="{BB962C8B-B14F-4D97-AF65-F5344CB8AC3E}">
        <p14:creationId xmlns:p14="http://schemas.microsoft.com/office/powerpoint/2010/main" val="105775120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63701"/>
            <a:ext cx="11468306" cy="2188291"/>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Admin can see CPU metrics, memory usage and dataset info. in Premium Portal</a:t>
            </a:r>
          </a:p>
          <a:p>
            <a:pPr marL="342900" lvl="0" indent="-342900">
              <a:lnSpc>
                <a:spcPct val="90000"/>
              </a:lnSpc>
              <a:spcAft>
                <a:spcPts val="600"/>
              </a:spcAft>
              <a:buFontTx/>
              <a:buChar char="-"/>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can download app version to view </a:t>
            </a:r>
            <a:r>
              <a:rPr lang="en-US" sz="2400" dirty="0">
                <a:gradFill>
                  <a:gsLst>
                    <a:gs pos="2917">
                      <a:srgbClr val="505050"/>
                    </a:gs>
                    <a:gs pos="30000">
                      <a:srgbClr val="505050"/>
                    </a:gs>
                  </a:gsLst>
                  <a:lin ang="5400000" scaled="0"/>
                </a:gradFill>
              </a:rPr>
              <a:t>as well </a:t>
            </a:r>
            <a:r>
              <a:rPr lang="en-US" sz="2400" dirty="0">
                <a:gradFill>
                  <a:gsLst>
                    <a:gs pos="2917">
                      <a:srgbClr val="505050"/>
                    </a:gs>
                    <a:gs pos="30000">
                      <a:srgbClr val="505050"/>
                    </a:gs>
                  </a:gsLst>
                  <a:lin ang="5400000" scaled="0"/>
                </a:gradFill>
                <a:hlinkClick r:id="rId6"/>
              </a:rPr>
              <a:t>https://app.powerbi.com/groups/me/getapps/services/capacitymetrics</a:t>
            </a:r>
            <a:r>
              <a:rPr lang="en-US" sz="2400" dirty="0">
                <a:gradFill>
                  <a:gsLst>
                    <a:gs pos="2917">
                      <a:srgbClr val="505050"/>
                    </a:gs>
                    <a:gs pos="30000">
                      <a:srgbClr val="505050"/>
                    </a:gs>
                  </a:gsLst>
                  <a:lin ang="5400000" scaled="0"/>
                </a:gradFill>
              </a:rPr>
              <a:t> </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796588"/>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Power BI Premium monitoring</a:t>
            </a:r>
          </a:p>
        </p:txBody>
      </p:sp>
      <p:sp>
        <p:nvSpPr>
          <p:cNvPr id="2" name="Rectangle 1">
            <a:extLst>
              <a:ext uri="{FF2B5EF4-FFF2-40B4-BE49-F238E27FC236}">
                <a16:creationId xmlns:a16="http://schemas.microsoft.com/office/drawing/2014/main" id="{2FD23F7D-5F53-4BB2-8257-039B2993B64E}"/>
              </a:ext>
            </a:extLst>
          </p:cNvPr>
          <p:cNvSpPr/>
          <p:nvPr/>
        </p:nvSpPr>
        <p:spPr>
          <a:xfrm>
            <a:off x="8063413" y="420141"/>
            <a:ext cx="3833567" cy="646331"/>
          </a:xfrm>
          <a:prstGeom prst="rect">
            <a:avLst/>
          </a:prstGeom>
        </p:spPr>
        <p:txBody>
          <a:bodyPr wrap="square">
            <a:spAutoFit/>
          </a:bodyPr>
          <a:lstStyle/>
          <a:p>
            <a:r>
              <a:rPr lang="en-US" dirty="0">
                <a:hlinkClick r:id="rId7"/>
              </a:rPr>
              <a:t>https://docs.microsoft.com/en-us/power-bi/service-admin-portal</a:t>
            </a:r>
            <a:endParaRPr lang="en-US" dirty="0"/>
          </a:p>
        </p:txBody>
      </p:sp>
      <p:pic>
        <p:nvPicPr>
          <p:cNvPr id="37890" name="Picture 2" descr="Metrics app dashboard">
            <a:extLst>
              <a:ext uri="{FF2B5EF4-FFF2-40B4-BE49-F238E27FC236}">
                <a16:creationId xmlns:a16="http://schemas.microsoft.com/office/drawing/2014/main" id="{43882501-82B6-492A-800D-83A219EA7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8901" y="2719167"/>
            <a:ext cx="4924425" cy="3400425"/>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Capacity Health tab in the portal">
            <a:extLst>
              <a:ext uri="{FF2B5EF4-FFF2-40B4-BE49-F238E27FC236}">
                <a16:creationId xmlns:a16="http://schemas.microsoft.com/office/drawing/2014/main" id="{337038E7-D597-427F-9ECD-B87F083C91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020" y="3150044"/>
            <a:ext cx="6293865" cy="296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076126"/>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2418" y="2827239"/>
            <a:ext cx="4633333" cy="2675927"/>
          </a:xfrm>
        </p:spPr>
        <p:txBody>
          <a:bodyPr anchor="t">
            <a:normAutofit/>
          </a:bodyPr>
          <a:lstStyle/>
          <a:p>
            <a:pPr defTabSz="1087869"/>
            <a:r>
              <a:rPr lang="en-US" sz="3921" spc="-100" dirty="0">
                <a:solidFill>
                  <a:srgbClr val="00B0F0"/>
                </a:solidFill>
              </a:rPr>
              <a:t>Power BI Premium</a:t>
            </a:r>
          </a:p>
        </p:txBody>
      </p:sp>
      <p:sp>
        <p:nvSpPr>
          <p:cNvPr id="7" name="Text Placeholder 6"/>
          <p:cNvSpPr>
            <a:spLocks noGrp="1"/>
          </p:cNvSpPr>
          <p:nvPr>
            <p:ph type="body" sz="quarter" idx="10"/>
          </p:nvPr>
        </p:nvSpPr>
        <p:spPr/>
        <p:txBody>
          <a:bodyPr/>
          <a:lstStyle/>
          <a:p>
            <a:r>
              <a:rPr lang="en-US" dirty="0"/>
              <a:t>Narisorn Limpaswadpaisarn</a:t>
            </a:r>
          </a:p>
        </p:txBody>
      </p:sp>
    </p:spTree>
    <p:extLst>
      <p:ext uri="{BB962C8B-B14F-4D97-AF65-F5344CB8AC3E}">
        <p14:creationId xmlns:p14="http://schemas.microsoft.com/office/powerpoint/2010/main" val="3096132619"/>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62640"/>
            <a:ext cx="11714728" cy="1855893"/>
          </a:xfrm>
          <a:prstGeom prst="rect">
            <a:avLst/>
          </a:prstGeom>
          <a:noFill/>
        </p:spPr>
        <p:txBody>
          <a:bodyPr wrap="square" lIns="182880" tIns="146304" rIns="182880" bIns="146304" rtlCol="0">
            <a:spAutoFit/>
          </a:bodyPr>
          <a:lstStyle/>
          <a:p>
            <a:pPr marL="342900" lvl="0" indent="-342900">
              <a:lnSpc>
                <a:spcPct val="90000"/>
              </a:lnSpc>
              <a:spcAft>
                <a:spcPts val="600"/>
              </a:spcAft>
              <a:buFontTx/>
              <a:buChar char="-"/>
              <a:defRPr/>
            </a:pPr>
            <a:r>
              <a:rPr lang="en-US" sz="2400" dirty="0">
                <a:gradFill>
                  <a:gsLst>
                    <a:gs pos="2917">
                      <a:srgbClr val="505050"/>
                    </a:gs>
                    <a:gs pos="30000">
                      <a:srgbClr val="505050"/>
                    </a:gs>
                  </a:gsLst>
                  <a:lin ang="5400000" scaled="0"/>
                </a:gradFill>
              </a:rPr>
              <a:t>Admins </a:t>
            </a:r>
          </a:p>
          <a:p>
            <a:pPr lvl="0">
              <a:lnSpc>
                <a:spcPct val="90000"/>
              </a:lnSpc>
              <a:spcAft>
                <a:spcPts val="600"/>
              </a:spcAft>
              <a:defRPr/>
            </a:pPr>
            <a:r>
              <a:rPr lang="en-US" sz="2400" dirty="0">
                <a:gradFill>
                  <a:gsLst>
                    <a:gs pos="2917">
                      <a:srgbClr val="505050"/>
                    </a:gs>
                    <a:gs pos="30000">
                      <a:srgbClr val="505050"/>
                    </a:gs>
                  </a:gsLst>
                  <a:lin ang="5400000" scaled="0"/>
                </a:gradFill>
                <a:hlinkClick r:id="rId6"/>
              </a:rPr>
              <a:t>https://microsoft.sharepoint.com/sites/infopedia/media/details/AEVD-3-120591</a:t>
            </a: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Tx/>
              <a:buChar char="-"/>
              <a:defRPr/>
            </a:pPr>
            <a:r>
              <a:rPr lang="en-US" sz="2400" dirty="0">
                <a:gradFill>
                  <a:gsLst>
                    <a:gs pos="2917">
                      <a:srgbClr val="505050"/>
                    </a:gs>
                    <a:gs pos="30000">
                      <a:srgbClr val="505050"/>
                    </a:gs>
                  </a:gsLst>
                  <a:lin ang="5400000" scaled="0"/>
                </a:gradFill>
              </a:rPr>
              <a:t>Users</a:t>
            </a:r>
          </a:p>
          <a:p>
            <a:pPr lvl="0">
              <a:lnSpc>
                <a:spcPct val="90000"/>
              </a:lnSpc>
              <a:spcAft>
                <a:spcPts val="600"/>
              </a:spcAft>
              <a:defRPr/>
            </a:pPr>
            <a:r>
              <a:rPr lang="en-US" sz="2400" dirty="0">
                <a:gradFill>
                  <a:gsLst>
                    <a:gs pos="2917">
                      <a:srgbClr val="505050"/>
                    </a:gs>
                    <a:gs pos="30000">
                      <a:srgbClr val="505050"/>
                    </a:gs>
                  </a:gsLst>
                  <a:lin ang="5400000" scaled="0"/>
                </a:gradFill>
                <a:hlinkClick r:id="rId7"/>
              </a:rPr>
              <a:t>https://microsoft.sharepoint.com/sites/infopedia/media/details/AEVD-3-120592</a:t>
            </a:r>
            <a:r>
              <a:rPr lang="en-US" sz="2400" dirty="0">
                <a:gradFill>
                  <a:gsLst>
                    <a:gs pos="2917">
                      <a:srgbClr val="505050"/>
                    </a:gs>
                    <a:gs pos="30000">
                      <a:srgbClr val="505050"/>
                    </a:gs>
                  </a:gsLst>
                  <a:lin ang="5400000" scaled="0"/>
                </a:gradFill>
              </a:rPr>
              <a:t>  </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Videos</a:t>
            </a:r>
          </a:p>
        </p:txBody>
      </p:sp>
    </p:spTree>
    <p:extLst>
      <p:ext uri="{BB962C8B-B14F-4D97-AF65-F5344CB8AC3E}">
        <p14:creationId xmlns:p14="http://schemas.microsoft.com/office/powerpoint/2010/main" val="14182729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6BC5-6781-4B06-B078-042E38956574}"/>
              </a:ext>
            </a:extLst>
          </p:cNvPr>
          <p:cNvSpPr>
            <a:spLocks noGrp="1"/>
          </p:cNvSpPr>
          <p:nvPr>
            <p:ph type="title"/>
          </p:nvPr>
        </p:nvSpPr>
        <p:spPr>
          <a:xfrm>
            <a:off x="255458" y="189234"/>
            <a:ext cx="11655840" cy="899537"/>
          </a:xfrm>
        </p:spPr>
        <p:txBody>
          <a:bodyPr/>
          <a:lstStyle/>
          <a:p>
            <a:r>
              <a:rPr lang="en-US" sz="3921" dirty="0"/>
              <a:t>Collaboration</a:t>
            </a:r>
            <a:r>
              <a:rPr lang="en-US" sz="3529" dirty="0"/>
              <a:t> vs. consumption</a:t>
            </a:r>
          </a:p>
        </p:txBody>
      </p:sp>
      <p:sp>
        <p:nvSpPr>
          <p:cNvPr id="24" name="Rectangle 23">
            <a:extLst>
              <a:ext uri="{FF2B5EF4-FFF2-40B4-BE49-F238E27FC236}">
                <a16:creationId xmlns:a16="http://schemas.microsoft.com/office/drawing/2014/main" id="{71167709-BBB2-40E3-84A4-35DC47C1DC8A}"/>
              </a:ext>
            </a:extLst>
          </p:cNvPr>
          <p:cNvSpPr/>
          <p:nvPr/>
        </p:nvSpPr>
        <p:spPr bwMode="auto">
          <a:xfrm>
            <a:off x="410824" y="2216486"/>
            <a:ext cx="5378549"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0AC661F7-461D-41D9-AABC-A47B8B343C21}"/>
              </a:ext>
            </a:extLst>
          </p:cNvPr>
          <p:cNvSpPr/>
          <p:nvPr/>
        </p:nvSpPr>
        <p:spPr bwMode="auto">
          <a:xfrm>
            <a:off x="410824" y="2517312"/>
            <a:ext cx="5378549"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310CB728-F95F-4270-B1C6-B5A0B38E126E}"/>
              </a:ext>
            </a:extLst>
          </p:cNvPr>
          <p:cNvSpPr/>
          <p:nvPr/>
        </p:nvSpPr>
        <p:spPr bwMode="auto">
          <a:xfrm>
            <a:off x="410824" y="2818138"/>
            <a:ext cx="5378549"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12CE1F80-8799-4E68-A343-A919784C2C4C}"/>
              </a:ext>
            </a:extLst>
          </p:cNvPr>
          <p:cNvSpPr/>
          <p:nvPr/>
        </p:nvSpPr>
        <p:spPr bwMode="auto">
          <a:xfrm>
            <a:off x="410824" y="3118964"/>
            <a:ext cx="5378549"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D7544BDE-648E-499A-AFCF-E5E2EC0B2AF8}"/>
              </a:ext>
            </a:extLst>
          </p:cNvPr>
          <p:cNvSpPr/>
          <p:nvPr/>
        </p:nvSpPr>
        <p:spPr bwMode="auto">
          <a:xfrm>
            <a:off x="410824" y="3409292"/>
            <a:ext cx="5378549"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7C3F2893-E682-485C-AEEF-D0AB620D0B09}"/>
              </a:ext>
            </a:extLst>
          </p:cNvPr>
          <p:cNvSpPr/>
          <p:nvPr/>
        </p:nvSpPr>
        <p:spPr bwMode="auto">
          <a:xfrm>
            <a:off x="427728" y="3710118"/>
            <a:ext cx="5378549"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4C87F1C5-67BE-49AF-9621-8ADD3EC4CD5F}"/>
              </a:ext>
            </a:extLst>
          </p:cNvPr>
          <p:cNvSpPr/>
          <p:nvPr/>
        </p:nvSpPr>
        <p:spPr bwMode="auto">
          <a:xfrm>
            <a:off x="427728" y="4323884"/>
            <a:ext cx="5378549"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6A4A8C79-D74F-40E4-8933-1B4D815201DD}"/>
              </a:ext>
            </a:extLst>
          </p:cNvPr>
          <p:cNvSpPr/>
          <p:nvPr/>
        </p:nvSpPr>
        <p:spPr>
          <a:xfrm>
            <a:off x="6115159" y="1469703"/>
            <a:ext cx="1738005" cy="362072"/>
          </a:xfrm>
          <a:prstGeom prst="rect">
            <a:avLst/>
          </a:prstGeom>
        </p:spPr>
        <p:txBody>
          <a:bodyPr wrap="square">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Pro</a:t>
            </a:r>
          </a:p>
        </p:txBody>
      </p:sp>
      <p:sp>
        <p:nvSpPr>
          <p:cNvPr id="39" name="Rectangle 38">
            <a:extLst>
              <a:ext uri="{FF2B5EF4-FFF2-40B4-BE49-F238E27FC236}">
                <a16:creationId xmlns:a16="http://schemas.microsoft.com/office/drawing/2014/main" id="{CBB43551-D9BB-4E73-A858-A35178ECFF0A}"/>
              </a:ext>
            </a:extLst>
          </p:cNvPr>
          <p:cNvSpPr/>
          <p:nvPr/>
        </p:nvSpPr>
        <p:spPr>
          <a:xfrm>
            <a:off x="8107333" y="1198150"/>
            <a:ext cx="1726938" cy="633625"/>
          </a:xfrm>
          <a:prstGeom prst="rect">
            <a:avLst/>
          </a:prstGeom>
        </p:spPr>
        <p:txBody>
          <a:bodyPr wrap="square">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Premium without pro</a:t>
            </a:r>
          </a:p>
        </p:txBody>
      </p:sp>
      <p:sp>
        <p:nvSpPr>
          <p:cNvPr id="40" name="Rectangle 39">
            <a:extLst>
              <a:ext uri="{FF2B5EF4-FFF2-40B4-BE49-F238E27FC236}">
                <a16:creationId xmlns:a16="http://schemas.microsoft.com/office/drawing/2014/main" id="{F26624F1-18F8-41FC-9867-AE82F1721452}"/>
              </a:ext>
            </a:extLst>
          </p:cNvPr>
          <p:cNvSpPr/>
          <p:nvPr/>
        </p:nvSpPr>
        <p:spPr>
          <a:xfrm>
            <a:off x="8100710" y="1767614"/>
            <a:ext cx="1740182" cy="416383"/>
          </a:xfrm>
          <a:prstGeom prst="rect">
            <a:avLst/>
          </a:prstGeom>
        </p:spPr>
        <p:txBody>
          <a:bodyPr wrap="square" anchor="t">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Basic consumption—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not licensed per user</a:t>
            </a:r>
          </a:p>
        </p:txBody>
      </p:sp>
      <p:sp>
        <p:nvSpPr>
          <p:cNvPr id="41" name="Rectangle 40">
            <a:extLst>
              <a:ext uri="{FF2B5EF4-FFF2-40B4-BE49-F238E27FC236}">
                <a16:creationId xmlns:a16="http://schemas.microsoft.com/office/drawing/2014/main" id="{2E1E80E4-430C-4F54-B45E-5A733BFD8CB5}"/>
              </a:ext>
            </a:extLst>
          </p:cNvPr>
          <p:cNvSpPr/>
          <p:nvPr/>
        </p:nvSpPr>
        <p:spPr bwMode="auto">
          <a:xfrm>
            <a:off x="427728" y="4010944"/>
            <a:ext cx="5378549"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F69990C1-2018-49AF-A05E-374799B10FCC}"/>
              </a:ext>
            </a:extLst>
          </p:cNvPr>
          <p:cNvSpPr/>
          <p:nvPr/>
        </p:nvSpPr>
        <p:spPr bwMode="auto">
          <a:xfrm>
            <a:off x="437064" y="4644565"/>
            <a:ext cx="5378549"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DB10155E-6231-4F77-9369-6898B27DC063}"/>
              </a:ext>
            </a:extLst>
          </p:cNvPr>
          <p:cNvSpPr/>
          <p:nvPr/>
        </p:nvSpPr>
        <p:spPr>
          <a:xfrm>
            <a:off x="410824" y="3167671"/>
            <a:ext cx="5378549" cy="190087"/>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Enterprise distribution to Basic users</a:t>
            </a:r>
          </a:p>
        </p:txBody>
      </p:sp>
      <p:sp>
        <p:nvSpPr>
          <p:cNvPr id="46" name="Rectangle 45">
            <a:extLst>
              <a:ext uri="{FF2B5EF4-FFF2-40B4-BE49-F238E27FC236}">
                <a16:creationId xmlns:a16="http://schemas.microsoft.com/office/drawing/2014/main" id="{39C26833-C1B7-4460-9920-3A31EE9877CA}"/>
              </a:ext>
            </a:extLst>
          </p:cNvPr>
          <p:cNvSpPr/>
          <p:nvPr/>
        </p:nvSpPr>
        <p:spPr>
          <a:xfrm>
            <a:off x="410824" y="3763737"/>
            <a:ext cx="5378549" cy="190087"/>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Collaboration</a:t>
            </a:r>
          </a:p>
        </p:txBody>
      </p:sp>
      <p:sp>
        <p:nvSpPr>
          <p:cNvPr id="47" name="Rectangle 46">
            <a:extLst>
              <a:ext uri="{FF2B5EF4-FFF2-40B4-BE49-F238E27FC236}">
                <a16:creationId xmlns:a16="http://schemas.microsoft.com/office/drawing/2014/main" id="{578ADD0E-B630-43E6-8C31-7E7480E2C8F4}"/>
              </a:ext>
            </a:extLst>
          </p:cNvPr>
          <p:cNvSpPr/>
          <p:nvPr/>
        </p:nvSpPr>
        <p:spPr>
          <a:xfrm>
            <a:off x="410824" y="2294738"/>
            <a:ext cx="5378549" cy="190087"/>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Total storage size</a:t>
            </a:r>
          </a:p>
        </p:txBody>
      </p:sp>
      <p:sp>
        <p:nvSpPr>
          <p:cNvPr id="48" name="Rectangle 47">
            <a:extLst>
              <a:ext uri="{FF2B5EF4-FFF2-40B4-BE49-F238E27FC236}">
                <a16:creationId xmlns:a16="http://schemas.microsoft.com/office/drawing/2014/main" id="{8499F59B-0D5A-4D0A-8EC6-7A318A8A5BCF}"/>
              </a:ext>
            </a:extLst>
          </p:cNvPr>
          <p:cNvSpPr/>
          <p:nvPr/>
        </p:nvSpPr>
        <p:spPr>
          <a:xfrm>
            <a:off x="391239" y="4393318"/>
            <a:ext cx="5378549"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Create personal dashboards (pin to new dashboards)</a:t>
            </a:r>
          </a:p>
        </p:txBody>
      </p:sp>
      <p:sp>
        <p:nvSpPr>
          <p:cNvPr id="49" name="Rectangle 48">
            <a:extLst>
              <a:ext uri="{FF2B5EF4-FFF2-40B4-BE49-F238E27FC236}">
                <a16:creationId xmlns:a16="http://schemas.microsoft.com/office/drawing/2014/main" id="{86927B07-6A8D-467C-A3EE-0C944157C7D8}"/>
              </a:ext>
            </a:extLst>
          </p:cNvPr>
          <p:cNvSpPr/>
          <p:nvPr/>
        </p:nvSpPr>
        <p:spPr>
          <a:xfrm>
            <a:off x="391239" y="4085089"/>
            <a:ext cx="5378549"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Edit and save customized views</a:t>
            </a:r>
          </a:p>
        </p:txBody>
      </p:sp>
      <p:sp>
        <p:nvSpPr>
          <p:cNvPr id="50" name="Rectangle 49">
            <a:extLst>
              <a:ext uri="{FF2B5EF4-FFF2-40B4-BE49-F238E27FC236}">
                <a16:creationId xmlns:a16="http://schemas.microsoft.com/office/drawing/2014/main" id="{7E878BB3-BC26-4FC3-9400-EF767A534390}"/>
              </a:ext>
            </a:extLst>
          </p:cNvPr>
          <p:cNvSpPr/>
          <p:nvPr/>
        </p:nvSpPr>
        <p:spPr>
          <a:xfrm>
            <a:off x="410824" y="2570225"/>
            <a:ext cx="5378549" cy="190087"/>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Refresh rate</a:t>
            </a:r>
          </a:p>
        </p:txBody>
      </p:sp>
      <p:sp>
        <p:nvSpPr>
          <p:cNvPr id="51" name="Rectangle 50">
            <a:extLst>
              <a:ext uri="{FF2B5EF4-FFF2-40B4-BE49-F238E27FC236}">
                <a16:creationId xmlns:a16="http://schemas.microsoft.com/office/drawing/2014/main" id="{20960A4D-9DCF-4057-A64F-3A2FA807F294}"/>
              </a:ext>
            </a:extLst>
          </p:cNvPr>
          <p:cNvSpPr/>
          <p:nvPr/>
        </p:nvSpPr>
        <p:spPr>
          <a:xfrm>
            <a:off x="410824" y="2868309"/>
            <a:ext cx="5378549" cy="190087"/>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Isolated with dedicated hardware</a:t>
            </a:r>
          </a:p>
        </p:txBody>
      </p:sp>
      <p:sp>
        <p:nvSpPr>
          <p:cNvPr id="52" name="Rectangle 51">
            <a:extLst>
              <a:ext uri="{FF2B5EF4-FFF2-40B4-BE49-F238E27FC236}">
                <a16:creationId xmlns:a16="http://schemas.microsoft.com/office/drawing/2014/main" id="{2BEC3352-B473-4B7A-A92E-CF8D7E5BE545}"/>
              </a:ext>
            </a:extLst>
          </p:cNvPr>
          <p:cNvSpPr/>
          <p:nvPr/>
        </p:nvSpPr>
        <p:spPr>
          <a:xfrm>
            <a:off x="391239" y="3461176"/>
            <a:ext cx="5378549"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Applications</a:t>
            </a:r>
          </a:p>
        </p:txBody>
      </p:sp>
      <p:sp>
        <p:nvSpPr>
          <p:cNvPr id="53" name="Rectangle 52">
            <a:extLst>
              <a:ext uri="{FF2B5EF4-FFF2-40B4-BE49-F238E27FC236}">
                <a16:creationId xmlns:a16="http://schemas.microsoft.com/office/drawing/2014/main" id="{AA2DF788-6639-4A5F-B002-8A4C392BAD22}"/>
              </a:ext>
            </a:extLst>
          </p:cNvPr>
          <p:cNvSpPr/>
          <p:nvPr/>
        </p:nvSpPr>
        <p:spPr bwMode="auto">
          <a:xfrm>
            <a:off x="427728" y="4969301"/>
            <a:ext cx="5378549"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21117C5D-0D5D-457C-B17D-55BF61C260BD}"/>
              </a:ext>
            </a:extLst>
          </p:cNvPr>
          <p:cNvSpPr/>
          <p:nvPr/>
        </p:nvSpPr>
        <p:spPr>
          <a:xfrm>
            <a:off x="391239" y="4689433"/>
            <a:ext cx="5378549"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Connect and analyze data in Excel or Power BI Desktop</a:t>
            </a:r>
          </a:p>
        </p:txBody>
      </p:sp>
      <p:sp>
        <p:nvSpPr>
          <p:cNvPr id="56" name="Rectangle 55">
            <a:extLst>
              <a:ext uri="{FF2B5EF4-FFF2-40B4-BE49-F238E27FC236}">
                <a16:creationId xmlns:a16="http://schemas.microsoft.com/office/drawing/2014/main" id="{DE8044B1-F03B-4552-A8BD-FC8578D1B07B}"/>
              </a:ext>
            </a:extLst>
          </p:cNvPr>
          <p:cNvSpPr/>
          <p:nvPr/>
        </p:nvSpPr>
        <p:spPr bwMode="auto">
          <a:xfrm>
            <a:off x="427728" y="5291169"/>
            <a:ext cx="5378549"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95098F69-75C3-478E-A12C-F5688785BB9B}"/>
              </a:ext>
            </a:extLst>
          </p:cNvPr>
          <p:cNvSpPr/>
          <p:nvPr/>
        </p:nvSpPr>
        <p:spPr>
          <a:xfrm>
            <a:off x="391240" y="5037745"/>
            <a:ext cx="5459132"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Share and collaborate with Office 365 Groups and Microsoft Teams</a:t>
            </a:r>
          </a:p>
        </p:txBody>
      </p:sp>
      <p:sp>
        <p:nvSpPr>
          <p:cNvPr id="59" name="Rectangle 58">
            <a:extLst>
              <a:ext uri="{FF2B5EF4-FFF2-40B4-BE49-F238E27FC236}">
                <a16:creationId xmlns:a16="http://schemas.microsoft.com/office/drawing/2014/main" id="{37801169-8073-4597-B690-9E9831AEE42C}"/>
              </a:ext>
            </a:extLst>
          </p:cNvPr>
          <p:cNvSpPr/>
          <p:nvPr/>
        </p:nvSpPr>
        <p:spPr bwMode="auto">
          <a:xfrm>
            <a:off x="427728" y="5632029"/>
            <a:ext cx="5378549"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0" name="Rectangle 59">
            <a:extLst>
              <a:ext uri="{FF2B5EF4-FFF2-40B4-BE49-F238E27FC236}">
                <a16:creationId xmlns:a16="http://schemas.microsoft.com/office/drawing/2014/main" id="{6E958B47-CBAD-44ED-B08A-20F33CCF584E}"/>
              </a:ext>
            </a:extLst>
          </p:cNvPr>
          <p:cNvSpPr/>
          <p:nvPr/>
        </p:nvSpPr>
        <p:spPr>
          <a:xfrm>
            <a:off x="410824" y="5384727"/>
            <a:ext cx="5378549" cy="190087"/>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Support</a:t>
            </a:r>
          </a:p>
        </p:txBody>
      </p:sp>
      <p:sp>
        <p:nvSpPr>
          <p:cNvPr id="65" name="Rectangle 64">
            <a:extLst>
              <a:ext uri="{FF2B5EF4-FFF2-40B4-BE49-F238E27FC236}">
                <a16:creationId xmlns:a16="http://schemas.microsoft.com/office/drawing/2014/main" id="{09323AE1-29F5-492D-BFB6-208BA150520B}"/>
              </a:ext>
            </a:extLst>
          </p:cNvPr>
          <p:cNvSpPr/>
          <p:nvPr/>
        </p:nvSpPr>
        <p:spPr bwMode="auto">
          <a:xfrm>
            <a:off x="6129616" y="2216486"/>
            <a:ext cx="1709091"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DADDCDCB-7D1F-48FE-BE47-956A6CEDA3E0}"/>
              </a:ext>
            </a:extLst>
          </p:cNvPr>
          <p:cNvSpPr/>
          <p:nvPr/>
        </p:nvSpPr>
        <p:spPr bwMode="auto">
          <a:xfrm>
            <a:off x="6129616" y="2517312"/>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0905CC29-5929-4C3A-A17D-918C27A4E6CB}"/>
              </a:ext>
            </a:extLst>
          </p:cNvPr>
          <p:cNvSpPr/>
          <p:nvPr/>
        </p:nvSpPr>
        <p:spPr bwMode="auto">
          <a:xfrm>
            <a:off x="6129616" y="2818138"/>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Rectangle 67">
            <a:extLst>
              <a:ext uri="{FF2B5EF4-FFF2-40B4-BE49-F238E27FC236}">
                <a16:creationId xmlns:a16="http://schemas.microsoft.com/office/drawing/2014/main" id="{08E044A2-ED7C-4322-80AB-1BAC647CA059}"/>
              </a:ext>
            </a:extLst>
          </p:cNvPr>
          <p:cNvSpPr/>
          <p:nvPr/>
        </p:nvSpPr>
        <p:spPr bwMode="auto">
          <a:xfrm>
            <a:off x="6129616" y="31189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9" name="Rectangle 68">
            <a:extLst>
              <a:ext uri="{FF2B5EF4-FFF2-40B4-BE49-F238E27FC236}">
                <a16:creationId xmlns:a16="http://schemas.microsoft.com/office/drawing/2014/main" id="{656E63DC-21F3-4C12-BEF6-7579182B4496}"/>
              </a:ext>
            </a:extLst>
          </p:cNvPr>
          <p:cNvSpPr/>
          <p:nvPr/>
        </p:nvSpPr>
        <p:spPr bwMode="auto">
          <a:xfrm>
            <a:off x="6129616" y="3409292"/>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4AB921F0-A920-4C3B-AF6D-57AD42481E1C}"/>
              </a:ext>
            </a:extLst>
          </p:cNvPr>
          <p:cNvSpPr/>
          <p:nvPr/>
        </p:nvSpPr>
        <p:spPr bwMode="auto">
          <a:xfrm>
            <a:off x="6129616" y="3710118"/>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70">
            <a:extLst>
              <a:ext uri="{FF2B5EF4-FFF2-40B4-BE49-F238E27FC236}">
                <a16:creationId xmlns:a16="http://schemas.microsoft.com/office/drawing/2014/main" id="{DF7EADC0-19D5-4A8A-A422-DF97DF09CF3D}"/>
              </a:ext>
            </a:extLst>
          </p:cNvPr>
          <p:cNvSpPr/>
          <p:nvPr/>
        </p:nvSpPr>
        <p:spPr bwMode="auto">
          <a:xfrm>
            <a:off x="6129616" y="4323884"/>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2" name="Rectangle 71">
            <a:extLst>
              <a:ext uri="{FF2B5EF4-FFF2-40B4-BE49-F238E27FC236}">
                <a16:creationId xmlns:a16="http://schemas.microsoft.com/office/drawing/2014/main" id="{D929B735-9A55-4EF4-B23D-A313E0A4974D}"/>
              </a:ext>
            </a:extLst>
          </p:cNvPr>
          <p:cNvSpPr/>
          <p:nvPr/>
        </p:nvSpPr>
        <p:spPr bwMode="auto">
          <a:xfrm>
            <a:off x="6129616" y="401094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8EC16CE6-4DCB-4351-963F-0CE3B71895D4}"/>
              </a:ext>
            </a:extLst>
          </p:cNvPr>
          <p:cNvSpPr/>
          <p:nvPr/>
        </p:nvSpPr>
        <p:spPr bwMode="auto">
          <a:xfrm>
            <a:off x="6129616" y="4644565"/>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A793A064-F834-4C93-9E6A-5D4E30EB1546}"/>
              </a:ext>
            </a:extLst>
          </p:cNvPr>
          <p:cNvSpPr/>
          <p:nvPr/>
        </p:nvSpPr>
        <p:spPr bwMode="auto">
          <a:xfrm>
            <a:off x="6129616" y="4969301"/>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FB6F713-EC5E-4ED3-8346-DCAE8C255BE9}"/>
              </a:ext>
            </a:extLst>
          </p:cNvPr>
          <p:cNvSpPr/>
          <p:nvPr/>
        </p:nvSpPr>
        <p:spPr bwMode="auto">
          <a:xfrm>
            <a:off x="6129616" y="529116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F49473AB-4E06-4837-A913-C92ACA12E17E}"/>
              </a:ext>
            </a:extLst>
          </p:cNvPr>
          <p:cNvSpPr/>
          <p:nvPr/>
        </p:nvSpPr>
        <p:spPr bwMode="auto">
          <a:xfrm>
            <a:off x="6129616" y="563202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Rectangle 78">
            <a:extLst>
              <a:ext uri="{FF2B5EF4-FFF2-40B4-BE49-F238E27FC236}">
                <a16:creationId xmlns:a16="http://schemas.microsoft.com/office/drawing/2014/main" id="{BE317732-0FBC-4AEC-B282-7C452D8C7794}"/>
              </a:ext>
            </a:extLst>
          </p:cNvPr>
          <p:cNvSpPr/>
          <p:nvPr/>
        </p:nvSpPr>
        <p:spPr bwMode="auto">
          <a:xfrm>
            <a:off x="8116256" y="2216486"/>
            <a:ext cx="1709091"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Rectangle 79">
            <a:extLst>
              <a:ext uri="{FF2B5EF4-FFF2-40B4-BE49-F238E27FC236}">
                <a16:creationId xmlns:a16="http://schemas.microsoft.com/office/drawing/2014/main" id="{E082B67D-EDC6-45CD-9C87-A283F22095D7}"/>
              </a:ext>
            </a:extLst>
          </p:cNvPr>
          <p:cNvSpPr/>
          <p:nvPr/>
        </p:nvSpPr>
        <p:spPr bwMode="auto">
          <a:xfrm>
            <a:off x="8116256" y="2517312"/>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1" name="Rectangle 80">
            <a:extLst>
              <a:ext uri="{FF2B5EF4-FFF2-40B4-BE49-F238E27FC236}">
                <a16:creationId xmlns:a16="http://schemas.microsoft.com/office/drawing/2014/main" id="{3A5D0C54-950E-4DF8-9261-E4A47F6D00C6}"/>
              </a:ext>
            </a:extLst>
          </p:cNvPr>
          <p:cNvSpPr/>
          <p:nvPr/>
        </p:nvSpPr>
        <p:spPr bwMode="auto">
          <a:xfrm>
            <a:off x="8116256" y="2818138"/>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2" name="Rectangle 81">
            <a:extLst>
              <a:ext uri="{FF2B5EF4-FFF2-40B4-BE49-F238E27FC236}">
                <a16:creationId xmlns:a16="http://schemas.microsoft.com/office/drawing/2014/main" id="{43E71F27-2F37-49BC-9B5C-04128CA02585}"/>
              </a:ext>
            </a:extLst>
          </p:cNvPr>
          <p:cNvSpPr/>
          <p:nvPr/>
        </p:nvSpPr>
        <p:spPr bwMode="auto">
          <a:xfrm>
            <a:off x="8116256" y="31189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C764AC50-4C6E-4AA3-A9FA-73E6C5F400AC}"/>
              </a:ext>
            </a:extLst>
          </p:cNvPr>
          <p:cNvSpPr/>
          <p:nvPr/>
        </p:nvSpPr>
        <p:spPr bwMode="auto">
          <a:xfrm>
            <a:off x="8116256" y="3409292"/>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4" name="Rectangle 83">
            <a:extLst>
              <a:ext uri="{FF2B5EF4-FFF2-40B4-BE49-F238E27FC236}">
                <a16:creationId xmlns:a16="http://schemas.microsoft.com/office/drawing/2014/main" id="{7D967695-F385-4242-9383-0FDFD3F09E7E}"/>
              </a:ext>
            </a:extLst>
          </p:cNvPr>
          <p:cNvSpPr/>
          <p:nvPr/>
        </p:nvSpPr>
        <p:spPr bwMode="auto">
          <a:xfrm>
            <a:off x="8116256" y="3710118"/>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5" name="Rectangle 84">
            <a:extLst>
              <a:ext uri="{FF2B5EF4-FFF2-40B4-BE49-F238E27FC236}">
                <a16:creationId xmlns:a16="http://schemas.microsoft.com/office/drawing/2014/main" id="{ADA1277B-AB7D-4EED-A9AA-FB74F109DCB9}"/>
              </a:ext>
            </a:extLst>
          </p:cNvPr>
          <p:cNvSpPr/>
          <p:nvPr/>
        </p:nvSpPr>
        <p:spPr bwMode="auto">
          <a:xfrm>
            <a:off x="8116256" y="4323884"/>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6" name="Rectangle 85">
            <a:extLst>
              <a:ext uri="{FF2B5EF4-FFF2-40B4-BE49-F238E27FC236}">
                <a16:creationId xmlns:a16="http://schemas.microsoft.com/office/drawing/2014/main" id="{E6E163BD-DDD4-4A2F-9A07-3D27E02F547A}"/>
              </a:ext>
            </a:extLst>
          </p:cNvPr>
          <p:cNvSpPr/>
          <p:nvPr/>
        </p:nvSpPr>
        <p:spPr bwMode="auto">
          <a:xfrm>
            <a:off x="8116256" y="401094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7" name="Rectangle 86">
            <a:extLst>
              <a:ext uri="{FF2B5EF4-FFF2-40B4-BE49-F238E27FC236}">
                <a16:creationId xmlns:a16="http://schemas.microsoft.com/office/drawing/2014/main" id="{29A4B086-EB89-4FD3-98B7-9CDA912845BE}"/>
              </a:ext>
            </a:extLst>
          </p:cNvPr>
          <p:cNvSpPr/>
          <p:nvPr/>
        </p:nvSpPr>
        <p:spPr bwMode="auto">
          <a:xfrm>
            <a:off x="8116256" y="4644565"/>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CDA05215-7EC5-4DD5-AF93-EF2C19563437}"/>
              </a:ext>
            </a:extLst>
          </p:cNvPr>
          <p:cNvSpPr/>
          <p:nvPr/>
        </p:nvSpPr>
        <p:spPr bwMode="auto">
          <a:xfrm>
            <a:off x="8116256" y="4969301"/>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9" name="Rectangle 88">
            <a:extLst>
              <a:ext uri="{FF2B5EF4-FFF2-40B4-BE49-F238E27FC236}">
                <a16:creationId xmlns:a16="http://schemas.microsoft.com/office/drawing/2014/main" id="{0A552616-1FB7-4A2C-809E-F95B363EFE04}"/>
              </a:ext>
            </a:extLst>
          </p:cNvPr>
          <p:cNvSpPr/>
          <p:nvPr/>
        </p:nvSpPr>
        <p:spPr bwMode="auto">
          <a:xfrm>
            <a:off x="8116256" y="529116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0" name="Rectangle 89">
            <a:extLst>
              <a:ext uri="{FF2B5EF4-FFF2-40B4-BE49-F238E27FC236}">
                <a16:creationId xmlns:a16="http://schemas.microsoft.com/office/drawing/2014/main" id="{5CE7A690-E930-44BB-876C-F5AD3C98FDE7}"/>
              </a:ext>
            </a:extLst>
          </p:cNvPr>
          <p:cNvSpPr/>
          <p:nvPr/>
        </p:nvSpPr>
        <p:spPr bwMode="auto">
          <a:xfrm>
            <a:off x="8116256" y="563202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3" name="Rectangle 92">
            <a:extLst>
              <a:ext uri="{FF2B5EF4-FFF2-40B4-BE49-F238E27FC236}">
                <a16:creationId xmlns:a16="http://schemas.microsoft.com/office/drawing/2014/main" id="{FE5B5750-0172-4611-BF2B-4F33D6987332}"/>
              </a:ext>
            </a:extLst>
          </p:cNvPr>
          <p:cNvSpPr/>
          <p:nvPr/>
        </p:nvSpPr>
        <p:spPr bwMode="auto">
          <a:xfrm>
            <a:off x="10062621" y="2216486"/>
            <a:ext cx="1709091"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4" name="Rectangle 93">
            <a:extLst>
              <a:ext uri="{FF2B5EF4-FFF2-40B4-BE49-F238E27FC236}">
                <a16:creationId xmlns:a16="http://schemas.microsoft.com/office/drawing/2014/main" id="{EE94C148-12FC-440F-AD1C-A6F724C8D8FC}"/>
              </a:ext>
            </a:extLst>
          </p:cNvPr>
          <p:cNvSpPr/>
          <p:nvPr/>
        </p:nvSpPr>
        <p:spPr bwMode="auto">
          <a:xfrm>
            <a:off x="10062621" y="2517312"/>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5" name="Rectangle 94">
            <a:extLst>
              <a:ext uri="{FF2B5EF4-FFF2-40B4-BE49-F238E27FC236}">
                <a16:creationId xmlns:a16="http://schemas.microsoft.com/office/drawing/2014/main" id="{1CED29C2-3DB4-48E6-98C9-785A6B9C50BA}"/>
              </a:ext>
            </a:extLst>
          </p:cNvPr>
          <p:cNvSpPr/>
          <p:nvPr/>
        </p:nvSpPr>
        <p:spPr bwMode="auto">
          <a:xfrm>
            <a:off x="10062621" y="2818138"/>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6" name="Rectangle 95">
            <a:extLst>
              <a:ext uri="{FF2B5EF4-FFF2-40B4-BE49-F238E27FC236}">
                <a16:creationId xmlns:a16="http://schemas.microsoft.com/office/drawing/2014/main" id="{6E562D27-BD12-46B3-A22F-545BBB7A6344}"/>
              </a:ext>
            </a:extLst>
          </p:cNvPr>
          <p:cNvSpPr/>
          <p:nvPr/>
        </p:nvSpPr>
        <p:spPr bwMode="auto">
          <a:xfrm>
            <a:off x="10062621" y="31189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7" name="Rectangle 96">
            <a:extLst>
              <a:ext uri="{FF2B5EF4-FFF2-40B4-BE49-F238E27FC236}">
                <a16:creationId xmlns:a16="http://schemas.microsoft.com/office/drawing/2014/main" id="{13F3DF05-4C35-40B4-B6B7-48241173284E}"/>
              </a:ext>
            </a:extLst>
          </p:cNvPr>
          <p:cNvSpPr/>
          <p:nvPr/>
        </p:nvSpPr>
        <p:spPr bwMode="auto">
          <a:xfrm>
            <a:off x="10062621" y="3409292"/>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Rectangle 97">
            <a:extLst>
              <a:ext uri="{FF2B5EF4-FFF2-40B4-BE49-F238E27FC236}">
                <a16:creationId xmlns:a16="http://schemas.microsoft.com/office/drawing/2014/main" id="{1EAAAD9A-A14E-4F9A-9FDB-4AC0E759C494}"/>
              </a:ext>
            </a:extLst>
          </p:cNvPr>
          <p:cNvSpPr/>
          <p:nvPr/>
        </p:nvSpPr>
        <p:spPr bwMode="auto">
          <a:xfrm>
            <a:off x="10062621" y="3710118"/>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9" name="Rectangle 98">
            <a:extLst>
              <a:ext uri="{FF2B5EF4-FFF2-40B4-BE49-F238E27FC236}">
                <a16:creationId xmlns:a16="http://schemas.microsoft.com/office/drawing/2014/main" id="{B32085C0-069E-498B-89FB-B0BAED9C24C4}"/>
              </a:ext>
            </a:extLst>
          </p:cNvPr>
          <p:cNvSpPr/>
          <p:nvPr/>
        </p:nvSpPr>
        <p:spPr bwMode="auto">
          <a:xfrm>
            <a:off x="10062621" y="4323884"/>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0" name="Rectangle 99">
            <a:extLst>
              <a:ext uri="{FF2B5EF4-FFF2-40B4-BE49-F238E27FC236}">
                <a16:creationId xmlns:a16="http://schemas.microsoft.com/office/drawing/2014/main" id="{9802778B-418B-40EA-A7EB-97199E0C8149}"/>
              </a:ext>
            </a:extLst>
          </p:cNvPr>
          <p:cNvSpPr/>
          <p:nvPr/>
        </p:nvSpPr>
        <p:spPr bwMode="auto">
          <a:xfrm>
            <a:off x="10062621" y="401094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1" name="Rectangle 100">
            <a:extLst>
              <a:ext uri="{FF2B5EF4-FFF2-40B4-BE49-F238E27FC236}">
                <a16:creationId xmlns:a16="http://schemas.microsoft.com/office/drawing/2014/main" id="{126C10A7-BB87-400F-BDF9-8F0F92F937D1}"/>
              </a:ext>
            </a:extLst>
          </p:cNvPr>
          <p:cNvSpPr/>
          <p:nvPr/>
        </p:nvSpPr>
        <p:spPr bwMode="auto">
          <a:xfrm>
            <a:off x="10062621" y="4644565"/>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2" name="Rectangle 101">
            <a:extLst>
              <a:ext uri="{FF2B5EF4-FFF2-40B4-BE49-F238E27FC236}">
                <a16:creationId xmlns:a16="http://schemas.microsoft.com/office/drawing/2014/main" id="{48A60A19-8EDB-4D90-AFBE-64501077D4C5}"/>
              </a:ext>
            </a:extLst>
          </p:cNvPr>
          <p:cNvSpPr/>
          <p:nvPr/>
        </p:nvSpPr>
        <p:spPr bwMode="auto">
          <a:xfrm>
            <a:off x="10062621" y="4969301"/>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3" name="Rectangle 102">
            <a:extLst>
              <a:ext uri="{FF2B5EF4-FFF2-40B4-BE49-F238E27FC236}">
                <a16:creationId xmlns:a16="http://schemas.microsoft.com/office/drawing/2014/main" id="{377A6EC1-F500-44CC-B9F2-C3BF92053DFD}"/>
              </a:ext>
            </a:extLst>
          </p:cNvPr>
          <p:cNvSpPr/>
          <p:nvPr/>
        </p:nvSpPr>
        <p:spPr bwMode="auto">
          <a:xfrm>
            <a:off x="10062621" y="529116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4" name="Rectangle 103">
            <a:extLst>
              <a:ext uri="{FF2B5EF4-FFF2-40B4-BE49-F238E27FC236}">
                <a16:creationId xmlns:a16="http://schemas.microsoft.com/office/drawing/2014/main" id="{883BE8FF-D3E6-45D3-8F29-1DEB2E48C4AD}"/>
              </a:ext>
            </a:extLst>
          </p:cNvPr>
          <p:cNvSpPr/>
          <p:nvPr/>
        </p:nvSpPr>
        <p:spPr bwMode="auto">
          <a:xfrm>
            <a:off x="10062621" y="563202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7" name="Rectangle 106">
            <a:extLst>
              <a:ext uri="{FF2B5EF4-FFF2-40B4-BE49-F238E27FC236}">
                <a16:creationId xmlns:a16="http://schemas.microsoft.com/office/drawing/2014/main" id="{8EBBD524-78D8-41DE-B32E-4B7F0375234E}"/>
              </a:ext>
            </a:extLst>
          </p:cNvPr>
          <p:cNvSpPr/>
          <p:nvPr/>
        </p:nvSpPr>
        <p:spPr>
          <a:xfrm>
            <a:off x="5918412" y="1782422"/>
            <a:ext cx="2131499" cy="416383"/>
          </a:xfrm>
          <a:prstGeom prst="rect">
            <a:avLst/>
          </a:prstGeom>
        </p:spPr>
        <p:txBody>
          <a:bodyPr wrap="square" anchor="t">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Self-service &amp; collaboration</a:t>
            </a:r>
            <a:b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b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per user</a:t>
            </a:r>
          </a:p>
        </p:txBody>
      </p:sp>
      <p:sp>
        <p:nvSpPr>
          <p:cNvPr id="108" name="Rectangle 107">
            <a:extLst>
              <a:ext uri="{FF2B5EF4-FFF2-40B4-BE49-F238E27FC236}">
                <a16:creationId xmlns:a16="http://schemas.microsoft.com/office/drawing/2014/main" id="{19D195BA-D190-4D2A-BD12-8BDE313816DF}"/>
              </a:ext>
            </a:extLst>
          </p:cNvPr>
          <p:cNvSpPr/>
          <p:nvPr/>
        </p:nvSpPr>
        <p:spPr>
          <a:xfrm>
            <a:off x="10053699" y="1464775"/>
            <a:ext cx="1726938" cy="362072"/>
          </a:xfrm>
          <a:prstGeom prst="rect">
            <a:avLst/>
          </a:prstGeom>
        </p:spPr>
        <p:txBody>
          <a:bodyPr wrap="square">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Embedded</a:t>
            </a:r>
          </a:p>
        </p:txBody>
      </p:sp>
      <p:sp>
        <p:nvSpPr>
          <p:cNvPr id="109" name="Rectangle 108">
            <a:extLst>
              <a:ext uri="{FF2B5EF4-FFF2-40B4-BE49-F238E27FC236}">
                <a16:creationId xmlns:a16="http://schemas.microsoft.com/office/drawing/2014/main" id="{422AF56D-5F83-4B3B-B1C7-1EF011C1163B}"/>
              </a:ext>
            </a:extLst>
          </p:cNvPr>
          <p:cNvSpPr/>
          <p:nvPr/>
        </p:nvSpPr>
        <p:spPr>
          <a:xfrm>
            <a:off x="10047076" y="1768045"/>
            <a:ext cx="1740182" cy="416383"/>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External consumption</a:t>
            </a:r>
            <a:br>
              <a:rPr kumimoji="0" lang="en-US" sz="117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br>
            <a:r>
              <a:rPr kumimoji="0" lang="en-US" sz="117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—not licensed per user</a:t>
            </a:r>
          </a:p>
        </p:txBody>
      </p:sp>
      <p:sp>
        <p:nvSpPr>
          <p:cNvPr id="110" name="Rectangle 109">
            <a:extLst>
              <a:ext uri="{FF2B5EF4-FFF2-40B4-BE49-F238E27FC236}">
                <a16:creationId xmlns:a16="http://schemas.microsoft.com/office/drawing/2014/main" id="{1249F9C8-29C7-49B1-B205-39D098BF1D69}"/>
              </a:ext>
            </a:extLst>
          </p:cNvPr>
          <p:cNvSpPr/>
          <p:nvPr/>
        </p:nvSpPr>
        <p:spPr>
          <a:xfrm>
            <a:off x="6131461" y="2246181"/>
            <a:ext cx="1705402" cy="25345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10GB</a:t>
            </a:r>
          </a:p>
        </p:txBody>
      </p:sp>
      <p:sp>
        <p:nvSpPr>
          <p:cNvPr id="111" name="Rectangle 110">
            <a:extLst>
              <a:ext uri="{FF2B5EF4-FFF2-40B4-BE49-F238E27FC236}">
                <a16:creationId xmlns:a16="http://schemas.microsoft.com/office/drawing/2014/main" id="{3CC649C5-587A-4A00-B20B-55A057536390}"/>
              </a:ext>
            </a:extLst>
          </p:cNvPr>
          <p:cNvSpPr/>
          <p:nvPr/>
        </p:nvSpPr>
        <p:spPr>
          <a:xfrm>
            <a:off x="8118101" y="2246181"/>
            <a:ext cx="1705402" cy="25345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100TB</a:t>
            </a:r>
          </a:p>
        </p:txBody>
      </p:sp>
      <p:sp>
        <p:nvSpPr>
          <p:cNvPr id="112" name="Rectangle 111">
            <a:extLst>
              <a:ext uri="{FF2B5EF4-FFF2-40B4-BE49-F238E27FC236}">
                <a16:creationId xmlns:a16="http://schemas.microsoft.com/office/drawing/2014/main" id="{1E8863B0-BFAC-42FC-ABE3-227C650EA819}"/>
              </a:ext>
            </a:extLst>
          </p:cNvPr>
          <p:cNvSpPr/>
          <p:nvPr/>
        </p:nvSpPr>
        <p:spPr>
          <a:xfrm>
            <a:off x="6131461" y="2539013"/>
            <a:ext cx="1705402" cy="25345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8/day</a:t>
            </a:r>
          </a:p>
        </p:txBody>
      </p:sp>
      <p:sp>
        <p:nvSpPr>
          <p:cNvPr id="113" name="Rectangle 112">
            <a:extLst>
              <a:ext uri="{FF2B5EF4-FFF2-40B4-BE49-F238E27FC236}">
                <a16:creationId xmlns:a16="http://schemas.microsoft.com/office/drawing/2014/main" id="{310E04B1-0C31-4A62-ABBC-0F3120DE09F8}"/>
              </a:ext>
            </a:extLst>
          </p:cNvPr>
          <p:cNvSpPr/>
          <p:nvPr/>
        </p:nvSpPr>
        <p:spPr>
          <a:xfrm>
            <a:off x="8118101" y="2539013"/>
            <a:ext cx="1705402" cy="25345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48/day</a:t>
            </a:r>
          </a:p>
        </p:txBody>
      </p:sp>
      <p:sp>
        <p:nvSpPr>
          <p:cNvPr id="114" name="Rectangle 113">
            <a:extLst>
              <a:ext uri="{FF2B5EF4-FFF2-40B4-BE49-F238E27FC236}">
                <a16:creationId xmlns:a16="http://schemas.microsoft.com/office/drawing/2014/main" id="{CAD55630-D684-4F05-977C-126E468A8974}"/>
              </a:ext>
            </a:extLst>
          </p:cNvPr>
          <p:cNvSpPr/>
          <p:nvPr/>
        </p:nvSpPr>
        <p:spPr>
          <a:xfrm>
            <a:off x="10064467" y="2539013"/>
            <a:ext cx="1705402" cy="25345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48/day</a:t>
            </a:r>
          </a:p>
        </p:txBody>
      </p:sp>
      <p:sp>
        <p:nvSpPr>
          <p:cNvPr id="158" name="Freeform: Shape 157">
            <a:extLst>
              <a:ext uri="{FF2B5EF4-FFF2-40B4-BE49-F238E27FC236}">
                <a16:creationId xmlns:a16="http://schemas.microsoft.com/office/drawing/2014/main" id="{9BAC0465-9A64-4F41-8FD6-FB0592152AB7}"/>
              </a:ext>
            </a:extLst>
          </p:cNvPr>
          <p:cNvSpPr>
            <a:spLocks noChangeAspect="1"/>
          </p:cNvSpPr>
          <p:nvPr/>
        </p:nvSpPr>
        <p:spPr bwMode="auto">
          <a:xfrm>
            <a:off x="6914496" y="3192657"/>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F380D640-798F-4EBC-99ED-B5DDBC982AD0}"/>
              </a:ext>
            </a:extLst>
          </p:cNvPr>
          <p:cNvSpPr>
            <a:spLocks noChangeAspect="1"/>
          </p:cNvSpPr>
          <p:nvPr/>
        </p:nvSpPr>
        <p:spPr bwMode="auto">
          <a:xfrm>
            <a:off x="8881231" y="3186021"/>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B934C1AF-B6B5-4D77-9FEF-0786CDA6085F}"/>
              </a:ext>
            </a:extLst>
          </p:cNvPr>
          <p:cNvSpPr/>
          <p:nvPr/>
        </p:nvSpPr>
        <p:spPr>
          <a:xfrm>
            <a:off x="6131461" y="3435438"/>
            <a:ext cx="1705402" cy="253450"/>
          </a:xfrm>
          <a:prstGeom prst="rect">
            <a:avLst/>
          </a:prstGeom>
        </p:spPr>
        <p:txBody>
          <a:bodyPr wrap="square" anchor="t">
            <a:spAutoFit/>
          </a:bodyPr>
          <a:lstStyle/>
          <a:p>
            <a:pPr marL="0" marR="0" lvl="1"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Create and consume</a:t>
            </a:r>
          </a:p>
        </p:txBody>
      </p:sp>
      <p:sp>
        <p:nvSpPr>
          <p:cNvPr id="161" name="Rectangle 160">
            <a:extLst>
              <a:ext uri="{FF2B5EF4-FFF2-40B4-BE49-F238E27FC236}">
                <a16:creationId xmlns:a16="http://schemas.microsoft.com/office/drawing/2014/main" id="{1F100C6F-CE1E-49C2-8F73-21B15FC2FD37}"/>
              </a:ext>
            </a:extLst>
          </p:cNvPr>
          <p:cNvSpPr/>
          <p:nvPr/>
        </p:nvSpPr>
        <p:spPr>
          <a:xfrm>
            <a:off x="8118101" y="3435438"/>
            <a:ext cx="1705402" cy="25345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Consume only </a:t>
            </a: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2</a:t>
            </a:r>
          </a:p>
        </p:txBody>
      </p:sp>
      <p:sp>
        <p:nvSpPr>
          <p:cNvPr id="165" name="Freeform: Shape 164">
            <a:extLst>
              <a:ext uri="{FF2B5EF4-FFF2-40B4-BE49-F238E27FC236}">
                <a16:creationId xmlns:a16="http://schemas.microsoft.com/office/drawing/2014/main" id="{33A1E495-E184-4FE2-953D-BC81009BE36E}"/>
              </a:ext>
            </a:extLst>
          </p:cNvPr>
          <p:cNvSpPr>
            <a:spLocks noChangeAspect="1"/>
          </p:cNvSpPr>
          <p:nvPr/>
        </p:nvSpPr>
        <p:spPr bwMode="auto">
          <a:xfrm>
            <a:off x="8901136" y="5053343"/>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66" name="Freeform: Shape 165">
            <a:extLst>
              <a:ext uri="{FF2B5EF4-FFF2-40B4-BE49-F238E27FC236}">
                <a16:creationId xmlns:a16="http://schemas.microsoft.com/office/drawing/2014/main" id="{0C4050B7-6C84-4F19-B77B-2DCBE3C2F61F}"/>
              </a:ext>
            </a:extLst>
          </p:cNvPr>
          <p:cNvSpPr>
            <a:spLocks noChangeAspect="1"/>
          </p:cNvSpPr>
          <p:nvPr/>
        </p:nvSpPr>
        <p:spPr bwMode="auto">
          <a:xfrm>
            <a:off x="6894591" y="5056070"/>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67" name="Freeform: Shape 166">
            <a:extLst>
              <a:ext uri="{FF2B5EF4-FFF2-40B4-BE49-F238E27FC236}">
                <a16:creationId xmlns:a16="http://schemas.microsoft.com/office/drawing/2014/main" id="{6FBAF81D-FBF3-4A17-81FF-DFE568D90735}"/>
              </a:ext>
            </a:extLst>
          </p:cNvPr>
          <p:cNvSpPr>
            <a:spLocks noChangeAspect="1"/>
          </p:cNvSpPr>
          <p:nvPr/>
        </p:nvSpPr>
        <p:spPr bwMode="auto">
          <a:xfrm>
            <a:off x="10847501" y="5055235"/>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68" name="Freeform: Shape 167">
            <a:extLst>
              <a:ext uri="{FF2B5EF4-FFF2-40B4-BE49-F238E27FC236}">
                <a16:creationId xmlns:a16="http://schemas.microsoft.com/office/drawing/2014/main" id="{1793EAC8-AEFF-4311-9715-E70DDF4C39F3}"/>
              </a:ext>
            </a:extLst>
          </p:cNvPr>
          <p:cNvSpPr>
            <a:spLocks noChangeAspect="1"/>
          </p:cNvSpPr>
          <p:nvPr/>
        </p:nvSpPr>
        <p:spPr bwMode="auto">
          <a:xfrm>
            <a:off x="8901136" y="4725120"/>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69" name="Freeform: Shape 168">
            <a:extLst>
              <a:ext uri="{FF2B5EF4-FFF2-40B4-BE49-F238E27FC236}">
                <a16:creationId xmlns:a16="http://schemas.microsoft.com/office/drawing/2014/main" id="{4625157D-DAF0-4EC1-A0D5-6CAF47F18488}"/>
              </a:ext>
            </a:extLst>
          </p:cNvPr>
          <p:cNvSpPr>
            <a:spLocks noChangeAspect="1"/>
          </p:cNvSpPr>
          <p:nvPr/>
        </p:nvSpPr>
        <p:spPr bwMode="auto">
          <a:xfrm>
            <a:off x="6894591" y="4727846"/>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70" name="Freeform: Shape 169">
            <a:extLst>
              <a:ext uri="{FF2B5EF4-FFF2-40B4-BE49-F238E27FC236}">
                <a16:creationId xmlns:a16="http://schemas.microsoft.com/office/drawing/2014/main" id="{20C55EB6-4C9D-4F7A-BF28-40B00AAB3D55}"/>
              </a:ext>
            </a:extLst>
          </p:cNvPr>
          <p:cNvSpPr>
            <a:spLocks noChangeAspect="1"/>
          </p:cNvSpPr>
          <p:nvPr/>
        </p:nvSpPr>
        <p:spPr bwMode="auto">
          <a:xfrm>
            <a:off x="10827596" y="4727846"/>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71" name="Freeform: Shape 170">
            <a:extLst>
              <a:ext uri="{FF2B5EF4-FFF2-40B4-BE49-F238E27FC236}">
                <a16:creationId xmlns:a16="http://schemas.microsoft.com/office/drawing/2014/main" id="{10653A85-6D2B-4EB7-91DA-CAADC6BCC11D}"/>
              </a:ext>
            </a:extLst>
          </p:cNvPr>
          <p:cNvSpPr>
            <a:spLocks noChangeAspect="1"/>
          </p:cNvSpPr>
          <p:nvPr/>
        </p:nvSpPr>
        <p:spPr bwMode="auto">
          <a:xfrm>
            <a:off x="8901136" y="4402084"/>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72" name="Freeform: Shape 171">
            <a:extLst>
              <a:ext uri="{FF2B5EF4-FFF2-40B4-BE49-F238E27FC236}">
                <a16:creationId xmlns:a16="http://schemas.microsoft.com/office/drawing/2014/main" id="{3004E931-9C75-4E63-A8EC-75C1E4B0DA21}"/>
              </a:ext>
            </a:extLst>
          </p:cNvPr>
          <p:cNvSpPr>
            <a:spLocks noChangeAspect="1"/>
          </p:cNvSpPr>
          <p:nvPr/>
        </p:nvSpPr>
        <p:spPr bwMode="auto">
          <a:xfrm>
            <a:off x="6894591" y="4444408"/>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73" name="Freeform: Shape 172">
            <a:extLst>
              <a:ext uri="{FF2B5EF4-FFF2-40B4-BE49-F238E27FC236}">
                <a16:creationId xmlns:a16="http://schemas.microsoft.com/office/drawing/2014/main" id="{48C13A3D-A366-48B9-B8D7-FAE5721AD168}"/>
              </a:ext>
            </a:extLst>
          </p:cNvPr>
          <p:cNvSpPr>
            <a:spLocks noChangeAspect="1"/>
          </p:cNvSpPr>
          <p:nvPr/>
        </p:nvSpPr>
        <p:spPr bwMode="auto">
          <a:xfrm>
            <a:off x="10827596" y="4404810"/>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431DA3F5-AFD7-4261-8D89-3C1D88B910DA}"/>
              </a:ext>
            </a:extLst>
          </p:cNvPr>
          <p:cNvSpPr>
            <a:spLocks noChangeAspect="1"/>
          </p:cNvSpPr>
          <p:nvPr/>
        </p:nvSpPr>
        <p:spPr bwMode="auto">
          <a:xfrm>
            <a:off x="6914496" y="2899667"/>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7C3A1748-4130-494F-A55B-0A07BD340F13}"/>
              </a:ext>
            </a:extLst>
          </p:cNvPr>
          <p:cNvSpPr>
            <a:spLocks noChangeAspect="1"/>
          </p:cNvSpPr>
          <p:nvPr/>
        </p:nvSpPr>
        <p:spPr bwMode="auto">
          <a:xfrm>
            <a:off x="8881231" y="2916320"/>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E81DE3A2-B761-4C7F-8B49-CA9351EEE879}"/>
              </a:ext>
            </a:extLst>
          </p:cNvPr>
          <p:cNvSpPr/>
          <p:nvPr/>
        </p:nvSpPr>
        <p:spPr>
          <a:xfrm>
            <a:off x="10985007" y="2835007"/>
            <a:ext cx="179285" cy="19914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6</a:t>
            </a:r>
          </a:p>
        </p:txBody>
      </p:sp>
      <p:sp>
        <p:nvSpPr>
          <p:cNvPr id="116" name="Freeform: Shape 115">
            <a:extLst>
              <a:ext uri="{FF2B5EF4-FFF2-40B4-BE49-F238E27FC236}">
                <a16:creationId xmlns:a16="http://schemas.microsoft.com/office/drawing/2014/main" id="{D377A227-95E1-45FA-9A1E-10F7D3C093D7}"/>
              </a:ext>
            </a:extLst>
          </p:cNvPr>
          <p:cNvSpPr>
            <a:spLocks noChangeAspect="1"/>
          </p:cNvSpPr>
          <p:nvPr/>
        </p:nvSpPr>
        <p:spPr bwMode="auto">
          <a:xfrm>
            <a:off x="10827596" y="2891095"/>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3" name="TextBox 2">
            <a:extLst>
              <a:ext uri="{FF2B5EF4-FFF2-40B4-BE49-F238E27FC236}">
                <a16:creationId xmlns:a16="http://schemas.microsoft.com/office/drawing/2014/main" id="{5F100FA4-2D45-482C-BA58-AF87BC9C9769}"/>
              </a:ext>
            </a:extLst>
          </p:cNvPr>
          <p:cNvSpPr txBox="1"/>
          <p:nvPr/>
        </p:nvSpPr>
        <p:spPr>
          <a:xfrm>
            <a:off x="10527165" y="2155448"/>
            <a:ext cx="780006" cy="45259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N/A</a:t>
            </a:r>
          </a:p>
        </p:txBody>
      </p:sp>
      <p:sp>
        <p:nvSpPr>
          <p:cNvPr id="118" name="TextBox 117">
            <a:extLst>
              <a:ext uri="{FF2B5EF4-FFF2-40B4-BE49-F238E27FC236}">
                <a16:creationId xmlns:a16="http://schemas.microsoft.com/office/drawing/2014/main" id="{9AA6AB37-5FB6-423A-9130-FDC5FF628556}"/>
              </a:ext>
            </a:extLst>
          </p:cNvPr>
          <p:cNvSpPr txBox="1"/>
          <p:nvPr/>
        </p:nvSpPr>
        <p:spPr>
          <a:xfrm>
            <a:off x="10527165" y="3048711"/>
            <a:ext cx="780006" cy="45259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N/A</a:t>
            </a:r>
          </a:p>
        </p:txBody>
      </p:sp>
      <p:sp>
        <p:nvSpPr>
          <p:cNvPr id="119" name="TextBox 118">
            <a:extLst>
              <a:ext uri="{FF2B5EF4-FFF2-40B4-BE49-F238E27FC236}">
                <a16:creationId xmlns:a16="http://schemas.microsoft.com/office/drawing/2014/main" id="{92418E25-8FD2-464C-994F-6B279E88FCF1}"/>
              </a:ext>
            </a:extLst>
          </p:cNvPr>
          <p:cNvSpPr txBox="1"/>
          <p:nvPr/>
        </p:nvSpPr>
        <p:spPr>
          <a:xfrm>
            <a:off x="10527165" y="3316604"/>
            <a:ext cx="780006" cy="45259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N/A</a:t>
            </a:r>
          </a:p>
        </p:txBody>
      </p:sp>
      <p:sp>
        <p:nvSpPr>
          <p:cNvPr id="120" name="TextBox 119">
            <a:extLst>
              <a:ext uri="{FF2B5EF4-FFF2-40B4-BE49-F238E27FC236}">
                <a16:creationId xmlns:a16="http://schemas.microsoft.com/office/drawing/2014/main" id="{6EA8BC2B-8DCF-4F7D-9646-91A42C390BC7}"/>
              </a:ext>
            </a:extLst>
          </p:cNvPr>
          <p:cNvSpPr txBox="1"/>
          <p:nvPr/>
        </p:nvSpPr>
        <p:spPr>
          <a:xfrm>
            <a:off x="255459" y="5707640"/>
            <a:ext cx="11668462" cy="1102913"/>
          </a:xfrm>
          <a:prstGeom prst="rect">
            <a:avLst/>
          </a:prstGeom>
          <a:noFill/>
        </p:spPr>
        <p:txBody>
          <a:bodyPr wrap="square" lIns="179285" tIns="143428" rIns="179285" bIns="143428" numCol="2" spcCol="365760" rtlCol="0" anchor="b" anchorCtr="0">
            <a:noAutofit/>
          </a:bodyPr>
          <a:lstStyle/>
          <a:p>
            <a:pPr marL="89639" marR="0" lvl="0" indent="-89639" algn="l" defTabSz="914367" rtl="0" eaLnBrk="1" fontAlgn="auto" latinLnBrk="0" hangingPunct="1">
              <a:lnSpc>
                <a:spcPct val="90000"/>
              </a:lnSpc>
              <a:spcBef>
                <a:spcPts val="0"/>
              </a:spcBef>
              <a:spcAft>
                <a:spcPts val="294"/>
              </a:spcAft>
              <a:buClrTx/>
              <a:buSzTx/>
              <a:buFontTx/>
              <a:buNone/>
              <a:tabLst/>
              <a:defRPr/>
            </a:pPr>
            <a:r>
              <a:rPr kumimoji="0" lang="en-US" sz="1078"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1 </a:t>
            </a:r>
            <a:r>
              <a:rPr kumimoji="0" lang="en-US" sz="107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EM3 or higher </a:t>
            </a:r>
          </a:p>
          <a:p>
            <a:pPr marL="89639" marR="0" lvl="0" indent="-89639" algn="l" defTabSz="914367" rtl="0" eaLnBrk="1" fontAlgn="auto" latinLnBrk="0" hangingPunct="1">
              <a:lnSpc>
                <a:spcPct val="90000"/>
              </a:lnSpc>
              <a:spcBef>
                <a:spcPts val="0"/>
              </a:spcBef>
              <a:spcAft>
                <a:spcPts val="294"/>
              </a:spcAft>
              <a:buClrTx/>
              <a:buSzTx/>
              <a:buFontTx/>
              <a:buNone/>
              <a:tabLst/>
              <a:defRPr/>
            </a:pPr>
            <a:r>
              <a:rPr kumimoji="0" lang="en-US" sz="1078"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2</a:t>
            </a:r>
            <a:r>
              <a:rPr kumimoji="0" lang="en-US" sz="107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Basic user consumption in apps includes viewing content in web and mobile; using Q&amp;A, Quick Insights, and Cortana; and exporting to Excel, CSV, and PowerPoint</a:t>
            </a:r>
          </a:p>
          <a:p>
            <a:pPr marL="89639" marR="0" lvl="0" indent="-89639" algn="l" defTabSz="914367" rtl="0" eaLnBrk="1" fontAlgn="auto" latinLnBrk="0" hangingPunct="1">
              <a:lnSpc>
                <a:spcPct val="90000"/>
              </a:lnSpc>
              <a:spcBef>
                <a:spcPts val="0"/>
              </a:spcBef>
              <a:spcAft>
                <a:spcPts val="294"/>
              </a:spcAft>
              <a:buClrTx/>
              <a:buSzTx/>
              <a:buFontTx/>
              <a:buNone/>
              <a:tabLst/>
              <a:defRPr/>
            </a:pPr>
            <a:r>
              <a:rPr kumimoji="0" lang="en-US" sz="1078"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3</a:t>
            </a:r>
            <a:r>
              <a:rPr kumimoji="0" lang="en-US" sz="107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For tenant administrators, phone support from Microsoft; for Pro users, email support from Microsoft</a:t>
            </a:r>
          </a:p>
          <a:p>
            <a:pPr marL="89639" marR="0" lvl="0" indent="-89639" algn="l" defTabSz="914367" rtl="0" eaLnBrk="1" fontAlgn="auto" latinLnBrk="0" hangingPunct="1">
              <a:lnSpc>
                <a:spcPct val="90000"/>
              </a:lnSpc>
              <a:spcBef>
                <a:spcPts val="0"/>
              </a:spcBef>
              <a:spcAft>
                <a:spcPts val="294"/>
              </a:spcAft>
              <a:buClrTx/>
              <a:buSzTx/>
              <a:buFontTx/>
              <a:buNone/>
              <a:tabLst/>
              <a:defRPr/>
            </a:pPr>
            <a:r>
              <a:rPr kumimoji="0" lang="en-US" sz="1078"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4</a:t>
            </a:r>
            <a:r>
              <a:rPr kumimoji="0" lang="en-US" sz="107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For Premium capacity administrators, phone support from Microsoft; for Pro users, email support from Microsoft; and for basic users, support from the community</a:t>
            </a:r>
          </a:p>
          <a:p>
            <a:pPr marL="89639" marR="0" lvl="0" indent="-89639" algn="l" defTabSz="914367" rtl="0" eaLnBrk="1" fontAlgn="auto" latinLnBrk="0" hangingPunct="1">
              <a:lnSpc>
                <a:spcPct val="90000"/>
              </a:lnSpc>
              <a:spcBef>
                <a:spcPts val="0"/>
              </a:spcBef>
              <a:spcAft>
                <a:spcPts val="294"/>
              </a:spcAft>
              <a:buClrTx/>
              <a:buSzTx/>
              <a:buFontTx/>
              <a:buNone/>
              <a:tabLst/>
              <a:defRPr/>
            </a:pPr>
            <a:r>
              <a:rPr kumimoji="0" lang="en-US" sz="1078"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5</a:t>
            </a:r>
            <a:r>
              <a:rPr kumimoji="0" lang="en-US" sz="107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A3 or higher</a:t>
            </a:r>
          </a:p>
        </p:txBody>
      </p:sp>
      <p:sp>
        <p:nvSpPr>
          <p:cNvPr id="125" name="Rectangle 124">
            <a:extLst>
              <a:ext uri="{FF2B5EF4-FFF2-40B4-BE49-F238E27FC236}">
                <a16:creationId xmlns:a16="http://schemas.microsoft.com/office/drawing/2014/main" id="{0BAD3D73-3B69-47FB-A579-7F354652C28F}"/>
              </a:ext>
            </a:extLst>
          </p:cNvPr>
          <p:cNvSpPr/>
          <p:nvPr/>
        </p:nvSpPr>
        <p:spPr>
          <a:xfrm>
            <a:off x="6131461" y="5343636"/>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Phone and Email</a:t>
            </a: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4</a:t>
            </a:r>
          </a:p>
        </p:txBody>
      </p:sp>
      <p:sp>
        <p:nvSpPr>
          <p:cNvPr id="126" name="Rectangle 125">
            <a:extLst>
              <a:ext uri="{FF2B5EF4-FFF2-40B4-BE49-F238E27FC236}">
                <a16:creationId xmlns:a16="http://schemas.microsoft.com/office/drawing/2014/main" id="{4A1266A9-8F55-4B4A-B430-AB46832E2ACE}"/>
              </a:ext>
            </a:extLst>
          </p:cNvPr>
          <p:cNvSpPr/>
          <p:nvPr/>
        </p:nvSpPr>
        <p:spPr>
          <a:xfrm>
            <a:off x="8118101" y="5343636"/>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Phone</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and</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Email</a:t>
            </a: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5</a:t>
            </a:r>
          </a:p>
        </p:txBody>
      </p:sp>
      <p:sp>
        <p:nvSpPr>
          <p:cNvPr id="127" name="Rectangle 126">
            <a:extLst>
              <a:ext uri="{FF2B5EF4-FFF2-40B4-BE49-F238E27FC236}">
                <a16:creationId xmlns:a16="http://schemas.microsoft.com/office/drawing/2014/main" id="{DA161DC2-AD17-4850-93F9-3320537A6725}"/>
              </a:ext>
            </a:extLst>
          </p:cNvPr>
          <p:cNvSpPr/>
          <p:nvPr/>
        </p:nvSpPr>
        <p:spPr>
          <a:xfrm>
            <a:off x="10064467" y="5343636"/>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Phone</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and</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Email</a:t>
            </a: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5</a:t>
            </a:r>
          </a:p>
        </p:txBody>
      </p:sp>
      <p:sp>
        <p:nvSpPr>
          <p:cNvPr id="128" name="Freeform: Shape 127">
            <a:extLst>
              <a:ext uri="{FF2B5EF4-FFF2-40B4-BE49-F238E27FC236}">
                <a16:creationId xmlns:a16="http://schemas.microsoft.com/office/drawing/2014/main" id="{95882A72-2E43-4489-A19C-7381E18646CE}"/>
              </a:ext>
            </a:extLst>
          </p:cNvPr>
          <p:cNvSpPr>
            <a:spLocks noChangeAspect="1"/>
          </p:cNvSpPr>
          <p:nvPr/>
        </p:nvSpPr>
        <p:spPr bwMode="auto">
          <a:xfrm>
            <a:off x="6894591" y="4126505"/>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3D4B4EB9-1070-4EF1-9DC9-2656CD00B858}"/>
              </a:ext>
            </a:extLst>
          </p:cNvPr>
          <p:cNvSpPr>
            <a:spLocks noChangeAspect="1"/>
          </p:cNvSpPr>
          <p:nvPr/>
        </p:nvSpPr>
        <p:spPr bwMode="auto">
          <a:xfrm>
            <a:off x="8901136" y="4119323"/>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CC024060-B173-4B97-9356-A0B453CA7EC1}"/>
              </a:ext>
            </a:extLst>
          </p:cNvPr>
          <p:cNvSpPr>
            <a:spLocks noChangeAspect="1"/>
          </p:cNvSpPr>
          <p:nvPr/>
        </p:nvSpPr>
        <p:spPr bwMode="auto">
          <a:xfrm>
            <a:off x="10827596" y="4098765"/>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DB815046-E194-4A4D-BBBB-7D7B8326075F}"/>
              </a:ext>
            </a:extLst>
          </p:cNvPr>
          <p:cNvSpPr/>
          <p:nvPr/>
        </p:nvSpPr>
        <p:spPr>
          <a:xfrm>
            <a:off x="9014414" y="2878500"/>
            <a:ext cx="179285" cy="19914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a:t>
            </a:r>
          </a:p>
        </p:txBody>
      </p:sp>
    </p:spTree>
    <p:extLst>
      <p:ext uri="{BB962C8B-B14F-4D97-AF65-F5344CB8AC3E}">
        <p14:creationId xmlns:p14="http://schemas.microsoft.com/office/powerpoint/2010/main" val="1361618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fade">
                                      <p:cBhvr>
                                        <p:cTn id="7" dur="500"/>
                                        <p:tgtEl>
                                          <p:spTgt spid="12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0">
                                            <p:txEl>
                                              <p:pRg st="1" end="1"/>
                                            </p:txEl>
                                          </p:spTgt>
                                        </p:tgtEl>
                                        <p:attrNameLst>
                                          <p:attrName>style.visibility</p:attrName>
                                        </p:attrNameLst>
                                      </p:cBhvr>
                                      <p:to>
                                        <p:strVal val="visible"/>
                                      </p:to>
                                    </p:set>
                                    <p:animEffect transition="in" filter="fade">
                                      <p:cBhvr>
                                        <p:cTn id="11" dur="500"/>
                                        <p:tgtEl>
                                          <p:spTgt spid="120">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xEl>
                                              <p:pRg st="2" end="2"/>
                                            </p:txEl>
                                          </p:spTgt>
                                        </p:tgtEl>
                                        <p:attrNameLst>
                                          <p:attrName>style.visibility</p:attrName>
                                        </p:attrNameLst>
                                      </p:cBhvr>
                                      <p:to>
                                        <p:strVal val="visible"/>
                                      </p:to>
                                    </p:set>
                                    <p:animEffect transition="in" filter="fade">
                                      <p:cBhvr>
                                        <p:cTn id="15" dur="500"/>
                                        <p:tgtEl>
                                          <p:spTgt spid="120">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0">
                                            <p:txEl>
                                              <p:pRg st="3" end="3"/>
                                            </p:txEl>
                                          </p:spTgt>
                                        </p:tgtEl>
                                        <p:attrNameLst>
                                          <p:attrName>style.visibility</p:attrName>
                                        </p:attrNameLst>
                                      </p:cBhvr>
                                      <p:to>
                                        <p:strVal val="visible"/>
                                      </p:to>
                                    </p:set>
                                    <p:animEffect transition="in" filter="fade">
                                      <p:cBhvr>
                                        <p:cTn id="19" dur="500"/>
                                        <p:tgtEl>
                                          <p:spTgt spid="120">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0">
                                            <p:txEl>
                                              <p:pRg st="4" end="4"/>
                                            </p:txEl>
                                          </p:spTgt>
                                        </p:tgtEl>
                                        <p:attrNameLst>
                                          <p:attrName>style.visibility</p:attrName>
                                        </p:attrNameLst>
                                      </p:cBhvr>
                                      <p:to>
                                        <p:strVal val="visible"/>
                                      </p:to>
                                    </p:set>
                                    <p:animEffect transition="in" filter="fade">
                                      <p:cBhvr>
                                        <p:cTn id="23" dur="500"/>
                                        <p:tgtEl>
                                          <p:spTgt spid="1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6BC5-6781-4B06-B078-042E38956574}"/>
              </a:ext>
            </a:extLst>
          </p:cNvPr>
          <p:cNvSpPr>
            <a:spLocks noGrp="1"/>
          </p:cNvSpPr>
          <p:nvPr>
            <p:ph type="title"/>
          </p:nvPr>
        </p:nvSpPr>
        <p:spPr/>
        <p:txBody>
          <a:bodyPr/>
          <a:lstStyle/>
          <a:p>
            <a:r>
              <a:rPr lang="en-US" sz="3921" dirty="0"/>
              <a:t>Power BI capacity tiers</a:t>
            </a:r>
          </a:p>
        </p:txBody>
      </p:sp>
      <p:sp>
        <p:nvSpPr>
          <p:cNvPr id="36" name="Rectangle 35">
            <a:extLst>
              <a:ext uri="{FF2B5EF4-FFF2-40B4-BE49-F238E27FC236}">
                <a16:creationId xmlns:a16="http://schemas.microsoft.com/office/drawing/2014/main" id="{B7BF0EBE-F506-4F76-9E05-65D1316EE511}"/>
              </a:ext>
            </a:extLst>
          </p:cNvPr>
          <p:cNvSpPr/>
          <p:nvPr/>
        </p:nvSpPr>
        <p:spPr bwMode="auto">
          <a:xfrm>
            <a:off x="459280" y="1955353"/>
            <a:ext cx="4930336"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3D6D706-806F-4E3B-A2E9-D1F4DE5DA924}"/>
              </a:ext>
            </a:extLst>
          </p:cNvPr>
          <p:cNvSpPr/>
          <p:nvPr/>
        </p:nvSpPr>
        <p:spPr bwMode="auto">
          <a:xfrm>
            <a:off x="459280" y="2302745"/>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62566765-023F-4550-A894-EAD452AACF00}"/>
              </a:ext>
            </a:extLst>
          </p:cNvPr>
          <p:cNvSpPr/>
          <p:nvPr/>
        </p:nvSpPr>
        <p:spPr bwMode="auto">
          <a:xfrm>
            <a:off x="459280" y="2626854"/>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612E2D41-6390-47EF-908A-3024B7262A92}"/>
              </a:ext>
            </a:extLst>
          </p:cNvPr>
          <p:cNvSpPr/>
          <p:nvPr/>
        </p:nvSpPr>
        <p:spPr bwMode="auto">
          <a:xfrm>
            <a:off x="459280" y="2985887"/>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03DF90C-F2DE-44B8-B523-DC9E04634199}"/>
              </a:ext>
            </a:extLst>
          </p:cNvPr>
          <p:cNvSpPr/>
          <p:nvPr/>
        </p:nvSpPr>
        <p:spPr bwMode="auto">
          <a:xfrm>
            <a:off x="459280" y="3299499"/>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C63B737F-028B-41E7-A1FF-1409A9F6F329}"/>
              </a:ext>
            </a:extLst>
          </p:cNvPr>
          <p:cNvSpPr/>
          <p:nvPr/>
        </p:nvSpPr>
        <p:spPr bwMode="auto">
          <a:xfrm>
            <a:off x="459280" y="3600325"/>
            <a:ext cx="4930336"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0515883-C29D-4431-A3F0-7920ACBB3B8E}"/>
              </a:ext>
            </a:extLst>
          </p:cNvPr>
          <p:cNvSpPr/>
          <p:nvPr/>
        </p:nvSpPr>
        <p:spPr bwMode="auto">
          <a:xfrm>
            <a:off x="459280" y="4201976"/>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700443E0-670B-4563-BD0B-C47942F201D2}"/>
              </a:ext>
            </a:extLst>
          </p:cNvPr>
          <p:cNvSpPr>
            <a:spLocks noChangeAspect="1"/>
          </p:cNvSpPr>
          <p:nvPr/>
        </p:nvSpPr>
        <p:spPr bwMode="auto">
          <a:xfrm>
            <a:off x="6925995" y="3683505"/>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B96544C7-EB14-4909-8C18-4EC9A8EFEC7E}"/>
              </a:ext>
            </a:extLst>
          </p:cNvPr>
          <p:cNvSpPr/>
          <p:nvPr/>
        </p:nvSpPr>
        <p:spPr>
          <a:xfrm>
            <a:off x="6126658" y="1418197"/>
            <a:ext cx="1738005" cy="389227"/>
          </a:xfrm>
          <a:prstGeom prst="rect">
            <a:avLst/>
          </a:prstGeom>
        </p:spPr>
        <p:txBody>
          <a:bodyPr wrap="square">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Pro</a:t>
            </a:r>
          </a:p>
        </p:txBody>
      </p:sp>
      <p:sp>
        <p:nvSpPr>
          <p:cNvPr id="61" name="Rectangle 60">
            <a:extLst>
              <a:ext uri="{FF2B5EF4-FFF2-40B4-BE49-F238E27FC236}">
                <a16:creationId xmlns:a16="http://schemas.microsoft.com/office/drawing/2014/main" id="{47BFED38-F10B-460C-B50A-AC993E793F8F}"/>
              </a:ext>
            </a:extLst>
          </p:cNvPr>
          <p:cNvSpPr/>
          <p:nvPr/>
        </p:nvSpPr>
        <p:spPr>
          <a:xfrm>
            <a:off x="8107333" y="1408345"/>
            <a:ext cx="1726938" cy="389227"/>
          </a:xfrm>
          <a:prstGeom prst="rect">
            <a:avLst/>
          </a:prstGeom>
        </p:spPr>
        <p:txBody>
          <a:bodyPr wrap="square">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Premium</a:t>
            </a:r>
          </a:p>
        </p:txBody>
      </p:sp>
      <p:sp>
        <p:nvSpPr>
          <p:cNvPr id="62" name="Rectangle 61">
            <a:extLst>
              <a:ext uri="{FF2B5EF4-FFF2-40B4-BE49-F238E27FC236}">
                <a16:creationId xmlns:a16="http://schemas.microsoft.com/office/drawing/2014/main" id="{A7D78735-4C96-4C86-8B6C-4F1191019C88}"/>
              </a:ext>
            </a:extLst>
          </p:cNvPr>
          <p:cNvSpPr/>
          <p:nvPr/>
        </p:nvSpPr>
        <p:spPr>
          <a:xfrm>
            <a:off x="8100710" y="1728894"/>
            <a:ext cx="1740182" cy="25345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Dedicated, $5k/month</a:t>
            </a:r>
          </a:p>
        </p:txBody>
      </p:sp>
      <p:sp>
        <p:nvSpPr>
          <p:cNvPr id="64" name="Rectangle 63">
            <a:extLst>
              <a:ext uri="{FF2B5EF4-FFF2-40B4-BE49-F238E27FC236}">
                <a16:creationId xmlns:a16="http://schemas.microsoft.com/office/drawing/2014/main" id="{0A9E8896-8409-4CAE-A892-EE08CE03BFEB}"/>
              </a:ext>
            </a:extLst>
          </p:cNvPr>
          <p:cNvSpPr/>
          <p:nvPr/>
        </p:nvSpPr>
        <p:spPr bwMode="auto">
          <a:xfrm>
            <a:off x="459280" y="3901150"/>
            <a:ext cx="4930336"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Rectangle 67">
            <a:extLst>
              <a:ext uri="{FF2B5EF4-FFF2-40B4-BE49-F238E27FC236}">
                <a16:creationId xmlns:a16="http://schemas.microsoft.com/office/drawing/2014/main" id="{5B7B8F22-C934-41F8-BD38-98AF305CEF83}"/>
              </a:ext>
            </a:extLst>
          </p:cNvPr>
          <p:cNvSpPr/>
          <p:nvPr/>
        </p:nvSpPr>
        <p:spPr bwMode="auto">
          <a:xfrm>
            <a:off x="459280" y="4484898"/>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74DFAD6-64C3-4E9D-B0D3-FEAD7AEEF2AE}"/>
              </a:ext>
            </a:extLst>
          </p:cNvPr>
          <p:cNvSpPr>
            <a:spLocks noChangeAspect="1"/>
          </p:cNvSpPr>
          <p:nvPr/>
        </p:nvSpPr>
        <p:spPr bwMode="auto">
          <a:xfrm>
            <a:off x="6925995" y="3984331"/>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A6EE4CA-B03A-4C8F-A305-8348E2B720CC}"/>
              </a:ext>
            </a:extLst>
          </p:cNvPr>
          <p:cNvSpPr>
            <a:spLocks noChangeAspect="1"/>
          </p:cNvSpPr>
          <p:nvPr/>
        </p:nvSpPr>
        <p:spPr bwMode="auto">
          <a:xfrm>
            <a:off x="6925995" y="2733318"/>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BFD9FBEE-526B-4B5C-953F-F5901B83AF45}"/>
              </a:ext>
            </a:extLst>
          </p:cNvPr>
          <p:cNvSpPr/>
          <p:nvPr/>
        </p:nvSpPr>
        <p:spPr>
          <a:xfrm>
            <a:off x="459280" y="3057877"/>
            <a:ext cx="4947241" cy="190087"/>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Enterprise distribution for Basic users</a:t>
            </a:r>
          </a:p>
        </p:txBody>
      </p:sp>
      <p:sp>
        <p:nvSpPr>
          <p:cNvPr id="77" name="Rectangle 76">
            <a:extLst>
              <a:ext uri="{FF2B5EF4-FFF2-40B4-BE49-F238E27FC236}">
                <a16:creationId xmlns:a16="http://schemas.microsoft.com/office/drawing/2014/main" id="{002A179F-3114-4C41-A756-232F8F1156F2}"/>
              </a:ext>
            </a:extLst>
          </p:cNvPr>
          <p:cNvSpPr/>
          <p:nvPr/>
        </p:nvSpPr>
        <p:spPr>
          <a:xfrm>
            <a:off x="459280" y="3653943"/>
            <a:ext cx="4947241"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Email subscriptions</a:t>
            </a:r>
          </a:p>
        </p:txBody>
      </p:sp>
      <p:sp>
        <p:nvSpPr>
          <p:cNvPr id="78" name="Rectangle 77">
            <a:extLst>
              <a:ext uri="{FF2B5EF4-FFF2-40B4-BE49-F238E27FC236}">
                <a16:creationId xmlns:a16="http://schemas.microsoft.com/office/drawing/2014/main" id="{C314EB0F-E765-4823-AA5E-D92188CD0FC3}"/>
              </a:ext>
            </a:extLst>
          </p:cNvPr>
          <p:cNvSpPr/>
          <p:nvPr/>
        </p:nvSpPr>
        <p:spPr>
          <a:xfrm>
            <a:off x="459280" y="2033604"/>
            <a:ext cx="4947241" cy="190087"/>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Total storage size</a:t>
            </a:r>
          </a:p>
        </p:txBody>
      </p:sp>
      <p:sp>
        <p:nvSpPr>
          <p:cNvPr id="79" name="Rectangle 78">
            <a:extLst>
              <a:ext uri="{FF2B5EF4-FFF2-40B4-BE49-F238E27FC236}">
                <a16:creationId xmlns:a16="http://schemas.microsoft.com/office/drawing/2014/main" id="{9AF3E0D8-5D1D-4924-9F70-B3A4C4F7AF44}"/>
              </a:ext>
            </a:extLst>
          </p:cNvPr>
          <p:cNvSpPr/>
          <p:nvPr/>
        </p:nvSpPr>
        <p:spPr>
          <a:xfrm>
            <a:off x="459280" y="4269993"/>
            <a:ext cx="4947241" cy="190087"/>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Performance</a:t>
            </a:r>
          </a:p>
        </p:txBody>
      </p:sp>
      <p:sp>
        <p:nvSpPr>
          <p:cNvPr id="80" name="Rectangle 79">
            <a:extLst>
              <a:ext uri="{FF2B5EF4-FFF2-40B4-BE49-F238E27FC236}">
                <a16:creationId xmlns:a16="http://schemas.microsoft.com/office/drawing/2014/main" id="{AF1D4E2A-3E80-4C7D-ACC6-E0388C27CEF9}"/>
              </a:ext>
            </a:extLst>
          </p:cNvPr>
          <p:cNvSpPr/>
          <p:nvPr/>
        </p:nvSpPr>
        <p:spPr>
          <a:xfrm>
            <a:off x="459280" y="3963181"/>
            <a:ext cx="4947241"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Embed APIs and controls</a:t>
            </a:r>
          </a:p>
        </p:txBody>
      </p:sp>
      <p:sp>
        <p:nvSpPr>
          <p:cNvPr id="81" name="Rectangle 80">
            <a:extLst>
              <a:ext uri="{FF2B5EF4-FFF2-40B4-BE49-F238E27FC236}">
                <a16:creationId xmlns:a16="http://schemas.microsoft.com/office/drawing/2014/main" id="{BDF88B58-3A59-4516-A1D0-FB06067500BF}"/>
              </a:ext>
            </a:extLst>
          </p:cNvPr>
          <p:cNvSpPr/>
          <p:nvPr/>
        </p:nvSpPr>
        <p:spPr>
          <a:xfrm>
            <a:off x="459280" y="2355657"/>
            <a:ext cx="4947241" cy="190087"/>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Refresh rate</a:t>
            </a:r>
          </a:p>
        </p:txBody>
      </p:sp>
      <p:sp>
        <p:nvSpPr>
          <p:cNvPr id="82" name="Rectangle 81">
            <a:extLst>
              <a:ext uri="{FF2B5EF4-FFF2-40B4-BE49-F238E27FC236}">
                <a16:creationId xmlns:a16="http://schemas.microsoft.com/office/drawing/2014/main" id="{DEED719D-A3C7-4FA5-A056-C2CA77331BDB}"/>
              </a:ext>
            </a:extLst>
          </p:cNvPr>
          <p:cNvSpPr/>
          <p:nvPr/>
        </p:nvSpPr>
        <p:spPr>
          <a:xfrm>
            <a:off x="459280" y="2700307"/>
            <a:ext cx="4947241" cy="190087"/>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Isolated with dedicated hardware</a:t>
            </a:r>
          </a:p>
        </p:txBody>
      </p:sp>
      <p:sp>
        <p:nvSpPr>
          <p:cNvPr id="83" name="Rectangle 82">
            <a:extLst>
              <a:ext uri="{FF2B5EF4-FFF2-40B4-BE49-F238E27FC236}">
                <a16:creationId xmlns:a16="http://schemas.microsoft.com/office/drawing/2014/main" id="{0B45C36D-128C-40B5-8BFF-2100C718B0E0}"/>
              </a:ext>
            </a:extLst>
          </p:cNvPr>
          <p:cNvSpPr/>
          <p:nvPr/>
        </p:nvSpPr>
        <p:spPr>
          <a:xfrm>
            <a:off x="459280" y="3351383"/>
            <a:ext cx="4947241"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Applications</a:t>
            </a:r>
          </a:p>
        </p:txBody>
      </p:sp>
      <p:sp>
        <p:nvSpPr>
          <p:cNvPr id="92" name="Rectangle 91">
            <a:extLst>
              <a:ext uri="{FF2B5EF4-FFF2-40B4-BE49-F238E27FC236}">
                <a16:creationId xmlns:a16="http://schemas.microsoft.com/office/drawing/2014/main" id="{2E962BB7-02E2-4F8A-8ADF-64BACFDF827D}"/>
              </a:ext>
            </a:extLst>
          </p:cNvPr>
          <p:cNvSpPr/>
          <p:nvPr/>
        </p:nvSpPr>
        <p:spPr bwMode="auto">
          <a:xfrm>
            <a:off x="476184" y="4784496"/>
            <a:ext cx="4930336"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5" name="Rectangle 94">
            <a:extLst>
              <a:ext uri="{FF2B5EF4-FFF2-40B4-BE49-F238E27FC236}">
                <a16:creationId xmlns:a16="http://schemas.microsoft.com/office/drawing/2014/main" id="{5B7F0392-B909-4726-A14C-CE2BF349DEF5}"/>
              </a:ext>
            </a:extLst>
          </p:cNvPr>
          <p:cNvSpPr/>
          <p:nvPr/>
        </p:nvSpPr>
        <p:spPr>
          <a:xfrm>
            <a:off x="459280" y="4541595"/>
            <a:ext cx="5188509"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Incremental/dedicated refresh</a:t>
            </a:r>
          </a:p>
        </p:txBody>
      </p:sp>
      <p:sp>
        <p:nvSpPr>
          <p:cNvPr id="96" name="Freeform: Shape 95">
            <a:extLst>
              <a:ext uri="{FF2B5EF4-FFF2-40B4-BE49-F238E27FC236}">
                <a16:creationId xmlns:a16="http://schemas.microsoft.com/office/drawing/2014/main" id="{A4EF644A-E415-4ED7-A675-A355BE618A4E}"/>
              </a:ext>
            </a:extLst>
          </p:cNvPr>
          <p:cNvSpPr>
            <a:spLocks noChangeAspect="1"/>
          </p:cNvSpPr>
          <p:nvPr/>
        </p:nvSpPr>
        <p:spPr bwMode="auto">
          <a:xfrm>
            <a:off x="6925995" y="4566852"/>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FCA2DB11-3DCB-4724-9EFE-3D44E466095E}"/>
              </a:ext>
            </a:extLst>
          </p:cNvPr>
          <p:cNvSpPr/>
          <p:nvPr/>
        </p:nvSpPr>
        <p:spPr bwMode="auto">
          <a:xfrm>
            <a:off x="459280" y="4789416"/>
            <a:ext cx="4930336" cy="0"/>
          </a:xfrm>
          <a:prstGeom prst="rect">
            <a:avLst/>
          </a:prstGeom>
          <a:solidFill>
            <a:schemeClr val="tx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0" name="Rectangle 109">
            <a:extLst>
              <a:ext uri="{FF2B5EF4-FFF2-40B4-BE49-F238E27FC236}">
                <a16:creationId xmlns:a16="http://schemas.microsoft.com/office/drawing/2014/main" id="{EB939808-1926-41D5-AF3F-03521584BA6D}"/>
              </a:ext>
            </a:extLst>
          </p:cNvPr>
          <p:cNvSpPr/>
          <p:nvPr/>
        </p:nvSpPr>
        <p:spPr bwMode="auto">
          <a:xfrm>
            <a:off x="459280" y="5093933"/>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2" name="Rectangle 111">
            <a:extLst>
              <a:ext uri="{FF2B5EF4-FFF2-40B4-BE49-F238E27FC236}">
                <a16:creationId xmlns:a16="http://schemas.microsoft.com/office/drawing/2014/main" id="{6DBBD947-984E-4193-8856-907B85A4F2AF}"/>
              </a:ext>
            </a:extLst>
          </p:cNvPr>
          <p:cNvSpPr/>
          <p:nvPr/>
        </p:nvSpPr>
        <p:spPr>
          <a:xfrm>
            <a:off x="459280" y="4846632"/>
            <a:ext cx="5188509" cy="190087"/>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reports on-premises</a:t>
            </a:r>
          </a:p>
        </p:txBody>
      </p:sp>
      <p:sp>
        <p:nvSpPr>
          <p:cNvPr id="37" name="Rectangle 36">
            <a:extLst>
              <a:ext uri="{FF2B5EF4-FFF2-40B4-BE49-F238E27FC236}">
                <a16:creationId xmlns:a16="http://schemas.microsoft.com/office/drawing/2014/main" id="{D8E4DD21-120C-4D99-BF60-193B6340E8B6}"/>
              </a:ext>
            </a:extLst>
          </p:cNvPr>
          <p:cNvSpPr/>
          <p:nvPr/>
        </p:nvSpPr>
        <p:spPr bwMode="auto">
          <a:xfrm>
            <a:off x="6141115" y="1955353"/>
            <a:ext cx="1709091"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C5FCD18-22F9-491F-B20A-E40A9BE3C6AA}"/>
              </a:ext>
            </a:extLst>
          </p:cNvPr>
          <p:cNvSpPr/>
          <p:nvPr/>
        </p:nvSpPr>
        <p:spPr bwMode="auto">
          <a:xfrm>
            <a:off x="6141115" y="2302745"/>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68B9CED4-9FA4-4BA9-9ADF-ED3A93045772}"/>
              </a:ext>
            </a:extLst>
          </p:cNvPr>
          <p:cNvSpPr/>
          <p:nvPr/>
        </p:nvSpPr>
        <p:spPr bwMode="auto">
          <a:xfrm>
            <a:off x="6141115" y="262685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24E454CA-AB4A-4AF6-8C37-1AA231204660}"/>
              </a:ext>
            </a:extLst>
          </p:cNvPr>
          <p:cNvSpPr/>
          <p:nvPr/>
        </p:nvSpPr>
        <p:spPr bwMode="auto">
          <a:xfrm>
            <a:off x="6141115" y="2985887"/>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77D43A31-0933-4243-857E-3C93E1125785}"/>
              </a:ext>
            </a:extLst>
          </p:cNvPr>
          <p:cNvSpPr/>
          <p:nvPr/>
        </p:nvSpPr>
        <p:spPr bwMode="auto">
          <a:xfrm>
            <a:off x="6141115" y="32994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68319D69-7F7B-466C-B644-6F995DFE6A90}"/>
              </a:ext>
            </a:extLst>
          </p:cNvPr>
          <p:cNvSpPr/>
          <p:nvPr/>
        </p:nvSpPr>
        <p:spPr bwMode="auto">
          <a:xfrm>
            <a:off x="6141115" y="3600325"/>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B578B0EB-5157-4C20-B7B7-0CB1E14AA248}"/>
              </a:ext>
            </a:extLst>
          </p:cNvPr>
          <p:cNvSpPr/>
          <p:nvPr/>
        </p:nvSpPr>
        <p:spPr bwMode="auto">
          <a:xfrm>
            <a:off x="6141115" y="420197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Rectangle 64">
            <a:extLst>
              <a:ext uri="{FF2B5EF4-FFF2-40B4-BE49-F238E27FC236}">
                <a16:creationId xmlns:a16="http://schemas.microsoft.com/office/drawing/2014/main" id="{6BCF78A5-BCF9-4BA4-90A4-452078A39DBF}"/>
              </a:ext>
            </a:extLst>
          </p:cNvPr>
          <p:cNvSpPr/>
          <p:nvPr/>
        </p:nvSpPr>
        <p:spPr bwMode="auto">
          <a:xfrm>
            <a:off x="6141115" y="3901150"/>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94F1ACFA-FD55-42FA-B8AC-07AFA34DB1E0}"/>
              </a:ext>
            </a:extLst>
          </p:cNvPr>
          <p:cNvSpPr/>
          <p:nvPr/>
        </p:nvSpPr>
        <p:spPr bwMode="auto">
          <a:xfrm>
            <a:off x="6141115" y="4484898"/>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3" name="Rectangle 92">
            <a:extLst>
              <a:ext uri="{FF2B5EF4-FFF2-40B4-BE49-F238E27FC236}">
                <a16:creationId xmlns:a16="http://schemas.microsoft.com/office/drawing/2014/main" id="{F518EEB8-EC80-49C1-8BC9-C0666FB62944}"/>
              </a:ext>
            </a:extLst>
          </p:cNvPr>
          <p:cNvSpPr/>
          <p:nvPr/>
        </p:nvSpPr>
        <p:spPr bwMode="auto">
          <a:xfrm>
            <a:off x="6141115" y="4784496"/>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5" name="Rectangle 104">
            <a:extLst>
              <a:ext uri="{FF2B5EF4-FFF2-40B4-BE49-F238E27FC236}">
                <a16:creationId xmlns:a16="http://schemas.microsoft.com/office/drawing/2014/main" id="{1C2BBAEC-C5A1-4161-825D-E9F20B1E7F96}"/>
              </a:ext>
            </a:extLst>
          </p:cNvPr>
          <p:cNvSpPr/>
          <p:nvPr/>
        </p:nvSpPr>
        <p:spPr bwMode="auto">
          <a:xfrm>
            <a:off x="6141115" y="4789416"/>
            <a:ext cx="1709091" cy="0"/>
          </a:xfrm>
          <a:prstGeom prst="rect">
            <a:avLst/>
          </a:prstGeom>
          <a:solidFill>
            <a:schemeClr val="tx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B6271F4A-C178-4B2A-8F0B-82AD63DDACDE}"/>
              </a:ext>
            </a:extLst>
          </p:cNvPr>
          <p:cNvSpPr/>
          <p:nvPr/>
        </p:nvSpPr>
        <p:spPr bwMode="auto">
          <a:xfrm>
            <a:off x="6141115" y="50939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0" name="Rectangle 189">
            <a:extLst>
              <a:ext uri="{FF2B5EF4-FFF2-40B4-BE49-F238E27FC236}">
                <a16:creationId xmlns:a16="http://schemas.microsoft.com/office/drawing/2014/main" id="{17976C40-F9AB-42F4-B604-88DE30902D35}"/>
              </a:ext>
            </a:extLst>
          </p:cNvPr>
          <p:cNvSpPr/>
          <p:nvPr/>
        </p:nvSpPr>
        <p:spPr bwMode="auto">
          <a:xfrm>
            <a:off x="8116256" y="1955353"/>
            <a:ext cx="1709091"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1" name="Rectangle 190">
            <a:extLst>
              <a:ext uri="{FF2B5EF4-FFF2-40B4-BE49-F238E27FC236}">
                <a16:creationId xmlns:a16="http://schemas.microsoft.com/office/drawing/2014/main" id="{552AC8D2-60DB-4B46-9DF1-F2806AD1B9D9}"/>
              </a:ext>
            </a:extLst>
          </p:cNvPr>
          <p:cNvSpPr/>
          <p:nvPr/>
        </p:nvSpPr>
        <p:spPr bwMode="auto">
          <a:xfrm>
            <a:off x="8116256" y="2302745"/>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497B064-DD5C-4483-8159-9C9566D3CCD1}"/>
              </a:ext>
            </a:extLst>
          </p:cNvPr>
          <p:cNvSpPr/>
          <p:nvPr/>
        </p:nvSpPr>
        <p:spPr bwMode="auto">
          <a:xfrm>
            <a:off x="8116256" y="262685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3" name="Rectangle 192">
            <a:extLst>
              <a:ext uri="{FF2B5EF4-FFF2-40B4-BE49-F238E27FC236}">
                <a16:creationId xmlns:a16="http://schemas.microsoft.com/office/drawing/2014/main" id="{B2FE6407-78E1-4319-BB91-B19DBBF30EBE}"/>
              </a:ext>
            </a:extLst>
          </p:cNvPr>
          <p:cNvSpPr/>
          <p:nvPr/>
        </p:nvSpPr>
        <p:spPr bwMode="auto">
          <a:xfrm>
            <a:off x="8116256" y="2985887"/>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4" name="Rectangle 193">
            <a:extLst>
              <a:ext uri="{FF2B5EF4-FFF2-40B4-BE49-F238E27FC236}">
                <a16:creationId xmlns:a16="http://schemas.microsoft.com/office/drawing/2014/main" id="{1046A4D2-DB09-4005-A294-EFFB84CEB31B}"/>
              </a:ext>
            </a:extLst>
          </p:cNvPr>
          <p:cNvSpPr/>
          <p:nvPr/>
        </p:nvSpPr>
        <p:spPr bwMode="auto">
          <a:xfrm>
            <a:off x="8116256" y="32994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5" name="Rectangle 194">
            <a:extLst>
              <a:ext uri="{FF2B5EF4-FFF2-40B4-BE49-F238E27FC236}">
                <a16:creationId xmlns:a16="http://schemas.microsoft.com/office/drawing/2014/main" id="{1602A8AE-9C4B-49EF-82E6-2DD21BFD6C5F}"/>
              </a:ext>
            </a:extLst>
          </p:cNvPr>
          <p:cNvSpPr/>
          <p:nvPr/>
        </p:nvSpPr>
        <p:spPr bwMode="auto">
          <a:xfrm>
            <a:off x="8116256" y="3600325"/>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6" name="Rectangle 195">
            <a:extLst>
              <a:ext uri="{FF2B5EF4-FFF2-40B4-BE49-F238E27FC236}">
                <a16:creationId xmlns:a16="http://schemas.microsoft.com/office/drawing/2014/main" id="{3D1496AD-855E-4173-896F-11BC012B5989}"/>
              </a:ext>
            </a:extLst>
          </p:cNvPr>
          <p:cNvSpPr/>
          <p:nvPr/>
        </p:nvSpPr>
        <p:spPr bwMode="auto">
          <a:xfrm>
            <a:off x="8116256" y="420197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7" name="Rectangle 196">
            <a:extLst>
              <a:ext uri="{FF2B5EF4-FFF2-40B4-BE49-F238E27FC236}">
                <a16:creationId xmlns:a16="http://schemas.microsoft.com/office/drawing/2014/main" id="{A1544B8B-BA82-485B-97A5-258E16BEE1FD}"/>
              </a:ext>
            </a:extLst>
          </p:cNvPr>
          <p:cNvSpPr/>
          <p:nvPr/>
        </p:nvSpPr>
        <p:spPr bwMode="auto">
          <a:xfrm>
            <a:off x="8116256" y="3901150"/>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8" name="Rectangle 197">
            <a:extLst>
              <a:ext uri="{FF2B5EF4-FFF2-40B4-BE49-F238E27FC236}">
                <a16:creationId xmlns:a16="http://schemas.microsoft.com/office/drawing/2014/main" id="{6568D658-D20A-4CBE-B8CF-AE62A8E41D69}"/>
              </a:ext>
            </a:extLst>
          </p:cNvPr>
          <p:cNvSpPr/>
          <p:nvPr/>
        </p:nvSpPr>
        <p:spPr bwMode="auto">
          <a:xfrm>
            <a:off x="8116256" y="4484898"/>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0" name="Rectangle 199">
            <a:extLst>
              <a:ext uri="{FF2B5EF4-FFF2-40B4-BE49-F238E27FC236}">
                <a16:creationId xmlns:a16="http://schemas.microsoft.com/office/drawing/2014/main" id="{5D6C93B6-F6B6-4967-A844-C51A467BCAE5}"/>
              </a:ext>
            </a:extLst>
          </p:cNvPr>
          <p:cNvSpPr/>
          <p:nvPr/>
        </p:nvSpPr>
        <p:spPr bwMode="auto">
          <a:xfrm>
            <a:off x="8116256" y="4784496"/>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3" name="Rectangle 202">
            <a:extLst>
              <a:ext uri="{FF2B5EF4-FFF2-40B4-BE49-F238E27FC236}">
                <a16:creationId xmlns:a16="http://schemas.microsoft.com/office/drawing/2014/main" id="{8AEA5DAC-577F-4F8F-8907-8A7A342D1050}"/>
              </a:ext>
            </a:extLst>
          </p:cNvPr>
          <p:cNvSpPr/>
          <p:nvPr/>
        </p:nvSpPr>
        <p:spPr bwMode="auto">
          <a:xfrm>
            <a:off x="8116256" y="4789416"/>
            <a:ext cx="1709091" cy="0"/>
          </a:xfrm>
          <a:prstGeom prst="rect">
            <a:avLst/>
          </a:prstGeom>
          <a:solidFill>
            <a:schemeClr val="tx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5" name="Rectangle 204">
            <a:extLst>
              <a:ext uri="{FF2B5EF4-FFF2-40B4-BE49-F238E27FC236}">
                <a16:creationId xmlns:a16="http://schemas.microsoft.com/office/drawing/2014/main" id="{E2B38DA5-AC19-4DA0-99D6-C02A9F068C0C}"/>
              </a:ext>
            </a:extLst>
          </p:cNvPr>
          <p:cNvSpPr/>
          <p:nvPr/>
        </p:nvSpPr>
        <p:spPr bwMode="auto">
          <a:xfrm>
            <a:off x="8116256" y="50939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8" name="Rectangle 207">
            <a:extLst>
              <a:ext uri="{FF2B5EF4-FFF2-40B4-BE49-F238E27FC236}">
                <a16:creationId xmlns:a16="http://schemas.microsoft.com/office/drawing/2014/main" id="{44FC7CF0-AC39-4D28-97BB-6442DB525137}"/>
              </a:ext>
            </a:extLst>
          </p:cNvPr>
          <p:cNvSpPr/>
          <p:nvPr/>
        </p:nvSpPr>
        <p:spPr bwMode="auto">
          <a:xfrm>
            <a:off x="10062621" y="1955353"/>
            <a:ext cx="1709091"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9" name="Rectangle 208">
            <a:extLst>
              <a:ext uri="{FF2B5EF4-FFF2-40B4-BE49-F238E27FC236}">
                <a16:creationId xmlns:a16="http://schemas.microsoft.com/office/drawing/2014/main" id="{E75ABFD3-FAD2-4AE9-8448-ECA6502F9AF7}"/>
              </a:ext>
            </a:extLst>
          </p:cNvPr>
          <p:cNvSpPr/>
          <p:nvPr/>
        </p:nvSpPr>
        <p:spPr bwMode="auto">
          <a:xfrm>
            <a:off x="10062621" y="2302745"/>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0" name="Rectangle 209">
            <a:extLst>
              <a:ext uri="{FF2B5EF4-FFF2-40B4-BE49-F238E27FC236}">
                <a16:creationId xmlns:a16="http://schemas.microsoft.com/office/drawing/2014/main" id="{C898E826-4B73-4CFF-8D1E-5BA98F1B9965}"/>
              </a:ext>
            </a:extLst>
          </p:cNvPr>
          <p:cNvSpPr/>
          <p:nvPr/>
        </p:nvSpPr>
        <p:spPr bwMode="auto">
          <a:xfrm>
            <a:off x="10062621" y="262685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1" name="Rectangle 210">
            <a:extLst>
              <a:ext uri="{FF2B5EF4-FFF2-40B4-BE49-F238E27FC236}">
                <a16:creationId xmlns:a16="http://schemas.microsoft.com/office/drawing/2014/main" id="{2914DB28-E9F2-48C2-81F8-499609ED0CDB}"/>
              </a:ext>
            </a:extLst>
          </p:cNvPr>
          <p:cNvSpPr/>
          <p:nvPr/>
        </p:nvSpPr>
        <p:spPr bwMode="auto">
          <a:xfrm>
            <a:off x="10062621" y="2985887"/>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2" name="Rectangle 211">
            <a:extLst>
              <a:ext uri="{FF2B5EF4-FFF2-40B4-BE49-F238E27FC236}">
                <a16:creationId xmlns:a16="http://schemas.microsoft.com/office/drawing/2014/main" id="{1E6B8CD3-13C9-4444-BE96-F70733D80D83}"/>
              </a:ext>
            </a:extLst>
          </p:cNvPr>
          <p:cNvSpPr/>
          <p:nvPr/>
        </p:nvSpPr>
        <p:spPr bwMode="auto">
          <a:xfrm>
            <a:off x="10062621" y="32994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3" name="Rectangle 212">
            <a:extLst>
              <a:ext uri="{FF2B5EF4-FFF2-40B4-BE49-F238E27FC236}">
                <a16:creationId xmlns:a16="http://schemas.microsoft.com/office/drawing/2014/main" id="{7D222533-1536-4B00-B0B2-2DD71F626109}"/>
              </a:ext>
            </a:extLst>
          </p:cNvPr>
          <p:cNvSpPr/>
          <p:nvPr/>
        </p:nvSpPr>
        <p:spPr bwMode="auto">
          <a:xfrm>
            <a:off x="10062621" y="3600325"/>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a:extLst>
              <a:ext uri="{FF2B5EF4-FFF2-40B4-BE49-F238E27FC236}">
                <a16:creationId xmlns:a16="http://schemas.microsoft.com/office/drawing/2014/main" id="{35B3E5D6-6604-4928-AB49-29A779C05DE4}"/>
              </a:ext>
            </a:extLst>
          </p:cNvPr>
          <p:cNvSpPr/>
          <p:nvPr/>
        </p:nvSpPr>
        <p:spPr bwMode="auto">
          <a:xfrm>
            <a:off x="10062621" y="420197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5" name="Rectangle 214">
            <a:extLst>
              <a:ext uri="{FF2B5EF4-FFF2-40B4-BE49-F238E27FC236}">
                <a16:creationId xmlns:a16="http://schemas.microsoft.com/office/drawing/2014/main" id="{16C60050-0627-4A1A-9ABF-DC074521FF48}"/>
              </a:ext>
            </a:extLst>
          </p:cNvPr>
          <p:cNvSpPr/>
          <p:nvPr/>
        </p:nvSpPr>
        <p:spPr bwMode="auto">
          <a:xfrm>
            <a:off x="10062621" y="3901150"/>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6" name="Rectangle 215">
            <a:extLst>
              <a:ext uri="{FF2B5EF4-FFF2-40B4-BE49-F238E27FC236}">
                <a16:creationId xmlns:a16="http://schemas.microsoft.com/office/drawing/2014/main" id="{7561E971-B3A2-4DC8-B360-E5B8374FBFF0}"/>
              </a:ext>
            </a:extLst>
          </p:cNvPr>
          <p:cNvSpPr/>
          <p:nvPr/>
        </p:nvSpPr>
        <p:spPr bwMode="auto">
          <a:xfrm>
            <a:off x="10062621" y="4484898"/>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8" name="Rectangle 217">
            <a:extLst>
              <a:ext uri="{FF2B5EF4-FFF2-40B4-BE49-F238E27FC236}">
                <a16:creationId xmlns:a16="http://schemas.microsoft.com/office/drawing/2014/main" id="{C4B5ED39-4B47-46D1-A934-10E98C38F6D0}"/>
              </a:ext>
            </a:extLst>
          </p:cNvPr>
          <p:cNvSpPr/>
          <p:nvPr/>
        </p:nvSpPr>
        <p:spPr bwMode="auto">
          <a:xfrm>
            <a:off x="10062621" y="4784496"/>
            <a:ext cx="1709091"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1" name="Rectangle 220">
            <a:extLst>
              <a:ext uri="{FF2B5EF4-FFF2-40B4-BE49-F238E27FC236}">
                <a16:creationId xmlns:a16="http://schemas.microsoft.com/office/drawing/2014/main" id="{BF04117F-2FDC-4B5D-BAAE-40BC6639C06B}"/>
              </a:ext>
            </a:extLst>
          </p:cNvPr>
          <p:cNvSpPr/>
          <p:nvPr/>
        </p:nvSpPr>
        <p:spPr bwMode="auto">
          <a:xfrm>
            <a:off x="10062621" y="4789416"/>
            <a:ext cx="1709091" cy="0"/>
          </a:xfrm>
          <a:prstGeom prst="rect">
            <a:avLst/>
          </a:prstGeom>
          <a:solidFill>
            <a:schemeClr val="tx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3" name="Rectangle 222">
            <a:extLst>
              <a:ext uri="{FF2B5EF4-FFF2-40B4-BE49-F238E27FC236}">
                <a16:creationId xmlns:a16="http://schemas.microsoft.com/office/drawing/2014/main" id="{9DE6B220-A052-41DD-8330-5776733AE835}"/>
              </a:ext>
            </a:extLst>
          </p:cNvPr>
          <p:cNvSpPr/>
          <p:nvPr/>
        </p:nvSpPr>
        <p:spPr bwMode="auto">
          <a:xfrm>
            <a:off x="10062621" y="50939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5" name="Rectangle 224">
            <a:extLst>
              <a:ext uri="{FF2B5EF4-FFF2-40B4-BE49-F238E27FC236}">
                <a16:creationId xmlns:a16="http://schemas.microsoft.com/office/drawing/2014/main" id="{0D2C3959-7A94-4BDB-BDDA-E6B5CFA9F8F9}"/>
              </a:ext>
            </a:extLst>
          </p:cNvPr>
          <p:cNvSpPr/>
          <p:nvPr/>
        </p:nvSpPr>
        <p:spPr>
          <a:xfrm>
            <a:off x="6125570" y="1728894"/>
            <a:ext cx="1740182" cy="25345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Shared, $10/user/month</a:t>
            </a:r>
          </a:p>
        </p:txBody>
      </p:sp>
      <p:sp>
        <p:nvSpPr>
          <p:cNvPr id="226" name="Rectangle 225">
            <a:extLst>
              <a:ext uri="{FF2B5EF4-FFF2-40B4-BE49-F238E27FC236}">
                <a16:creationId xmlns:a16="http://schemas.microsoft.com/office/drawing/2014/main" id="{4E6C6BCA-E902-4319-AB89-878647242D80}"/>
              </a:ext>
            </a:extLst>
          </p:cNvPr>
          <p:cNvSpPr/>
          <p:nvPr/>
        </p:nvSpPr>
        <p:spPr>
          <a:xfrm>
            <a:off x="10053699" y="1408345"/>
            <a:ext cx="1726938" cy="389227"/>
          </a:xfrm>
          <a:prstGeom prst="rect">
            <a:avLst/>
          </a:prstGeom>
        </p:spPr>
        <p:txBody>
          <a:bodyPr wrap="square">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Embedded</a:t>
            </a:r>
          </a:p>
        </p:txBody>
      </p:sp>
      <p:sp>
        <p:nvSpPr>
          <p:cNvPr id="227" name="Rectangle 226">
            <a:extLst>
              <a:ext uri="{FF2B5EF4-FFF2-40B4-BE49-F238E27FC236}">
                <a16:creationId xmlns:a16="http://schemas.microsoft.com/office/drawing/2014/main" id="{FEC16B57-158E-429E-AC76-F10CF68FFDD5}"/>
              </a:ext>
            </a:extLst>
          </p:cNvPr>
          <p:cNvSpPr/>
          <p:nvPr/>
        </p:nvSpPr>
        <p:spPr>
          <a:xfrm>
            <a:off x="10047076" y="1728894"/>
            <a:ext cx="1740182" cy="25345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A1-A6</a:t>
            </a:r>
          </a:p>
        </p:txBody>
      </p:sp>
      <p:sp>
        <p:nvSpPr>
          <p:cNvPr id="228" name="Rectangle 227">
            <a:extLst>
              <a:ext uri="{FF2B5EF4-FFF2-40B4-BE49-F238E27FC236}">
                <a16:creationId xmlns:a16="http://schemas.microsoft.com/office/drawing/2014/main" id="{C799717C-5B7A-46F2-8E4C-BC352CDA4B00}"/>
              </a:ext>
            </a:extLst>
          </p:cNvPr>
          <p:cNvSpPr/>
          <p:nvPr/>
        </p:nvSpPr>
        <p:spPr>
          <a:xfrm>
            <a:off x="6142961" y="1985047"/>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10GB</a:t>
            </a:r>
          </a:p>
        </p:txBody>
      </p:sp>
      <p:sp>
        <p:nvSpPr>
          <p:cNvPr id="229" name="Rectangle 228">
            <a:extLst>
              <a:ext uri="{FF2B5EF4-FFF2-40B4-BE49-F238E27FC236}">
                <a16:creationId xmlns:a16="http://schemas.microsoft.com/office/drawing/2014/main" id="{34F89A0E-B281-4D14-9B39-A7CD62FEA69D}"/>
              </a:ext>
            </a:extLst>
          </p:cNvPr>
          <p:cNvSpPr/>
          <p:nvPr/>
        </p:nvSpPr>
        <p:spPr>
          <a:xfrm>
            <a:off x="8118101" y="1985047"/>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100TB</a:t>
            </a:r>
          </a:p>
        </p:txBody>
      </p:sp>
      <p:sp>
        <p:nvSpPr>
          <p:cNvPr id="230" name="Rectangle 229">
            <a:extLst>
              <a:ext uri="{FF2B5EF4-FFF2-40B4-BE49-F238E27FC236}">
                <a16:creationId xmlns:a16="http://schemas.microsoft.com/office/drawing/2014/main" id="{204E33B5-45E6-4FAA-874D-63BC7428F258}"/>
              </a:ext>
            </a:extLst>
          </p:cNvPr>
          <p:cNvSpPr/>
          <p:nvPr/>
        </p:nvSpPr>
        <p:spPr>
          <a:xfrm>
            <a:off x="6142961" y="2324446"/>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8/day</a:t>
            </a:r>
          </a:p>
        </p:txBody>
      </p:sp>
      <p:sp>
        <p:nvSpPr>
          <p:cNvPr id="231" name="Rectangle 230">
            <a:extLst>
              <a:ext uri="{FF2B5EF4-FFF2-40B4-BE49-F238E27FC236}">
                <a16:creationId xmlns:a16="http://schemas.microsoft.com/office/drawing/2014/main" id="{CB2840E7-40C0-4B32-BC99-C90A5E7C3362}"/>
              </a:ext>
            </a:extLst>
          </p:cNvPr>
          <p:cNvSpPr/>
          <p:nvPr/>
        </p:nvSpPr>
        <p:spPr>
          <a:xfrm>
            <a:off x="8118101" y="2324446"/>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48/day</a:t>
            </a:r>
          </a:p>
        </p:txBody>
      </p:sp>
      <p:sp>
        <p:nvSpPr>
          <p:cNvPr id="232" name="Rectangle 231">
            <a:extLst>
              <a:ext uri="{FF2B5EF4-FFF2-40B4-BE49-F238E27FC236}">
                <a16:creationId xmlns:a16="http://schemas.microsoft.com/office/drawing/2014/main" id="{DF0E5F59-851B-47C5-B51F-4731469EBBA5}"/>
              </a:ext>
            </a:extLst>
          </p:cNvPr>
          <p:cNvSpPr/>
          <p:nvPr/>
        </p:nvSpPr>
        <p:spPr>
          <a:xfrm>
            <a:off x="10064467" y="2324446"/>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48/day</a:t>
            </a:r>
          </a:p>
        </p:txBody>
      </p:sp>
      <p:sp>
        <p:nvSpPr>
          <p:cNvPr id="233" name="Freeform: Shape 232">
            <a:extLst>
              <a:ext uri="{FF2B5EF4-FFF2-40B4-BE49-F238E27FC236}">
                <a16:creationId xmlns:a16="http://schemas.microsoft.com/office/drawing/2014/main" id="{31B9FABD-4A0F-4DF0-9BB0-4EAEC1C12EED}"/>
              </a:ext>
            </a:extLst>
          </p:cNvPr>
          <p:cNvSpPr>
            <a:spLocks noChangeAspect="1"/>
          </p:cNvSpPr>
          <p:nvPr/>
        </p:nvSpPr>
        <p:spPr bwMode="auto">
          <a:xfrm>
            <a:off x="8881231" y="2726682"/>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34" name="Freeform: Shape 233">
            <a:extLst>
              <a:ext uri="{FF2B5EF4-FFF2-40B4-BE49-F238E27FC236}">
                <a16:creationId xmlns:a16="http://schemas.microsoft.com/office/drawing/2014/main" id="{FDCB9021-DFF6-4EC9-84F2-56E08972CFE4}"/>
              </a:ext>
            </a:extLst>
          </p:cNvPr>
          <p:cNvSpPr>
            <a:spLocks noChangeAspect="1"/>
          </p:cNvSpPr>
          <p:nvPr/>
        </p:nvSpPr>
        <p:spPr bwMode="auto">
          <a:xfrm>
            <a:off x="10827596" y="2726682"/>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DF100021-E0B3-442B-80A3-522026B46352}"/>
              </a:ext>
            </a:extLst>
          </p:cNvPr>
          <p:cNvSpPr/>
          <p:nvPr/>
        </p:nvSpPr>
        <p:spPr>
          <a:xfrm>
            <a:off x="8881159" y="2692231"/>
            <a:ext cx="179285" cy="19914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a:t>
            </a:r>
          </a:p>
        </p:txBody>
      </p:sp>
      <p:sp>
        <p:nvSpPr>
          <p:cNvPr id="236" name="Rectangle 235">
            <a:extLst>
              <a:ext uri="{FF2B5EF4-FFF2-40B4-BE49-F238E27FC236}">
                <a16:creationId xmlns:a16="http://schemas.microsoft.com/office/drawing/2014/main" id="{5DC58B9B-57CE-4607-A086-61E6338370F2}"/>
              </a:ext>
            </a:extLst>
          </p:cNvPr>
          <p:cNvSpPr/>
          <p:nvPr/>
        </p:nvSpPr>
        <p:spPr>
          <a:xfrm>
            <a:off x="10827524" y="2688496"/>
            <a:ext cx="179285" cy="19914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6</a:t>
            </a:r>
          </a:p>
        </p:txBody>
      </p:sp>
      <p:sp>
        <p:nvSpPr>
          <p:cNvPr id="237" name="Freeform: Shape 236">
            <a:extLst>
              <a:ext uri="{FF2B5EF4-FFF2-40B4-BE49-F238E27FC236}">
                <a16:creationId xmlns:a16="http://schemas.microsoft.com/office/drawing/2014/main" id="{DE0978A8-441C-4674-A97A-E1E6D4EE74D1}"/>
              </a:ext>
            </a:extLst>
          </p:cNvPr>
          <p:cNvSpPr>
            <a:spLocks noChangeAspect="1"/>
          </p:cNvSpPr>
          <p:nvPr/>
        </p:nvSpPr>
        <p:spPr bwMode="auto">
          <a:xfrm>
            <a:off x="6925995" y="3379182"/>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38" name="Freeform: Shape 237">
            <a:extLst>
              <a:ext uri="{FF2B5EF4-FFF2-40B4-BE49-F238E27FC236}">
                <a16:creationId xmlns:a16="http://schemas.microsoft.com/office/drawing/2014/main" id="{3E856D51-D8E2-433F-BB38-04F6C8FAB979}"/>
              </a:ext>
            </a:extLst>
          </p:cNvPr>
          <p:cNvSpPr>
            <a:spLocks noChangeAspect="1"/>
          </p:cNvSpPr>
          <p:nvPr/>
        </p:nvSpPr>
        <p:spPr bwMode="auto">
          <a:xfrm>
            <a:off x="8881231" y="3372546"/>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40" name="Freeform: Shape 239">
            <a:extLst>
              <a:ext uri="{FF2B5EF4-FFF2-40B4-BE49-F238E27FC236}">
                <a16:creationId xmlns:a16="http://schemas.microsoft.com/office/drawing/2014/main" id="{4C144EDD-1C5B-448B-8AF3-9F6BA77D7554}"/>
              </a:ext>
            </a:extLst>
          </p:cNvPr>
          <p:cNvSpPr>
            <a:spLocks noChangeAspect="1"/>
          </p:cNvSpPr>
          <p:nvPr/>
        </p:nvSpPr>
        <p:spPr bwMode="auto">
          <a:xfrm>
            <a:off x="10847501" y="3379182"/>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41" name="Rectangle 240">
            <a:extLst>
              <a:ext uri="{FF2B5EF4-FFF2-40B4-BE49-F238E27FC236}">
                <a16:creationId xmlns:a16="http://schemas.microsoft.com/office/drawing/2014/main" id="{696DD7C1-6FC3-45B0-AE60-E350FF32CEB8}"/>
              </a:ext>
            </a:extLst>
          </p:cNvPr>
          <p:cNvSpPr/>
          <p:nvPr/>
        </p:nvSpPr>
        <p:spPr>
          <a:xfrm>
            <a:off x="8881159" y="3338095"/>
            <a:ext cx="179285" cy="19914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2</a:t>
            </a:r>
          </a:p>
        </p:txBody>
      </p:sp>
      <p:sp>
        <p:nvSpPr>
          <p:cNvPr id="242" name="Freeform: Shape 241">
            <a:extLst>
              <a:ext uri="{FF2B5EF4-FFF2-40B4-BE49-F238E27FC236}">
                <a16:creationId xmlns:a16="http://schemas.microsoft.com/office/drawing/2014/main" id="{3B1ABCA4-D60D-4A14-B111-EBE86C880116}"/>
              </a:ext>
            </a:extLst>
          </p:cNvPr>
          <p:cNvSpPr>
            <a:spLocks noChangeAspect="1"/>
          </p:cNvSpPr>
          <p:nvPr/>
        </p:nvSpPr>
        <p:spPr bwMode="auto">
          <a:xfrm>
            <a:off x="8881231" y="3693765"/>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6B20231A-3BE7-4E2E-BBC4-BA70E47B6CB1}"/>
              </a:ext>
            </a:extLst>
          </p:cNvPr>
          <p:cNvSpPr>
            <a:spLocks noChangeAspect="1"/>
          </p:cNvSpPr>
          <p:nvPr/>
        </p:nvSpPr>
        <p:spPr bwMode="auto">
          <a:xfrm>
            <a:off x="10847501" y="3677990"/>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45" name="Freeform: Shape 244">
            <a:extLst>
              <a:ext uri="{FF2B5EF4-FFF2-40B4-BE49-F238E27FC236}">
                <a16:creationId xmlns:a16="http://schemas.microsoft.com/office/drawing/2014/main" id="{4635D024-5F77-44BE-B101-E76B0C60937F}"/>
              </a:ext>
            </a:extLst>
          </p:cNvPr>
          <p:cNvSpPr>
            <a:spLocks noChangeAspect="1"/>
          </p:cNvSpPr>
          <p:nvPr/>
        </p:nvSpPr>
        <p:spPr bwMode="auto">
          <a:xfrm>
            <a:off x="8881231" y="4002533"/>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46" name="Freeform: Shape 245">
            <a:extLst>
              <a:ext uri="{FF2B5EF4-FFF2-40B4-BE49-F238E27FC236}">
                <a16:creationId xmlns:a16="http://schemas.microsoft.com/office/drawing/2014/main" id="{E8D92E33-E1F8-4D90-BA20-21C399D571C8}"/>
              </a:ext>
            </a:extLst>
          </p:cNvPr>
          <p:cNvSpPr>
            <a:spLocks noChangeAspect="1"/>
          </p:cNvSpPr>
          <p:nvPr/>
        </p:nvSpPr>
        <p:spPr bwMode="auto">
          <a:xfrm>
            <a:off x="10847501" y="3986759"/>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highlight>
                <a:srgbClr val="FFFF00"/>
              </a:highlight>
              <a:uLnTx/>
              <a:uFillTx/>
              <a:latin typeface="Segoe UI Semilight"/>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DD760644-01EC-4A34-94D2-0DB6A1178771}"/>
              </a:ext>
            </a:extLst>
          </p:cNvPr>
          <p:cNvSpPr>
            <a:spLocks noChangeAspect="1"/>
          </p:cNvSpPr>
          <p:nvPr/>
        </p:nvSpPr>
        <p:spPr bwMode="auto">
          <a:xfrm>
            <a:off x="8881231" y="4569578"/>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53" name="Freeform: Shape 252">
            <a:extLst>
              <a:ext uri="{FF2B5EF4-FFF2-40B4-BE49-F238E27FC236}">
                <a16:creationId xmlns:a16="http://schemas.microsoft.com/office/drawing/2014/main" id="{B9571ECA-7587-4F4B-AB8B-83C26D97B0A4}"/>
              </a:ext>
            </a:extLst>
          </p:cNvPr>
          <p:cNvSpPr>
            <a:spLocks noChangeAspect="1"/>
          </p:cNvSpPr>
          <p:nvPr/>
        </p:nvSpPr>
        <p:spPr bwMode="auto">
          <a:xfrm>
            <a:off x="10827596" y="4569578"/>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61" name="Freeform: Shape 260">
            <a:extLst>
              <a:ext uri="{FF2B5EF4-FFF2-40B4-BE49-F238E27FC236}">
                <a16:creationId xmlns:a16="http://schemas.microsoft.com/office/drawing/2014/main" id="{889A9310-126F-454A-B2DA-6D5F24BD6AC8}"/>
              </a:ext>
            </a:extLst>
          </p:cNvPr>
          <p:cNvSpPr>
            <a:spLocks noChangeAspect="1"/>
          </p:cNvSpPr>
          <p:nvPr/>
        </p:nvSpPr>
        <p:spPr bwMode="auto">
          <a:xfrm>
            <a:off x="6925995" y="4572802"/>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62" name="Freeform: Shape 261">
            <a:extLst>
              <a:ext uri="{FF2B5EF4-FFF2-40B4-BE49-F238E27FC236}">
                <a16:creationId xmlns:a16="http://schemas.microsoft.com/office/drawing/2014/main" id="{043007B3-F2F1-4959-86E5-5BD71E839694}"/>
              </a:ext>
            </a:extLst>
          </p:cNvPr>
          <p:cNvSpPr>
            <a:spLocks noChangeAspect="1"/>
          </p:cNvSpPr>
          <p:nvPr/>
        </p:nvSpPr>
        <p:spPr bwMode="auto">
          <a:xfrm>
            <a:off x="8881231" y="457552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63" name="Freeform: Shape 262">
            <a:extLst>
              <a:ext uri="{FF2B5EF4-FFF2-40B4-BE49-F238E27FC236}">
                <a16:creationId xmlns:a16="http://schemas.microsoft.com/office/drawing/2014/main" id="{B50CF742-3BFA-4E9D-88BF-351C286A47A8}"/>
              </a:ext>
            </a:extLst>
          </p:cNvPr>
          <p:cNvSpPr>
            <a:spLocks noChangeAspect="1"/>
          </p:cNvSpPr>
          <p:nvPr/>
        </p:nvSpPr>
        <p:spPr bwMode="auto">
          <a:xfrm>
            <a:off x="10827596" y="457552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66" name="Freeform: Shape 265">
            <a:extLst>
              <a:ext uri="{FF2B5EF4-FFF2-40B4-BE49-F238E27FC236}">
                <a16:creationId xmlns:a16="http://schemas.microsoft.com/office/drawing/2014/main" id="{09B1883A-273D-4FBB-B857-E503285303D6}"/>
              </a:ext>
            </a:extLst>
          </p:cNvPr>
          <p:cNvSpPr>
            <a:spLocks noChangeAspect="1"/>
          </p:cNvSpPr>
          <p:nvPr/>
        </p:nvSpPr>
        <p:spPr bwMode="auto">
          <a:xfrm>
            <a:off x="6925995" y="4883526"/>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67" name="Freeform: Shape 266">
            <a:extLst>
              <a:ext uri="{FF2B5EF4-FFF2-40B4-BE49-F238E27FC236}">
                <a16:creationId xmlns:a16="http://schemas.microsoft.com/office/drawing/2014/main" id="{EBF0D3E3-C99A-4D1E-9FE3-02430F4FB72D}"/>
              </a:ext>
            </a:extLst>
          </p:cNvPr>
          <p:cNvSpPr>
            <a:spLocks noChangeAspect="1"/>
          </p:cNvSpPr>
          <p:nvPr/>
        </p:nvSpPr>
        <p:spPr bwMode="auto">
          <a:xfrm>
            <a:off x="8881231" y="4901728"/>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8DAA6719-EE5D-4CD9-B10A-CC4333D30C4F}"/>
              </a:ext>
            </a:extLst>
          </p:cNvPr>
          <p:cNvSpPr>
            <a:spLocks noChangeAspect="1"/>
          </p:cNvSpPr>
          <p:nvPr/>
        </p:nvSpPr>
        <p:spPr bwMode="auto">
          <a:xfrm>
            <a:off x="10847501" y="4885953"/>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B1DF8245-513C-4B6E-BFA8-5BACDB09E2FA}"/>
              </a:ext>
            </a:extLst>
          </p:cNvPr>
          <p:cNvSpPr/>
          <p:nvPr/>
        </p:nvSpPr>
        <p:spPr bwMode="auto">
          <a:xfrm>
            <a:off x="459280" y="5406064"/>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47A36E03-48A2-4E0B-B18D-86A789D5AF31}"/>
              </a:ext>
            </a:extLst>
          </p:cNvPr>
          <p:cNvSpPr/>
          <p:nvPr/>
        </p:nvSpPr>
        <p:spPr>
          <a:xfrm>
            <a:off x="459280" y="5158763"/>
            <a:ext cx="5188509" cy="190087"/>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Support</a:t>
            </a:r>
          </a:p>
        </p:txBody>
      </p:sp>
      <p:sp>
        <p:nvSpPr>
          <p:cNvPr id="271" name="Rectangle 270">
            <a:extLst>
              <a:ext uri="{FF2B5EF4-FFF2-40B4-BE49-F238E27FC236}">
                <a16:creationId xmlns:a16="http://schemas.microsoft.com/office/drawing/2014/main" id="{94359C0E-0ED0-4F76-8473-1045EE22550B}"/>
              </a:ext>
            </a:extLst>
          </p:cNvPr>
          <p:cNvSpPr/>
          <p:nvPr/>
        </p:nvSpPr>
        <p:spPr bwMode="auto">
          <a:xfrm>
            <a:off x="6141115" y="54060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2" name="Rectangle 271">
            <a:extLst>
              <a:ext uri="{FF2B5EF4-FFF2-40B4-BE49-F238E27FC236}">
                <a16:creationId xmlns:a16="http://schemas.microsoft.com/office/drawing/2014/main" id="{94107D1D-CF13-4DC5-A639-39F832F3A29F}"/>
              </a:ext>
            </a:extLst>
          </p:cNvPr>
          <p:cNvSpPr/>
          <p:nvPr/>
        </p:nvSpPr>
        <p:spPr bwMode="auto">
          <a:xfrm>
            <a:off x="8116256" y="54060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3" name="Rectangle 272">
            <a:extLst>
              <a:ext uri="{FF2B5EF4-FFF2-40B4-BE49-F238E27FC236}">
                <a16:creationId xmlns:a16="http://schemas.microsoft.com/office/drawing/2014/main" id="{521D872A-4755-426B-97E9-8E2AE5173888}"/>
              </a:ext>
            </a:extLst>
          </p:cNvPr>
          <p:cNvSpPr/>
          <p:nvPr/>
        </p:nvSpPr>
        <p:spPr bwMode="auto">
          <a:xfrm>
            <a:off x="10062621" y="54060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7" name="Rectangle 276">
            <a:extLst>
              <a:ext uri="{FF2B5EF4-FFF2-40B4-BE49-F238E27FC236}">
                <a16:creationId xmlns:a16="http://schemas.microsoft.com/office/drawing/2014/main" id="{DE8BFFC7-0613-4627-941B-114D238EA1A5}"/>
              </a:ext>
            </a:extLst>
          </p:cNvPr>
          <p:cNvSpPr/>
          <p:nvPr/>
        </p:nvSpPr>
        <p:spPr>
          <a:xfrm>
            <a:off x="6142961" y="5144547"/>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Phone and Email</a:t>
            </a: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4</a:t>
            </a:r>
          </a:p>
        </p:txBody>
      </p:sp>
      <p:sp>
        <p:nvSpPr>
          <p:cNvPr id="278" name="Rectangle 277">
            <a:extLst>
              <a:ext uri="{FF2B5EF4-FFF2-40B4-BE49-F238E27FC236}">
                <a16:creationId xmlns:a16="http://schemas.microsoft.com/office/drawing/2014/main" id="{043D85DD-833F-411F-A597-E48313A0D596}"/>
              </a:ext>
            </a:extLst>
          </p:cNvPr>
          <p:cNvSpPr/>
          <p:nvPr/>
        </p:nvSpPr>
        <p:spPr>
          <a:xfrm>
            <a:off x="8118101" y="5144547"/>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Phone</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and</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Email</a:t>
            </a: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5</a:t>
            </a:r>
          </a:p>
        </p:txBody>
      </p:sp>
      <p:sp>
        <p:nvSpPr>
          <p:cNvPr id="279" name="Rectangle 278">
            <a:extLst>
              <a:ext uri="{FF2B5EF4-FFF2-40B4-BE49-F238E27FC236}">
                <a16:creationId xmlns:a16="http://schemas.microsoft.com/office/drawing/2014/main" id="{53FFF339-3738-4ED6-AE1B-D150B11A8C2C}"/>
              </a:ext>
            </a:extLst>
          </p:cNvPr>
          <p:cNvSpPr/>
          <p:nvPr/>
        </p:nvSpPr>
        <p:spPr>
          <a:xfrm>
            <a:off x="10064467" y="5144547"/>
            <a:ext cx="1705402"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Phone</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and</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Email</a:t>
            </a: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5</a:t>
            </a:r>
          </a:p>
        </p:txBody>
      </p:sp>
      <p:sp>
        <p:nvSpPr>
          <p:cNvPr id="280" name="TextBox 279">
            <a:extLst>
              <a:ext uri="{FF2B5EF4-FFF2-40B4-BE49-F238E27FC236}">
                <a16:creationId xmlns:a16="http://schemas.microsoft.com/office/drawing/2014/main" id="{BCB9123A-9F09-4EE2-BA3E-E8829C0C0472}"/>
              </a:ext>
            </a:extLst>
          </p:cNvPr>
          <p:cNvSpPr txBox="1"/>
          <p:nvPr/>
        </p:nvSpPr>
        <p:spPr>
          <a:xfrm>
            <a:off x="256619" y="5642687"/>
            <a:ext cx="11668462" cy="1008914"/>
          </a:xfrm>
          <a:prstGeom prst="rect">
            <a:avLst/>
          </a:prstGeom>
          <a:noFill/>
        </p:spPr>
        <p:txBody>
          <a:bodyPr wrap="square" lIns="179285" tIns="143428" rIns="179285" bIns="143428" numCol="2" spcCol="365760" rtlCol="0" anchor="b" anchorCtr="0">
            <a:noAutofit/>
          </a:bodyPr>
          <a:lstStyle/>
          <a:p>
            <a:pPr marL="89639" marR="0" lvl="0" indent="-89639" algn="l" defTabSz="914367" rtl="0" eaLnBrk="1" fontAlgn="auto" latinLnBrk="0" hangingPunct="1">
              <a:lnSpc>
                <a:spcPct val="90000"/>
              </a:lnSpc>
              <a:spcBef>
                <a:spcPts val="0"/>
              </a:spcBef>
              <a:spcAft>
                <a:spcPts val="294"/>
              </a:spcAft>
              <a:buClrTx/>
              <a:buSzTx/>
              <a:buFontTx/>
              <a:buNone/>
              <a:tabLst/>
              <a:defRPr/>
            </a:pPr>
            <a:r>
              <a:rPr kumimoji="0" lang="en-US" sz="1078"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1 </a:t>
            </a:r>
            <a:r>
              <a:rPr kumimoji="0" lang="en-US" sz="107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EM3 or higher </a:t>
            </a:r>
          </a:p>
          <a:p>
            <a:pPr marL="89639" marR="0" lvl="0" indent="-89639" algn="l" defTabSz="914367" rtl="0" eaLnBrk="1" fontAlgn="auto" latinLnBrk="0" hangingPunct="1">
              <a:lnSpc>
                <a:spcPct val="90000"/>
              </a:lnSpc>
              <a:spcBef>
                <a:spcPts val="0"/>
              </a:spcBef>
              <a:spcAft>
                <a:spcPts val="294"/>
              </a:spcAft>
              <a:buClrTx/>
              <a:buSzTx/>
              <a:buFontTx/>
              <a:buNone/>
              <a:tabLst/>
              <a:defRPr/>
            </a:pPr>
            <a:r>
              <a:rPr kumimoji="0" lang="en-US" sz="1078"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2</a:t>
            </a:r>
            <a:r>
              <a:rPr kumimoji="0" lang="en-US" sz="107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Basic user consumption in apps includes viewing content in web and mobile; using Q&amp;A, Quick Insights, and Cortana; and exporting to Excel, CSV, and PowerPoint</a:t>
            </a:r>
          </a:p>
          <a:p>
            <a:pPr marL="89639" marR="0" lvl="0" indent="-89639" algn="l" defTabSz="914367" rtl="0" eaLnBrk="1" fontAlgn="auto" latinLnBrk="0" hangingPunct="1">
              <a:lnSpc>
                <a:spcPct val="90000"/>
              </a:lnSpc>
              <a:spcBef>
                <a:spcPts val="0"/>
              </a:spcBef>
              <a:spcAft>
                <a:spcPts val="294"/>
              </a:spcAft>
              <a:buClrTx/>
              <a:buSzTx/>
              <a:buFontTx/>
              <a:buNone/>
              <a:tabLst/>
              <a:defRPr/>
            </a:pPr>
            <a:r>
              <a:rPr kumimoji="0" lang="en-US" sz="1078"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3</a:t>
            </a:r>
            <a:r>
              <a:rPr kumimoji="0" lang="en-US" sz="107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Embedded SKUs only allow consumption through embedded APIs and controls, NOT applications or email subscriptions</a:t>
            </a:r>
          </a:p>
          <a:p>
            <a:pPr marL="89639" marR="0" lvl="0" indent="-89639" algn="l" defTabSz="914367" rtl="0" eaLnBrk="1" fontAlgn="auto" latinLnBrk="0" hangingPunct="1">
              <a:lnSpc>
                <a:spcPct val="90000"/>
              </a:lnSpc>
              <a:spcBef>
                <a:spcPts val="0"/>
              </a:spcBef>
              <a:spcAft>
                <a:spcPts val="294"/>
              </a:spcAft>
              <a:buClrTx/>
              <a:buSzTx/>
              <a:buFontTx/>
              <a:buNone/>
              <a:tabLst/>
              <a:defRPr/>
            </a:pPr>
            <a:r>
              <a:rPr kumimoji="0" lang="en-US" sz="1078"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4</a:t>
            </a:r>
            <a:r>
              <a:rPr kumimoji="0" lang="en-US" sz="107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For tenant administrators, phone support from Microsoft; for Pro users, email support from Microsoft</a:t>
            </a:r>
          </a:p>
          <a:p>
            <a:pPr marL="89639" marR="0" lvl="0" indent="-89639" algn="l" defTabSz="914367" rtl="0" eaLnBrk="1" fontAlgn="auto" latinLnBrk="0" hangingPunct="1">
              <a:lnSpc>
                <a:spcPct val="90000"/>
              </a:lnSpc>
              <a:spcBef>
                <a:spcPts val="0"/>
              </a:spcBef>
              <a:spcAft>
                <a:spcPts val="294"/>
              </a:spcAft>
              <a:buClrTx/>
              <a:buSzTx/>
              <a:buFontTx/>
              <a:buNone/>
              <a:tabLst/>
              <a:defRPr/>
            </a:pPr>
            <a:r>
              <a:rPr kumimoji="0" lang="en-US" sz="1078"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5</a:t>
            </a:r>
            <a:r>
              <a:rPr kumimoji="0" lang="en-US" sz="107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For Premium capacity administrators, phone support from Microsoft; for Pro users, email support from Microsoft; and for basic users, support from the community</a:t>
            </a:r>
          </a:p>
          <a:p>
            <a:pPr marL="89639" marR="0" lvl="0" indent="-89639" algn="l" defTabSz="914367" rtl="0" eaLnBrk="1" fontAlgn="auto" latinLnBrk="0" hangingPunct="1">
              <a:lnSpc>
                <a:spcPct val="90000"/>
              </a:lnSpc>
              <a:spcBef>
                <a:spcPts val="0"/>
              </a:spcBef>
              <a:spcAft>
                <a:spcPts val="294"/>
              </a:spcAft>
              <a:buClrTx/>
              <a:buSzTx/>
              <a:buFontTx/>
              <a:buNone/>
              <a:tabLst/>
              <a:defRPr/>
            </a:pPr>
            <a:r>
              <a:rPr kumimoji="0" lang="en-US" sz="1078"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6</a:t>
            </a:r>
            <a:r>
              <a:rPr kumimoji="0" lang="en-US" sz="107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A3 or higher</a:t>
            </a:r>
          </a:p>
        </p:txBody>
      </p:sp>
      <p:sp>
        <p:nvSpPr>
          <p:cNvPr id="114" name="Rectangle 113">
            <a:extLst>
              <a:ext uri="{FF2B5EF4-FFF2-40B4-BE49-F238E27FC236}">
                <a16:creationId xmlns:a16="http://schemas.microsoft.com/office/drawing/2014/main" id="{8DCDDBDF-BB1E-48DA-A1BE-BBE70230FD3D}"/>
              </a:ext>
            </a:extLst>
          </p:cNvPr>
          <p:cNvSpPr/>
          <p:nvPr/>
        </p:nvSpPr>
        <p:spPr>
          <a:xfrm>
            <a:off x="10827524" y="3955909"/>
            <a:ext cx="179285" cy="19914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3</a:t>
            </a:r>
          </a:p>
        </p:txBody>
      </p:sp>
    </p:spTree>
    <p:extLst>
      <p:ext uri="{BB962C8B-B14F-4D97-AF65-F5344CB8AC3E}">
        <p14:creationId xmlns:p14="http://schemas.microsoft.com/office/powerpoint/2010/main" val="937877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0">
                                            <p:txEl>
                                              <p:pRg st="0" end="0"/>
                                            </p:txEl>
                                          </p:spTgt>
                                        </p:tgtEl>
                                        <p:attrNameLst>
                                          <p:attrName>style.visibility</p:attrName>
                                        </p:attrNameLst>
                                      </p:cBhvr>
                                      <p:to>
                                        <p:strVal val="visible"/>
                                      </p:to>
                                    </p:set>
                                    <p:animEffect transition="in" filter="fade">
                                      <p:cBhvr>
                                        <p:cTn id="7" dur="500"/>
                                        <p:tgtEl>
                                          <p:spTgt spid="28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0">
                                            <p:txEl>
                                              <p:pRg st="1" end="1"/>
                                            </p:txEl>
                                          </p:spTgt>
                                        </p:tgtEl>
                                        <p:attrNameLst>
                                          <p:attrName>style.visibility</p:attrName>
                                        </p:attrNameLst>
                                      </p:cBhvr>
                                      <p:to>
                                        <p:strVal val="visible"/>
                                      </p:to>
                                    </p:set>
                                    <p:animEffect transition="in" filter="fade">
                                      <p:cBhvr>
                                        <p:cTn id="11" dur="500"/>
                                        <p:tgtEl>
                                          <p:spTgt spid="280">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0">
                                            <p:txEl>
                                              <p:pRg st="2" end="2"/>
                                            </p:txEl>
                                          </p:spTgt>
                                        </p:tgtEl>
                                        <p:attrNameLst>
                                          <p:attrName>style.visibility</p:attrName>
                                        </p:attrNameLst>
                                      </p:cBhvr>
                                      <p:to>
                                        <p:strVal val="visible"/>
                                      </p:to>
                                    </p:set>
                                    <p:animEffect transition="in" filter="fade">
                                      <p:cBhvr>
                                        <p:cTn id="15" dur="500"/>
                                        <p:tgtEl>
                                          <p:spTgt spid="280">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0">
                                            <p:txEl>
                                              <p:pRg st="3" end="3"/>
                                            </p:txEl>
                                          </p:spTgt>
                                        </p:tgtEl>
                                        <p:attrNameLst>
                                          <p:attrName>style.visibility</p:attrName>
                                        </p:attrNameLst>
                                      </p:cBhvr>
                                      <p:to>
                                        <p:strVal val="visible"/>
                                      </p:to>
                                    </p:set>
                                    <p:animEffect transition="in" filter="fade">
                                      <p:cBhvr>
                                        <p:cTn id="19" dur="500"/>
                                        <p:tgtEl>
                                          <p:spTgt spid="280">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0">
                                            <p:txEl>
                                              <p:pRg st="4" end="4"/>
                                            </p:txEl>
                                          </p:spTgt>
                                        </p:tgtEl>
                                        <p:attrNameLst>
                                          <p:attrName>style.visibility</p:attrName>
                                        </p:attrNameLst>
                                      </p:cBhvr>
                                      <p:to>
                                        <p:strVal val="visible"/>
                                      </p:to>
                                    </p:set>
                                    <p:animEffect transition="in" filter="fade">
                                      <p:cBhvr>
                                        <p:cTn id="23" dur="500"/>
                                        <p:tgtEl>
                                          <p:spTgt spid="280">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0">
                                            <p:txEl>
                                              <p:pRg st="5" end="5"/>
                                            </p:txEl>
                                          </p:spTgt>
                                        </p:tgtEl>
                                        <p:attrNameLst>
                                          <p:attrName>style.visibility</p:attrName>
                                        </p:attrNameLst>
                                      </p:cBhvr>
                                      <p:to>
                                        <p:strVal val="visible"/>
                                      </p:to>
                                    </p:set>
                                    <p:animEffect transition="in" filter="fade">
                                      <p:cBhvr>
                                        <p:cTn id="27" dur="500"/>
                                        <p:tgtEl>
                                          <p:spTgt spid="28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C8373AA-99BF-408B-95CF-F38B0C21ED7C}"/>
              </a:ext>
            </a:extLst>
          </p:cNvPr>
          <p:cNvGrpSpPr/>
          <p:nvPr/>
        </p:nvGrpSpPr>
        <p:grpSpPr>
          <a:xfrm>
            <a:off x="269241" y="1477439"/>
            <a:ext cx="11624955" cy="3999738"/>
            <a:chOff x="274639" y="1280715"/>
            <a:chExt cx="11858060" cy="4079941"/>
          </a:xfrm>
        </p:grpSpPr>
        <p:sp>
          <p:nvSpPr>
            <p:cNvPr id="14" name="Rectangle 13"/>
            <p:cNvSpPr/>
            <p:nvPr/>
          </p:nvSpPr>
          <p:spPr>
            <a:xfrm>
              <a:off x="6258602" y="1336114"/>
              <a:ext cx="3402226" cy="424732"/>
            </a:xfrm>
            <a:prstGeom prst="rect">
              <a:avLst/>
            </a:prstGeom>
          </p:spPr>
          <p:txBody>
            <a:bodyPr wrap="square" anchor="ctr" anchorCtr="0">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Deployment option</a:t>
              </a:r>
            </a:p>
          </p:txBody>
        </p:sp>
        <p:sp>
          <p:nvSpPr>
            <p:cNvPr id="16" name="Rectangle 15"/>
            <p:cNvSpPr/>
            <p:nvPr/>
          </p:nvSpPr>
          <p:spPr>
            <a:xfrm>
              <a:off x="6705601" y="1834396"/>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PaaS</a:t>
              </a:r>
            </a:p>
          </p:txBody>
        </p:sp>
        <p:sp>
          <p:nvSpPr>
            <p:cNvPr id="15" name="Rectangle 14"/>
            <p:cNvSpPr/>
            <p:nvPr/>
          </p:nvSpPr>
          <p:spPr bwMode="auto">
            <a:xfrm>
              <a:off x="6705601" y="1769356"/>
              <a:ext cx="246888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1" rIns="0" bIns="45721" numCol="1" rtlCol="0" anchor="ctr" anchorCtr="0" compatLnSpc="1">
              <a:prstTxWarp prst="textNoShape">
                <a:avLst/>
              </a:prstTxWarp>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Rectangle 33"/>
            <p:cNvSpPr/>
            <p:nvPr/>
          </p:nvSpPr>
          <p:spPr>
            <a:xfrm>
              <a:off x="6705601" y="2306105"/>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PaaS</a:t>
              </a:r>
            </a:p>
          </p:txBody>
        </p:sp>
        <p:sp>
          <p:nvSpPr>
            <p:cNvPr id="35" name="Rectangle 34"/>
            <p:cNvSpPr/>
            <p:nvPr/>
          </p:nvSpPr>
          <p:spPr bwMode="auto">
            <a:xfrm>
              <a:off x="6705601" y="2241065"/>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1" name="Rectangle 40"/>
            <p:cNvSpPr/>
            <p:nvPr/>
          </p:nvSpPr>
          <p:spPr>
            <a:xfrm>
              <a:off x="6705601" y="2777814"/>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PaaS</a:t>
              </a:r>
            </a:p>
          </p:txBody>
        </p:sp>
        <p:sp>
          <p:nvSpPr>
            <p:cNvPr id="42" name="Rectangle 41"/>
            <p:cNvSpPr/>
            <p:nvPr/>
          </p:nvSpPr>
          <p:spPr bwMode="auto">
            <a:xfrm>
              <a:off x="6705601" y="2712774"/>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7" name="Rectangle 56"/>
            <p:cNvSpPr/>
            <p:nvPr/>
          </p:nvSpPr>
          <p:spPr>
            <a:xfrm>
              <a:off x="6705601" y="3249523"/>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SaaS or PaaS</a:t>
              </a:r>
            </a:p>
          </p:txBody>
        </p:sp>
        <p:sp>
          <p:nvSpPr>
            <p:cNvPr id="58" name="Rectangle 57"/>
            <p:cNvSpPr/>
            <p:nvPr/>
          </p:nvSpPr>
          <p:spPr>
            <a:xfrm>
              <a:off x="6705601" y="3721232"/>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SaaS or PaaS</a:t>
              </a:r>
            </a:p>
          </p:txBody>
        </p:sp>
        <p:sp>
          <p:nvSpPr>
            <p:cNvPr id="59" name="Rectangle 58"/>
            <p:cNvSpPr/>
            <p:nvPr/>
          </p:nvSpPr>
          <p:spPr bwMode="auto">
            <a:xfrm>
              <a:off x="6705601" y="3656192"/>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0" name="Rectangle 59"/>
            <p:cNvSpPr/>
            <p:nvPr/>
          </p:nvSpPr>
          <p:spPr>
            <a:xfrm>
              <a:off x="6705601" y="4192937"/>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SaaS or PaaS</a:t>
              </a:r>
            </a:p>
          </p:txBody>
        </p:sp>
        <p:sp>
          <p:nvSpPr>
            <p:cNvPr id="61" name="Rectangle 60"/>
            <p:cNvSpPr/>
            <p:nvPr/>
          </p:nvSpPr>
          <p:spPr bwMode="auto">
            <a:xfrm>
              <a:off x="6705601" y="4127901"/>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2" name="Rectangle 71"/>
            <p:cNvSpPr/>
            <p:nvPr/>
          </p:nvSpPr>
          <p:spPr bwMode="auto">
            <a:xfrm>
              <a:off x="6705601" y="3184483"/>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 name="Rectangle 17"/>
            <p:cNvSpPr/>
            <p:nvPr/>
          </p:nvSpPr>
          <p:spPr>
            <a:xfrm>
              <a:off x="3901441" y="1280715"/>
              <a:ext cx="2468880" cy="480131"/>
            </a:xfrm>
            <a:prstGeom prst="rect">
              <a:avLst/>
            </a:prstGeom>
          </p:spPr>
          <p:txBody>
            <a:bodyPr wrap="square" anchor="ctr" anchorCtr="0">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Virtual</a:t>
              </a:r>
              <a:r>
                <a:rPr kumimoji="0" lang="en-US" sz="274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 </a:t>
              </a: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cores</a:t>
              </a:r>
              <a:r>
                <a:rPr kumimoji="0" lang="en-US" sz="1765"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a:t>
              </a:r>
              <a:endPar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endParaRPr>
            </a:p>
          </p:txBody>
        </p:sp>
        <p:sp>
          <p:nvSpPr>
            <p:cNvPr id="19" name="Rectangle 18"/>
            <p:cNvSpPr/>
            <p:nvPr/>
          </p:nvSpPr>
          <p:spPr bwMode="auto">
            <a:xfrm>
              <a:off x="3901441" y="1769356"/>
              <a:ext cx="246888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1" rIns="0" bIns="45721" numCol="1" rtlCol="0" anchor="ctr" anchorCtr="0" compatLnSpc="1">
              <a:prstTxWarp prst="textNoShape">
                <a:avLst/>
              </a:prstTxWarp>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Rectangle 19"/>
            <p:cNvSpPr/>
            <p:nvPr/>
          </p:nvSpPr>
          <p:spPr>
            <a:xfrm>
              <a:off x="3901441" y="1834396"/>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1</a:t>
              </a:r>
            </a:p>
          </p:txBody>
        </p:sp>
        <p:sp>
          <p:nvSpPr>
            <p:cNvPr id="36" name="Rectangle 35"/>
            <p:cNvSpPr/>
            <p:nvPr/>
          </p:nvSpPr>
          <p:spPr bwMode="auto">
            <a:xfrm>
              <a:off x="3901441" y="2241065"/>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7" name="Rectangle 36"/>
            <p:cNvSpPr/>
            <p:nvPr/>
          </p:nvSpPr>
          <p:spPr>
            <a:xfrm>
              <a:off x="3901441" y="2306105"/>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2</a:t>
              </a:r>
            </a:p>
          </p:txBody>
        </p:sp>
        <p:sp>
          <p:nvSpPr>
            <p:cNvPr id="43" name="Rectangle 42"/>
            <p:cNvSpPr/>
            <p:nvPr/>
          </p:nvSpPr>
          <p:spPr bwMode="auto">
            <a:xfrm>
              <a:off x="3901441" y="2712774"/>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4" name="Rectangle 43"/>
            <p:cNvSpPr/>
            <p:nvPr/>
          </p:nvSpPr>
          <p:spPr>
            <a:xfrm>
              <a:off x="3901441" y="2777814"/>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4</a:t>
              </a:r>
            </a:p>
          </p:txBody>
        </p:sp>
        <p:sp>
          <p:nvSpPr>
            <p:cNvPr id="62" name="Rectangle 61"/>
            <p:cNvSpPr/>
            <p:nvPr/>
          </p:nvSpPr>
          <p:spPr>
            <a:xfrm>
              <a:off x="3901441" y="3249523"/>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8</a:t>
              </a:r>
            </a:p>
          </p:txBody>
        </p:sp>
        <p:sp>
          <p:nvSpPr>
            <p:cNvPr id="63" name="Rectangle 62"/>
            <p:cNvSpPr/>
            <p:nvPr/>
          </p:nvSpPr>
          <p:spPr bwMode="auto">
            <a:xfrm>
              <a:off x="3901441" y="3656192"/>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4" name="Rectangle 63"/>
            <p:cNvSpPr/>
            <p:nvPr/>
          </p:nvSpPr>
          <p:spPr>
            <a:xfrm>
              <a:off x="3901441" y="3721232"/>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16</a:t>
              </a:r>
            </a:p>
          </p:txBody>
        </p:sp>
        <p:sp>
          <p:nvSpPr>
            <p:cNvPr id="65" name="Rectangle 64"/>
            <p:cNvSpPr/>
            <p:nvPr/>
          </p:nvSpPr>
          <p:spPr bwMode="auto">
            <a:xfrm>
              <a:off x="3901441" y="4127901"/>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Rectangle 65"/>
            <p:cNvSpPr/>
            <p:nvPr/>
          </p:nvSpPr>
          <p:spPr>
            <a:xfrm>
              <a:off x="3901441" y="4192938"/>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32</a:t>
              </a:r>
            </a:p>
          </p:txBody>
        </p:sp>
        <p:sp>
          <p:nvSpPr>
            <p:cNvPr id="73" name="Rectangle 72"/>
            <p:cNvSpPr/>
            <p:nvPr/>
          </p:nvSpPr>
          <p:spPr bwMode="auto">
            <a:xfrm>
              <a:off x="3901441" y="3184483"/>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 name="Rectangle 24"/>
            <p:cNvSpPr/>
            <p:nvPr/>
          </p:nvSpPr>
          <p:spPr>
            <a:xfrm>
              <a:off x="274639" y="1336114"/>
              <a:ext cx="3108960" cy="424732"/>
            </a:xfrm>
            <a:prstGeom prst="rect">
              <a:avLst/>
            </a:prstGeom>
          </p:spPr>
          <p:txBody>
            <a:bodyPr wrap="square" anchor="ctr" anchorCtr="0">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Node</a:t>
              </a:r>
            </a:p>
          </p:txBody>
        </p:sp>
        <p:sp>
          <p:nvSpPr>
            <p:cNvPr id="26" name="Rectangle 25"/>
            <p:cNvSpPr/>
            <p:nvPr/>
          </p:nvSpPr>
          <p:spPr bwMode="auto">
            <a:xfrm>
              <a:off x="457201" y="1769356"/>
              <a:ext cx="310896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1" rIns="0" bIns="45721" numCol="1" rtlCol="0" anchor="ctr" anchorCtr="0" compatLnSpc="1">
              <a:prstTxWarp prst="textNoShape">
                <a:avLst/>
              </a:prstTxWarp>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Rectangle 26"/>
            <p:cNvSpPr/>
            <p:nvPr/>
          </p:nvSpPr>
          <p:spPr>
            <a:xfrm>
              <a:off x="457201" y="1834396"/>
              <a:ext cx="3292184" cy="341632"/>
            </a:xfrm>
            <a:prstGeom prst="rect">
              <a:avLst/>
            </a:prstGeom>
          </p:spPr>
          <p:txBody>
            <a:bodyPr wrap="square" anchor="ctr" anchorCtr="0">
              <a:spAutoFit/>
            </a:bodyPr>
            <a:lstStyle/>
            <a:p>
              <a:pPr marL="0" marR="0" lvl="0" indent="0" algn="l"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Power BI Premium EM1</a:t>
              </a:r>
              <a:r>
                <a:rPr kumimoji="0" lang="en-US" sz="1765"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3</a:t>
              </a:r>
              <a:endPar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8" name="Rectangle 37"/>
            <p:cNvSpPr/>
            <p:nvPr/>
          </p:nvSpPr>
          <p:spPr bwMode="auto">
            <a:xfrm>
              <a:off x="457201" y="2241065"/>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9" name="Rectangle 38"/>
            <p:cNvSpPr/>
            <p:nvPr/>
          </p:nvSpPr>
          <p:spPr>
            <a:xfrm>
              <a:off x="457201" y="2306106"/>
              <a:ext cx="3292184" cy="341632"/>
            </a:xfrm>
            <a:prstGeom prst="rect">
              <a:avLst/>
            </a:prstGeom>
          </p:spPr>
          <p:txBody>
            <a:bodyPr wrap="square" anchor="ctr" anchorCtr="0">
              <a:spAutoFit/>
            </a:bodyPr>
            <a:lstStyle/>
            <a:p>
              <a:pPr marL="0" marR="0" lvl="0" indent="0" algn="l"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Power BI Premium EM2</a:t>
              </a:r>
              <a:r>
                <a:rPr kumimoji="0" lang="en-US" sz="1765"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3</a:t>
              </a:r>
              <a:endPar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5" name="Rectangle 44"/>
            <p:cNvSpPr/>
            <p:nvPr/>
          </p:nvSpPr>
          <p:spPr bwMode="auto">
            <a:xfrm>
              <a:off x="457201" y="2712774"/>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6" name="Rectangle 45"/>
            <p:cNvSpPr/>
            <p:nvPr/>
          </p:nvSpPr>
          <p:spPr>
            <a:xfrm>
              <a:off x="457201" y="2763965"/>
              <a:ext cx="3292184" cy="369332"/>
            </a:xfrm>
            <a:prstGeom prst="rect">
              <a:avLst/>
            </a:prstGeom>
          </p:spPr>
          <p:txBody>
            <a:bodyPr wrap="square" anchor="ctr" anchorCtr="0">
              <a:spAutoFit/>
            </a:bodyPr>
            <a:lstStyle/>
            <a:p>
              <a:pPr marL="0" marR="0" lvl="0" indent="0" algn="l"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Power BI Premium</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EM3</a:t>
              </a:r>
              <a:r>
                <a:rPr kumimoji="0" lang="en-US" sz="1765"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3</a:t>
              </a:r>
            </a:p>
          </p:txBody>
        </p:sp>
        <p:sp>
          <p:nvSpPr>
            <p:cNvPr id="67" name="Rectangle 66"/>
            <p:cNvSpPr/>
            <p:nvPr/>
          </p:nvSpPr>
          <p:spPr>
            <a:xfrm>
              <a:off x="457201" y="3249523"/>
              <a:ext cx="3108960" cy="341632"/>
            </a:xfrm>
            <a:prstGeom prst="rect">
              <a:avLst/>
            </a:prstGeom>
          </p:spPr>
          <p:txBody>
            <a:bodyPr wrap="square" anchor="ctr" anchorCtr="0">
              <a:spAutoFit/>
            </a:bodyPr>
            <a:lstStyle/>
            <a:p>
              <a:pPr marL="0" marR="0" lvl="0" indent="0" algn="l"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Power BI Premium P1</a:t>
              </a:r>
            </a:p>
          </p:txBody>
        </p:sp>
        <p:sp>
          <p:nvSpPr>
            <p:cNvPr id="68" name="Rectangle 67"/>
            <p:cNvSpPr/>
            <p:nvPr/>
          </p:nvSpPr>
          <p:spPr bwMode="auto">
            <a:xfrm>
              <a:off x="457201" y="3656192"/>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9" name="Rectangle 68"/>
            <p:cNvSpPr/>
            <p:nvPr/>
          </p:nvSpPr>
          <p:spPr>
            <a:xfrm>
              <a:off x="457201" y="3721232"/>
              <a:ext cx="3108960" cy="341632"/>
            </a:xfrm>
            <a:prstGeom prst="rect">
              <a:avLst/>
            </a:prstGeom>
          </p:spPr>
          <p:txBody>
            <a:bodyPr wrap="square" anchor="ctr" anchorCtr="0">
              <a:spAutoFit/>
            </a:bodyPr>
            <a:lstStyle/>
            <a:p>
              <a:pPr marL="0" marR="0" lvl="0" indent="0" algn="l"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Power BI Premium P2</a:t>
              </a:r>
            </a:p>
          </p:txBody>
        </p:sp>
        <p:sp>
          <p:nvSpPr>
            <p:cNvPr id="70" name="Rectangle 69"/>
            <p:cNvSpPr/>
            <p:nvPr/>
          </p:nvSpPr>
          <p:spPr bwMode="auto">
            <a:xfrm>
              <a:off x="457201" y="4127901"/>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70"/>
            <p:cNvSpPr/>
            <p:nvPr/>
          </p:nvSpPr>
          <p:spPr>
            <a:xfrm>
              <a:off x="457201" y="4192937"/>
              <a:ext cx="3108960" cy="341632"/>
            </a:xfrm>
            <a:prstGeom prst="rect">
              <a:avLst/>
            </a:prstGeom>
          </p:spPr>
          <p:txBody>
            <a:bodyPr wrap="square" anchor="ctr" anchorCtr="0">
              <a:spAutoFit/>
            </a:bodyPr>
            <a:lstStyle/>
            <a:p>
              <a:pPr marL="0" marR="0" lvl="0" indent="0" algn="l"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Power BI Premium P3</a:t>
              </a:r>
            </a:p>
          </p:txBody>
        </p:sp>
        <p:sp>
          <p:nvSpPr>
            <p:cNvPr id="74" name="Rectangle 73"/>
            <p:cNvSpPr/>
            <p:nvPr/>
          </p:nvSpPr>
          <p:spPr bwMode="auto">
            <a:xfrm>
              <a:off x="457201" y="3184483"/>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5" name="Rectangle 74"/>
            <p:cNvSpPr/>
            <p:nvPr/>
          </p:nvSpPr>
          <p:spPr>
            <a:xfrm>
              <a:off x="9478257" y="1280715"/>
              <a:ext cx="2654442" cy="480131"/>
            </a:xfrm>
            <a:prstGeom prst="rect">
              <a:avLst/>
            </a:prstGeom>
          </p:spPr>
          <p:txBody>
            <a:bodyPr wrap="square" anchor="ctr" anchorCtr="0">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Price</a:t>
              </a:r>
              <a:r>
                <a:rPr kumimoji="0" lang="en-US" sz="274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 </a:t>
              </a: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per</a:t>
              </a:r>
              <a:r>
                <a:rPr kumimoji="0" lang="en-US" sz="274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 </a:t>
              </a: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month</a:t>
              </a:r>
              <a:r>
                <a:rPr kumimoji="0" lang="en-US" sz="1765"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2</a:t>
              </a:r>
              <a:endParaRPr kumimoji="0" lang="en-US" sz="1765"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endParaRPr>
            </a:p>
          </p:txBody>
        </p:sp>
        <p:sp>
          <p:nvSpPr>
            <p:cNvPr id="76" name="Rectangle 75"/>
            <p:cNvSpPr/>
            <p:nvPr/>
          </p:nvSpPr>
          <p:spPr>
            <a:xfrm>
              <a:off x="9509761" y="1834396"/>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$625</a:t>
              </a:r>
            </a:p>
          </p:txBody>
        </p:sp>
        <p:sp>
          <p:nvSpPr>
            <p:cNvPr id="77" name="Rectangle 76"/>
            <p:cNvSpPr/>
            <p:nvPr/>
          </p:nvSpPr>
          <p:spPr bwMode="auto">
            <a:xfrm>
              <a:off x="9509761" y="1769356"/>
              <a:ext cx="246888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1" rIns="0" bIns="45721" numCol="1" rtlCol="0" anchor="ctr" anchorCtr="0" compatLnSpc="1">
              <a:prstTxWarp prst="textNoShape">
                <a:avLst/>
              </a:prstTxWarp>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77"/>
            <p:cNvSpPr/>
            <p:nvPr/>
          </p:nvSpPr>
          <p:spPr>
            <a:xfrm>
              <a:off x="9509761" y="2306105"/>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$1,245</a:t>
              </a:r>
            </a:p>
          </p:txBody>
        </p:sp>
        <p:sp>
          <p:nvSpPr>
            <p:cNvPr id="79" name="Rectangle 78"/>
            <p:cNvSpPr/>
            <p:nvPr/>
          </p:nvSpPr>
          <p:spPr bwMode="auto">
            <a:xfrm>
              <a:off x="9509761" y="2241065"/>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Rectangle 79"/>
            <p:cNvSpPr/>
            <p:nvPr/>
          </p:nvSpPr>
          <p:spPr>
            <a:xfrm>
              <a:off x="9509761" y="2777814"/>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$2,495</a:t>
              </a:r>
            </a:p>
          </p:txBody>
        </p:sp>
        <p:sp>
          <p:nvSpPr>
            <p:cNvPr id="81" name="Rectangle 80"/>
            <p:cNvSpPr/>
            <p:nvPr/>
          </p:nvSpPr>
          <p:spPr bwMode="auto">
            <a:xfrm>
              <a:off x="9509761" y="2712774"/>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2" name="Rectangle 81"/>
            <p:cNvSpPr/>
            <p:nvPr/>
          </p:nvSpPr>
          <p:spPr>
            <a:xfrm>
              <a:off x="9509761" y="3249523"/>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$4,995</a:t>
              </a:r>
            </a:p>
          </p:txBody>
        </p:sp>
        <p:sp>
          <p:nvSpPr>
            <p:cNvPr id="83" name="Rectangle 82"/>
            <p:cNvSpPr/>
            <p:nvPr/>
          </p:nvSpPr>
          <p:spPr>
            <a:xfrm>
              <a:off x="9509761" y="3721232"/>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$9,995</a:t>
              </a:r>
            </a:p>
          </p:txBody>
        </p:sp>
        <p:sp>
          <p:nvSpPr>
            <p:cNvPr id="84" name="Rectangle 83"/>
            <p:cNvSpPr/>
            <p:nvPr/>
          </p:nvSpPr>
          <p:spPr bwMode="auto">
            <a:xfrm>
              <a:off x="9509761" y="3656192"/>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5" name="Rectangle 84"/>
            <p:cNvSpPr/>
            <p:nvPr/>
          </p:nvSpPr>
          <p:spPr>
            <a:xfrm>
              <a:off x="9509761" y="4192938"/>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$19,995</a:t>
              </a:r>
            </a:p>
          </p:txBody>
        </p:sp>
        <p:sp>
          <p:nvSpPr>
            <p:cNvPr id="86" name="Rectangle 85"/>
            <p:cNvSpPr/>
            <p:nvPr/>
          </p:nvSpPr>
          <p:spPr bwMode="auto">
            <a:xfrm>
              <a:off x="9509761" y="4127901"/>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8" name="Rectangle 87"/>
            <p:cNvSpPr/>
            <p:nvPr/>
          </p:nvSpPr>
          <p:spPr bwMode="auto">
            <a:xfrm>
              <a:off x="9509761" y="3184483"/>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7" name="Rectangle 86">
              <a:extLst>
                <a:ext uri="{FF2B5EF4-FFF2-40B4-BE49-F238E27FC236}">
                  <a16:creationId xmlns:a16="http://schemas.microsoft.com/office/drawing/2014/main" id="{AB18213A-6FBD-4377-AF01-F073D138BF4C}"/>
                </a:ext>
              </a:extLst>
            </p:cNvPr>
            <p:cNvSpPr/>
            <p:nvPr/>
          </p:nvSpPr>
          <p:spPr>
            <a:xfrm>
              <a:off x="6705601" y="4592994"/>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SaaS or PaaS</a:t>
              </a:r>
            </a:p>
          </p:txBody>
        </p:sp>
        <p:sp>
          <p:nvSpPr>
            <p:cNvPr id="89" name="Rectangle 88">
              <a:extLst>
                <a:ext uri="{FF2B5EF4-FFF2-40B4-BE49-F238E27FC236}">
                  <a16:creationId xmlns:a16="http://schemas.microsoft.com/office/drawing/2014/main" id="{4D7155F6-D686-4F21-89B5-2005451E9AC3}"/>
                </a:ext>
              </a:extLst>
            </p:cNvPr>
            <p:cNvSpPr/>
            <p:nvPr/>
          </p:nvSpPr>
          <p:spPr bwMode="auto">
            <a:xfrm>
              <a:off x="6705601" y="4527958"/>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0" name="Rectangle 89">
              <a:extLst>
                <a:ext uri="{FF2B5EF4-FFF2-40B4-BE49-F238E27FC236}">
                  <a16:creationId xmlns:a16="http://schemas.microsoft.com/office/drawing/2014/main" id="{5B026E20-FC5B-479F-8E48-09EABB5D87C3}"/>
                </a:ext>
              </a:extLst>
            </p:cNvPr>
            <p:cNvSpPr/>
            <p:nvPr/>
          </p:nvSpPr>
          <p:spPr bwMode="auto">
            <a:xfrm>
              <a:off x="3901441" y="4527958"/>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C79B89CB-23DB-4569-8D97-B5B1B01225A2}"/>
                </a:ext>
              </a:extLst>
            </p:cNvPr>
            <p:cNvSpPr/>
            <p:nvPr/>
          </p:nvSpPr>
          <p:spPr>
            <a:xfrm>
              <a:off x="3901441" y="4592995"/>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64</a:t>
              </a:r>
            </a:p>
          </p:txBody>
        </p:sp>
        <p:sp>
          <p:nvSpPr>
            <p:cNvPr id="92" name="Rectangle 91">
              <a:extLst>
                <a:ext uri="{FF2B5EF4-FFF2-40B4-BE49-F238E27FC236}">
                  <a16:creationId xmlns:a16="http://schemas.microsoft.com/office/drawing/2014/main" id="{14D2640B-59AE-4C34-BEA7-881965835D3A}"/>
                </a:ext>
              </a:extLst>
            </p:cNvPr>
            <p:cNvSpPr/>
            <p:nvPr/>
          </p:nvSpPr>
          <p:spPr bwMode="auto">
            <a:xfrm>
              <a:off x="457201" y="4527958"/>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3" name="Rectangle 92">
              <a:extLst>
                <a:ext uri="{FF2B5EF4-FFF2-40B4-BE49-F238E27FC236}">
                  <a16:creationId xmlns:a16="http://schemas.microsoft.com/office/drawing/2014/main" id="{E205500D-CC7F-458B-9E28-201162A571B3}"/>
                </a:ext>
              </a:extLst>
            </p:cNvPr>
            <p:cNvSpPr/>
            <p:nvPr/>
          </p:nvSpPr>
          <p:spPr>
            <a:xfrm>
              <a:off x="457201" y="4592994"/>
              <a:ext cx="3108960" cy="341632"/>
            </a:xfrm>
            <a:prstGeom prst="rect">
              <a:avLst/>
            </a:prstGeom>
          </p:spPr>
          <p:txBody>
            <a:bodyPr wrap="square" anchor="ctr" anchorCtr="0">
              <a:spAutoFit/>
            </a:bodyPr>
            <a:lstStyle/>
            <a:p>
              <a:pPr marL="0" marR="0" lvl="0" indent="0" algn="l"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Power BI Premium P4</a:t>
              </a:r>
            </a:p>
          </p:txBody>
        </p:sp>
        <p:sp>
          <p:nvSpPr>
            <p:cNvPr id="94" name="Rectangle 93">
              <a:extLst>
                <a:ext uri="{FF2B5EF4-FFF2-40B4-BE49-F238E27FC236}">
                  <a16:creationId xmlns:a16="http://schemas.microsoft.com/office/drawing/2014/main" id="{3EF993B1-69DF-4C72-84D9-06E349594944}"/>
                </a:ext>
              </a:extLst>
            </p:cNvPr>
            <p:cNvSpPr/>
            <p:nvPr/>
          </p:nvSpPr>
          <p:spPr>
            <a:xfrm>
              <a:off x="9509761" y="4592995"/>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$39,995</a:t>
              </a:r>
              <a:endParaRPr kumimoji="0" lang="en-US" sz="1765"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endParaRPr>
            </a:p>
          </p:txBody>
        </p:sp>
        <p:sp>
          <p:nvSpPr>
            <p:cNvPr id="95" name="Rectangle 94">
              <a:extLst>
                <a:ext uri="{FF2B5EF4-FFF2-40B4-BE49-F238E27FC236}">
                  <a16:creationId xmlns:a16="http://schemas.microsoft.com/office/drawing/2014/main" id="{C0F3BC1D-8C9C-4C17-99AC-FEE0082F5B5D}"/>
                </a:ext>
              </a:extLst>
            </p:cNvPr>
            <p:cNvSpPr/>
            <p:nvPr/>
          </p:nvSpPr>
          <p:spPr bwMode="auto">
            <a:xfrm>
              <a:off x="9509761" y="4527958"/>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6" name="Rectangle 95">
              <a:extLst>
                <a:ext uri="{FF2B5EF4-FFF2-40B4-BE49-F238E27FC236}">
                  <a16:creationId xmlns:a16="http://schemas.microsoft.com/office/drawing/2014/main" id="{82751960-C7A2-4A45-BF1E-AD5BE68860C1}"/>
                </a:ext>
              </a:extLst>
            </p:cNvPr>
            <p:cNvSpPr/>
            <p:nvPr/>
          </p:nvSpPr>
          <p:spPr>
            <a:xfrm>
              <a:off x="6705601" y="5019023"/>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SaaS or PaaS</a:t>
              </a:r>
            </a:p>
          </p:txBody>
        </p:sp>
        <p:sp>
          <p:nvSpPr>
            <p:cNvPr id="97" name="Rectangle 96">
              <a:extLst>
                <a:ext uri="{FF2B5EF4-FFF2-40B4-BE49-F238E27FC236}">
                  <a16:creationId xmlns:a16="http://schemas.microsoft.com/office/drawing/2014/main" id="{B68FD26D-BC88-4153-8A25-3D7A09AEC2AB}"/>
                </a:ext>
              </a:extLst>
            </p:cNvPr>
            <p:cNvSpPr/>
            <p:nvPr/>
          </p:nvSpPr>
          <p:spPr bwMode="auto">
            <a:xfrm>
              <a:off x="6705601" y="4953987"/>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Rectangle 97">
              <a:extLst>
                <a:ext uri="{FF2B5EF4-FFF2-40B4-BE49-F238E27FC236}">
                  <a16:creationId xmlns:a16="http://schemas.microsoft.com/office/drawing/2014/main" id="{4A701F2A-9926-44AE-9E29-F9D80A508F10}"/>
                </a:ext>
              </a:extLst>
            </p:cNvPr>
            <p:cNvSpPr/>
            <p:nvPr/>
          </p:nvSpPr>
          <p:spPr bwMode="auto">
            <a:xfrm>
              <a:off x="3901441" y="4953987"/>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9" name="Rectangle 98">
              <a:extLst>
                <a:ext uri="{FF2B5EF4-FFF2-40B4-BE49-F238E27FC236}">
                  <a16:creationId xmlns:a16="http://schemas.microsoft.com/office/drawing/2014/main" id="{8D4675B9-213D-4783-A0D3-EDAE34CC2FBB}"/>
                </a:ext>
              </a:extLst>
            </p:cNvPr>
            <p:cNvSpPr/>
            <p:nvPr/>
          </p:nvSpPr>
          <p:spPr>
            <a:xfrm>
              <a:off x="3901441" y="5019024"/>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128</a:t>
              </a:r>
            </a:p>
          </p:txBody>
        </p:sp>
        <p:sp>
          <p:nvSpPr>
            <p:cNvPr id="100" name="Rectangle 99">
              <a:extLst>
                <a:ext uri="{FF2B5EF4-FFF2-40B4-BE49-F238E27FC236}">
                  <a16:creationId xmlns:a16="http://schemas.microsoft.com/office/drawing/2014/main" id="{1FFF89F7-53E7-4FB7-81BA-413244A17C43}"/>
                </a:ext>
              </a:extLst>
            </p:cNvPr>
            <p:cNvSpPr/>
            <p:nvPr/>
          </p:nvSpPr>
          <p:spPr bwMode="auto">
            <a:xfrm>
              <a:off x="457201" y="4953987"/>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1" name="Rectangle 100">
              <a:extLst>
                <a:ext uri="{FF2B5EF4-FFF2-40B4-BE49-F238E27FC236}">
                  <a16:creationId xmlns:a16="http://schemas.microsoft.com/office/drawing/2014/main" id="{0D91E299-A8AB-4BD3-B2A4-D591589E92CF}"/>
                </a:ext>
              </a:extLst>
            </p:cNvPr>
            <p:cNvSpPr/>
            <p:nvPr/>
          </p:nvSpPr>
          <p:spPr>
            <a:xfrm>
              <a:off x="457201" y="5019023"/>
              <a:ext cx="3108960" cy="341632"/>
            </a:xfrm>
            <a:prstGeom prst="rect">
              <a:avLst/>
            </a:prstGeom>
          </p:spPr>
          <p:txBody>
            <a:bodyPr wrap="square" anchor="ctr" anchorCtr="0">
              <a:spAutoFit/>
            </a:bodyPr>
            <a:lstStyle/>
            <a:p>
              <a:pPr marL="0" marR="0" lvl="0" indent="0" algn="l"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Power BI Premium P5</a:t>
              </a:r>
            </a:p>
          </p:txBody>
        </p:sp>
        <p:sp>
          <p:nvSpPr>
            <p:cNvPr id="102" name="Rectangle 101">
              <a:extLst>
                <a:ext uri="{FF2B5EF4-FFF2-40B4-BE49-F238E27FC236}">
                  <a16:creationId xmlns:a16="http://schemas.microsoft.com/office/drawing/2014/main" id="{C2801791-014C-4C66-B12E-E3609125D592}"/>
                </a:ext>
              </a:extLst>
            </p:cNvPr>
            <p:cNvSpPr/>
            <p:nvPr/>
          </p:nvSpPr>
          <p:spPr>
            <a:xfrm>
              <a:off x="9509761" y="5019024"/>
              <a:ext cx="2468880" cy="341632"/>
            </a:xfrm>
            <a:prstGeom prst="rect">
              <a:avLst/>
            </a:prstGeom>
          </p:spPr>
          <p:txBody>
            <a:bodyPr wrap="square" anchor="ctr" anchorCtr="0">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$79,995</a:t>
              </a:r>
            </a:p>
          </p:txBody>
        </p:sp>
        <p:sp>
          <p:nvSpPr>
            <p:cNvPr id="103" name="Rectangle 102">
              <a:extLst>
                <a:ext uri="{FF2B5EF4-FFF2-40B4-BE49-F238E27FC236}">
                  <a16:creationId xmlns:a16="http://schemas.microsoft.com/office/drawing/2014/main" id="{B3CC001A-3AC9-4B0F-80AB-3E2C14BAF0C3}"/>
                </a:ext>
              </a:extLst>
            </p:cNvPr>
            <p:cNvSpPr/>
            <p:nvPr/>
          </p:nvSpPr>
          <p:spPr bwMode="auto">
            <a:xfrm>
              <a:off x="9509761" y="4953987"/>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marL="0" marR="0" lvl="0" indent="0" algn="ctr" defTabSz="91405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04" name="Rectangle 103">
            <a:extLst>
              <a:ext uri="{FF2B5EF4-FFF2-40B4-BE49-F238E27FC236}">
                <a16:creationId xmlns:a16="http://schemas.microsoft.com/office/drawing/2014/main" id="{B0119045-3225-4D36-B362-4C2EFDAA3DBF}"/>
              </a:ext>
            </a:extLst>
          </p:cNvPr>
          <p:cNvSpPr/>
          <p:nvPr/>
        </p:nvSpPr>
        <p:spPr bwMode="auto">
          <a:xfrm>
            <a:off x="1" y="487"/>
            <a:ext cx="12192000" cy="10611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Title 16"/>
          <p:cNvSpPr>
            <a:spLocks noGrp="1"/>
          </p:cNvSpPr>
          <p:nvPr>
            <p:ph type="title"/>
          </p:nvPr>
        </p:nvSpPr>
        <p:spPr/>
        <p:txBody>
          <a:bodyPr/>
          <a:lstStyle/>
          <a:p>
            <a:r>
              <a:rPr lang="en-US" sz="3921" dirty="0"/>
              <a:t>Power BI Premium pricing</a:t>
            </a:r>
            <a:br>
              <a:rPr lang="en-US" sz="3921" dirty="0"/>
            </a:br>
            <a:endParaRPr lang="en-US" sz="3921" dirty="0"/>
          </a:p>
        </p:txBody>
      </p:sp>
      <p:sp>
        <p:nvSpPr>
          <p:cNvPr id="28" name="Rectangle 27"/>
          <p:cNvSpPr/>
          <p:nvPr/>
        </p:nvSpPr>
        <p:spPr>
          <a:xfrm>
            <a:off x="448568" y="5810499"/>
            <a:ext cx="11294865" cy="579315"/>
          </a:xfrm>
          <a:prstGeom prst="rect">
            <a:avLst/>
          </a:prstGeom>
        </p:spPr>
        <p:txBody>
          <a:bodyPr wrap="square" anchor="b" anchorCtr="0">
            <a:spAutoFit/>
          </a:bodyPr>
          <a:lstStyle/>
          <a:p>
            <a:pPr marL="0" marR="0" lvl="0" indent="0" algn="l" defTabSz="914178"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1</a:t>
            </a: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Can use virtual core pooling to allocate capacities. See </a:t>
            </a: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hlinkClick r:id="rId3"/>
              </a:rPr>
              <a:t>this </a:t>
            </a: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for more information</a:t>
            </a:r>
          </a:p>
          <a:p>
            <a:pPr marL="0" marR="0" lvl="0" indent="0" algn="l" defTabSz="914178"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2 </a:t>
            </a: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Yearly commitment. EM3-P1 also available with monthly commitment via Web Direct</a:t>
            </a:r>
            <a:b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3</a:t>
            </a: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EM1, EM2, EM3 SKUs do not include Power BI Report Server</a:t>
            </a:r>
          </a:p>
        </p:txBody>
      </p:sp>
      <p:sp>
        <p:nvSpPr>
          <p:cNvPr id="105" name="Rectangle 104">
            <a:extLst>
              <a:ext uri="{FF2B5EF4-FFF2-40B4-BE49-F238E27FC236}">
                <a16:creationId xmlns:a16="http://schemas.microsoft.com/office/drawing/2014/main" id="{529C0264-B16D-4380-A5BB-8173547B16AD}"/>
              </a:ext>
            </a:extLst>
          </p:cNvPr>
          <p:cNvSpPr/>
          <p:nvPr/>
        </p:nvSpPr>
        <p:spPr>
          <a:xfrm>
            <a:off x="3210005" y="6502335"/>
            <a:ext cx="5021594" cy="241381"/>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All pricing subject to change, please consult price list for actual pricing</a:t>
            </a:r>
          </a:p>
        </p:txBody>
      </p:sp>
    </p:spTree>
    <p:extLst>
      <p:ext uri="{BB962C8B-B14F-4D97-AF65-F5344CB8AC3E}">
        <p14:creationId xmlns:p14="http://schemas.microsoft.com/office/powerpoint/2010/main" val="1124901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6BC5-6781-4B06-B078-042E38956574}"/>
              </a:ext>
            </a:extLst>
          </p:cNvPr>
          <p:cNvSpPr>
            <a:spLocks noGrp="1"/>
          </p:cNvSpPr>
          <p:nvPr>
            <p:ph type="title"/>
          </p:nvPr>
        </p:nvSpPr>
        <p:spPr>
          <a:xfrm>
            <a:off x="386468" y="209250"/>
            <a:ext cx="11655840" cy="899537"/>
          </a:xfrm>
        </p:spPr>
        <p:txBody>
          <a:bodyPr vert="horz" wrap="square" lIns="143428" tIns="89642" rIns="143428" bIns="89642" rtlCol="0" anchor="t">
            <a:noAutofit/>
          </a:bodyPr>
          <a:lstStyle/>
          <a:p>
            <a:r>
              <a:rPr lang="en-US"/>
              <a:t>Power BI Embedded pricing</a:t>
            </a:r>
          </a:p>
        </p:txBody>
      </p:sp>
      <p:sp>
        <p:nvSpPr>
          <p:cNvPr id="34" name="TextBox 33">
            <a:extLst>
              <a:ext uri="{FF2B5EF4-FFF2-40B4-BE49-F238E27FC236}">
                <a16:creationId xmlns:a16="http://schemas.microsoft.com/office/drawing/2014/main" id="{B085EF40-18D1-4185-87F9-49A5FD8531B3}"/>
              </a:ext>
            </a:extLst>
          </p:cNvPr>
          <p:cNvSpPr txBox="1"/>
          <p:nvPr/>
        </p:nvSpPr>
        <p:spPr>
          <a:xfrm>
            <a:off x="6078604" y="11460085"/>
            <a:ext cx="2827811" cy="63517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3000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1</a:t>
            </a:r>
            <a:r>
              <a:rPr kumimoji="0" lang="en-US" sz="117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Frontend and backend cores are shared</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3000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2</a:t>
            </a:r>
            <a:r>
              <a:rPr kumimoji="0" lang="en-US" sz="117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Backend cores are shared</a:t>
            </a:r>
          </a:p>
        </p:txBody>
      </p:sp>
      <p:sp>
        <p:nvSpPr>
          <p:cNvPr id="5" name="Rectangle 4">
            <a:extLst>
              <a:ext uri="{FF2B5EF4-FFF2-40B4-BE49-F238E27FC236}">
                <a16:creationId xmlns:a16="http://schemas.microsoft.com/office/drawing/2014/main" id="{EBB57CEA-075E-4422-81CF-004D1438B06D}"/>
              </a:ext>
            </a:extLst>
          </p:cNvPr>
          <p:cNvSpPr/>
          <p:nvPr/>
        </p:nvSpPr>
        <p:spPr>
          <a:xfrm>
            <a:off x="2416250" y="12064016"/>
            <a:ext cx="7324707" cy="271554"/>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69"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rPr>
              <a:t>All pricing subject to change please consult price list for actual pricing</a:t>
            </a:r>
            <a:endParaRPr kumimoji="0" lang="en-US" sz="1176" b="0" i="0" u="none" strike="noStrike" kern="1200" cap="none" spc="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endParaRPr>
          </a:p>
        </p:txBody>
      </p:sp>
      <p:sp>
        <p:nvSpPr>
          <p:cNvPr id="9" name="Rectangle 8">
            <a:extLst>
              <a:ext uri="{FF2B5EF4-FFF2-40B4-BE49-F238E27FC236}">
                <a16:creationId xmlns:a16="http://schemas.microsoft.com/office/drawing/2014/main" id="{576E914B-0F1B-4C91-9F7A-A07E6BFC3266}"/>
              </a:ext>
            </a:extLst>
          </p:cNvPr>
          <p:cNvSpPr/>
          <p:nvPr/>
        </p:nvSpPr>
        <p:spPr bwMode="auto">
          <a:xfrm>
            <a:off x="487768" y="2216486"/>
            <a:ext cx="2261835"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A8438483-A965-43EA-A6AB-E72753C06192}"/>
              </a:ext>
            </a:extLst>
          </p:cNvPr>
          <p:cNvSpPr/>
          <p:nvPr/>
        </p:nvSpPr>
        <p:spPr bwMode="auto">
          <a:xfrm>
            <a:off x="487768" y="2792084"/>
            <a:ext cx="2261835"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A1E588-E81E-4099-95F9-C708F54162AF}"/>
              </a:ext>
            </a:extLst>
          </p:cNvPr>
          <p:cNvSpPr/>
          <p:nvPr/>
        </p:nvSpPr>
        <p:spPr bwMode="auto">
          <a:xfrm>
            <a:off x="487768" y="3367681"/>
            <a:ext cx="2261835"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9F657526-2786-49CA-93B8-DA85FE06DA5D}"/>
              </a:ext>
            </a:extLst>
          </p:cNvPr>
          <p:cNvSpPr/>
          <p:nvPr/>
        </p:nvSpPr>
        <p:spPr bwMode="auto">
          <a:xfrm>
            <a:off x="487768" y="3943278"/>
            <a:ext cx="2261835"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877C4E2-942A-48D8-97DB-28FB7AFF7C04}"/>
              </a:ext>
            </a:extLst>
          </p:cNvPr>
          <p:cNvSpPr/>
          <p:nvPr/>
        </p:nvSpPr>
        <p:spPr bwMode="auto">
          <a:xfrm>
            <a:off x="487768" y="4518875"/>
            <a:ext cx="2261835"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B04FFA-E57A-4895-9DEE-90E44EEFFE0C}"/>
              </a:ext>
            </a:extLst>
          </p:cNvPr>
          <p:cNvSpPr/>
          <p:nvPr/>
        </p:nvSpPr>
        <p:spPr bwMode="auto">
          <a:xfrm>
            <a:off x="495522" y="5094472"/>
            <a:ext cx="2261835"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34D5C806-3642-4F65-91A3-B74739645434}"/>
              </a:ext>
            </a:extLst>
          </p:cNvPr>
          <p:cNvSpPr/>
          <p:nvPr/>
        </p:nvSpPr>
        <p:spPr bwMode="auto">
          <a:xfrm>
            <a:off x="495522" y="5670063"/>
            <a:ext cx="2261835"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4F651C00-1A90-4136-AC67-FF431CDD7B17}"/>
              </a:ext>
            </a:extLst>
          </p:cNvPr>
          <p:cNvSpPr/>
          <p:nvPr/>
        </p:nvSpPr>
        <p:spPr>
          <a:xfrm>
            <a:off x="487768" y="4122455"/>
            <a:ext cx="2306090"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Embedded A4</a:t>
            </a:r>
          </a:p>
        </p:txBody>
      </p:sp>
      <p:sp>
        <p:nvSpPr>
          <p:cNvPr id="17" name="Rectangle 16">
            <a:extLst>
              <a:ext uri="{FF2B5EF4-FFF2-40B4-BE49-F238E27FC236}">
                <a16:creationId xmlns:a16="http://schemas.microsoft.com/office/drawing/2014/main" id="{D8BC76F1-1EC8-4141-BE1B-1EFCF23FB942}"/>
              </a:ext>
            </a:extLst>
          </p:cNvPr>
          <p:cNvSpPr/>
          <p:nvPr/>
        </p:nvSpPr>
        <p:spPr>
          <a:xfrm>
            <a:off x="487768" y="5273649"/>
            <a:ext cx="2470746"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Embedded A6</a:t>
            </a:r>
          </a:p>
        </p:txBody>
      </p:sp>
      <p:sp>
        <p:nvSpPr>
          <p:cNvPr id="18" name="Rectangle 17">
            <a:extLst>
              <a:ext uri="{FF2B5EF4-FFF2-40B4-BE49-F238E27FC236}">
                <a16:creationId xmlns:a16="http://schemas.microsoft.com/office/drawing/2014/main" id="{4261481C-16DB-4024-85E9-BEC37261E32A}"/>
              </a:ext>
            </a:extLst>
          </p:cNvPr>
          <p:cNvSpPr/>
          <p:nvPr/>
        </p:nvSpPr>
        <p:spPr>
          <a:xfrm>
            <a:off x="487768" y="2395698"/>
            <a:ext cx="2403478" cy="217175"/>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Embedded A1</a:t>
            </a:r>
          </a:p>
        </p:txBody>
      </p:sp>
      <p:sp>
        <p:nvSpPr>
          <p:cNvPr id="19" name="Rectangle 18">
            <a:extLst>
              <a:ext uri="{FF2B5EF4-FFF2-40B4-BE49-F238E27FC236}">
                <a16:creationId xmlns:a16="http://schemas.microsoft.com/office/drawing/2014/main" id="{9D141C09-F56D-4012-B4AA-0B8F7722ABC1}"/>
              </a:ext>
            </a:extLst>
          </p:cNvPr>
          <p:cNvSpPr/>
          <p:nvPr/>
        </p:nvSpPr>
        <p:spPr>
          <a:xfrm>
            <a:off x="487768" y="2971261"/>
            <a:ext cx="2306090" cy="217243"/>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Embedded A2</a:t>
            </a:r>
          </a:p>
        </p:txBody>
      </p:sp>
      <p:sp>
        <p:nvSpPr>
          <p:cNvPr id="20" name="Rectangle 19">
            <a:extLst>
              <a:ext uri="{FF2B5EF4-FFF2-40B4-BE49-F238E27FC236}">
                <a16:creationId xmlns:a16="http://schemas.microsoft.com/office/drawing/2014/main" id="{311CD34E-C7FD-4B9D-9D31-643D1C628C76}"/>
              </a:ext>
            </a:extLst>
          </p:cNvPr>
          <p:cNvSpPr/>
          <p:nvPr/>
        </p:nvSpPr>
        <p:spPr>
          <a:xfrm>
            <a:off x="487768" y="3546858"/>
            <a:ext cx="2306090" cy="217243"/>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Embedded A3</a:t>
            </a:r>
          </a:p>
        </p:txBody>
      </p:sp>
      <p:sp>
        <p:nvSpPr>
          <p:cNvPr id="21" name="Rectangle 20">
            <a:extLst>
              <a:ext uri="{FF2B5EF4-FFF2-40B4-BE49-F238E27FC236}">
                <a16:creationId xmlns:a16="http://schemas.microsoft.com/office/drawing/2014/main" id="{632BC47C-B03E-42D6-B281-6411B7AF508B}"/>
              </a:ext>
            </a:extLst>
          </p:cNvPr>
          <p:cNvSpPr/>
          <p:nvPr/>
        </p:nvSpPr>
        <p:spPr>
          <a:xfrm>
            <a:off x="487768" y="4698052"/>
            <a:ext cx="2306090" cy="217243"/>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Embedded A5</a:t>
            </a:r>
          </a:p>
        </p:txBody>
      </p:sp>
      <p:sp>
        <p:nvSpPr>
          <p:cNvPr id="48" name="Rectangle 47">
            <a:extLst>
              <a:ext uri="{FF2B5EF4-FFF2-40B4-BE49-F238E27FC236}">
                <a16:creationId xmlns:a16="http://schemas.microsoft.com/office/drawing/2014/main" id="{220EC5B5-256B-4D8A-AAFD-4148F5188DA1}"/>
              </a:ext>
            </a:extLst>
          </p:cNvPr>
          <p:cNvSpPr/>
          <p:nvPr/>
        </p:nvSpPr>
        <p:spPr>
          <a:xfrm>
            <a:off x="3012557" y="1873007"/>
            <a:ext cx="1510926" cy="307761"/>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Virtual cores</a:t>
            </a:r>
          </a:p>
        </p:txBody>
      </p:sp>
      <p:sp>
        <p:nvSpPr>
          <p:cNvPr id="49" name="Rectangle 48">
            <a:extLst>
              <a:ext uri="{FF2B5EF4-FFF2-40B4-BE49-F238E27FC236}">
                <a16:creationId xmlns:a16="http://schemas.microsoft.com/office/drawing/2014/main" id="{E9AB59B6-77C1-4203-AB6B-C646C357D09C}"/>
              </a:ext>
            </a:extLst>
          </p:cNvPr>
          <p:cNvSpPr/>
          <p:nvPr/>
        </p:nvSpPr>
        <p:spPr bwMode="auto">
          <a:xfrm>
            <a:off x="3023623" y="2216486"/>
            <a:ext cx="1499860"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9BCC31C8-B8F2-4A27-84D5-22826F529014}"/>
              </a:ext>
            </a:extLst>
          </p:cNvPr>
          <p:cNvSpPr/>
          <p:nvPr/>
        </p:nvSpPr>
        <p:spPr bwMode="auto">
          <a:xfrm>
            <a:off x="3023623" y="2792083"/>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E8B76C71-841B-4986-B652-58AD3AE4C9EC}"/>
              </a:ext>
            </a:extLst>
          </p:cNvPr>
          <p:cNvSpPr/>
          <p:nvPr/>
        </p:nvSpPr>
        <p:spPr bwMode="auto">
          <a:xfrm>
            <a:off x="3023623" y="3367679"/>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7CF28A5-7102-4359-A13A-00773BA5AB99}"/>
              </a:ext>
            </a:extLst>
          </p:cNvPr>
          <p:cNvSpPr/>
          <p:nvPr/>
        </p:nvSpPr>
        <p:spPr bwMode="auto">
          <a:xfrm>
            <a:off x="3023623" y="3943275"/>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F25366DA-A734-4722-A75E-55CE006499C9}"/>
              </a:ext>
            </a:extLst>
          </p:cNvPr>
          <p:cNvSpPr/>
          <p:nvPr/>
        </p:nvSpPr>
        <p:spPr bwMode="auto">
          <a:xfrm>
            <a:off x="3023623" y="4518871"/>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52F10188-1F52-47AD-979A-7B5D9BCC4F2D}"/>
              </a:ext>
            </a:extLst>
          </p:cNvPr>
          <p:cNvSpPr/>
          <p:nvPr/>
        </p:nvSpPr>
        <p:spPr bwMode="auto">
          <a:xfrm>
            <a:off x="3033605" y="5094467"/>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14A88602-328E-4A9D-8C42-C25AB0CC117A}"/>
              </a:ext>
            </a:extLst>
          </p:cNvPr>
          <p:cNvSpPr/>
          <p:nvPr/>
        </p:nvSpPr>
        <p:spPr bwMode="auto">
          <a:xfrm>
            <a:off x="3033605" y="5670063"/>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C380150F-D381-446C-9D89-B1792F33E826}"/>
              </a:ext>
            </a:extLst>
          </p:cNvPr>
          <p:cNvSpPr/>
          <p:nvPr/>
        </p:nvSpPr>
        <p:spPr>
          <a:xfrm>
            <a:off x="3026861" y="2363982"/>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a:t>
            </a:r>
          </a:p>
        </p:txBody>
      </p:sp>
      <p:sp>
        <p:nvSpPr>
          <p:cNvPr id="113" name="Rectangle 112">
            <a:extLst>
              <a:ext uri="{FF2B5EF4-FFF2-40B4-BE49-F238E27FC236}">
                <a16:creationId xmlns:a16="http://schemas.microsoft.com/office/drawing/2014/main" id="{2DCA7A9F-447A-4F5D-889E-7D943C039B4D}"/>
              </a:ext>
            </a:extLst>
          </p:cNvPr>
          <p:cNvSpPr/>
          <p:nvPr/>
        </p:nvSpPr>
        <p:spPr bwMode="auto">
          <a:xfrm>
            <a:off x="4816316" y="2216486"/>
            <a:ext cx="1499860"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4" name="Rectangle 113">
            <a:extLst>
              <a:ext uri="{FF2B5EF4-FFF2-40B4-BE49-F238E27FC236}">
                <a16:creationId xmlns:a16="http://schemas.microsoft.com/office/drawing/2014/main" id="{EDBA373E-3F8B-47E8-AA5D-BCDEA5853AB0}"/>
              </a:ext>
            </a:extLst>
          </p:cNvPr>
          <p:cNvSpPr/>
          <p:nvPr/>
        </p:nvSpPr>
        <p:spPr bwMode="auto">
          <a:xfrm>
            <a:off x="4816316" y="2792083"/>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5" name="Rectangle 114">
            <a:extLst>
              <a:ext uri="{FF2B5EF4-FFF2-40B4-BE49-F238E27FC236}">
                <a16:creationId xmlns:a16="http://schemas.microsoft.com/office/drawing/2014/main" id="{8B21AA62-8A41-432A-A243-90F44253B3D0}"/>
              </a:ext>
            </a:extLst>
          </p:cNvPr>
          <p:cNvSpPr/>
          <p:nvPr/>
        </p:nvSpPr>
        <p:spPr bwMode="auto">
          <a:xfrm>
            <a:off x="4816316" y="3367679"/>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Rectangle 115">
            <a:extLst>
              <a:ext uri="{FF2B5EF4-FFF2-40B4-BE49-F238E27FC236}">
                <a16:creationId xmlns:a16="http://schemas.microsoft.com/office/drawing/2014/main" id="{9DDF04A3-29AC-4699-87A5-6B99811E8203}"/>
              </a:ext>
            </a:extLst>
          </p:cNvPr>
          <p:cNvSpPr/>
          <p:nvPr/>
        </p:nvSpPr>
        <p:spPr bwMode="auto">
          <a:xfrm>
            <a:off x="4816316" y="3943275"/>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7" name="Rectangle 116">
            <a:extLst>
              <a:ext uri="{FF2B5EF4-FFF2-40B4-BE49-F238E27FC236}">
                <a16:creationId xmlns:a16="http://schemas.microsoft.com/office/drawing/2014/main" id="{89924AA5-E2E4-42D9-80EA-33E67697C608}"/>
              </a:ext>
            </a:extLst>
          </p:cNvPr>
          <p:cNvSpPr/>
          <p:nvPr/>
        </p:nvSpPr>
        <p:spPr bwMode="auto">
          <a:xfrm>
            <a:off x="4816316" y="4518871"/>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Rectangle 117">
            <a:extLst>
              <a:ext uri="{FF2B5EF4-FFF2-40B4-BE49-F238E27FC236}">
                <a16:creationId xmlns:a16="http://schemas.microsoft.com/office/drawing/2014/main" id="{F316DE7A-5585-4049-AEFE-8E900905C176}"/>
              </a:ext>
            </a:extLst>
          </p:cNvPr>
          <p:cNvSpPr/>
          <p:nvPr/>
        </p:nvSpPr>
        <p:spPr bwMode="auto">
          <a:xfrm>
            <a:off x="4826298" y="5094467"/>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9" name="Rectangle 118">
            <a:extLst>
              <a:ext uri="{FF2B5EF4-FFF2-40B4-BE49-F238E27FC236}">
                <a16:creationId xmlns:a16="http://schemas.microsoft.com/office/drawing/2014/main" id="{28DC6CB8-287B-4E8E-A1DB-3E7AC0977594}"/>
              </a:ext>
            </a:extLst>
          </p:cNvPr>
          <p:cNvSpPr/>
          <p:nvPr/>
        </p:nvSpPr>
        <p:spPr bwMode="auto">
          <a:xfrm>
            <a:off x="4826298" y="5670063"/>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0" name="Rectangle 119">
            <a:extLst>
              <a:ext uri="{FF2B5EF4-FFF2-40B4-BE49-F238E27FC236}">
                <a16:creationId xmlns:a16="http://schemas.microsoft.com/office/drawing/2014/main" id="{61BE1FD2-DB3F-41F4-BEA5-BC84B0F33382}"/>
              </a:ext>
            </a:extLst>
          </p:cNvPr>
          <p:cNvSpPr/>
          <p:nvPr/>
        </p:nvSpPr>
        <p:spPr>
          <a:xfrm>
            <a:off x="4819554" y="2363982"/>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3GB RAM</a:t>
            </a:r>
          </a:p>
        </p:txBody>
      </p:sp>
      <p:sp>
        <p:nvSpPr>
          <p:cNvPr id="126" name="Rectangle 125">
            <a:extLst>
              <a:ext uri="{FF2B5EF4-FFF2-40B4-BE49-F238E27FC236}">
                <a16:creationId xmlns:a16="http://schemas.microsoft.com/office/drawing/2014/main" id="{3D32B324-A6E3-435D-B188-BE1E1263A176}"/>
              </a:ext>
            </a:extLst>
          </p:cNvPr>
          <p:cNvSpPr/>
          <p:nvPr/>
        </p:nvSpPr>
        <p:spPr bwMode="auto">
          <a:xfrm>
            <a:off x="6609008" y="2216486"/>
            <a:ext cx="1499860"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7" name="Rectangle 126">
            <a:extLst>
              <a:ext uri="{FF2B5EF4-FFF2-40B4-BE49-F238E27FC236}">
                <a16:creationId xmlns:a16="http://schemas.microsoft.com/office/drawing/2014/main" id="{0B05C267-E049-49C5-9CC8-D06978BF8584}"/>
              </a:ext>
            </a:extLst>
          </p:cNvPr>
          <p:cNvSpPr/>
          <p:nvPr/>
        </p:nvSpPr>
        <p:spPr bwMode="auto">
          <a:xfrm>
            <a:off x="6609008" y="2792083"/>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10EA8756-563D-4BBC-A9B7-203498568FF9}"/>
              </a:ext>
            </a:extLst>
          </p:cNvPr>
          <p:cNvSpPr/>
          <p:nvPr/>
        </p:nvSpPr>
        <p:spPr bwMode="auto">
          <a:xfrm>
            <a:off x="6609008" y="3367679"/>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9" name="Rectangle 128">
            <a:extLst>
              <a:ext uri="{FF2B5EF4-FFF2-40B4-BE49-F238E27FC236}">
                <a16:creationId xmlns:a16="http://schemas.microsoft.com/office/drawing/2014/main" id="{B881C019-5DE0-4DFA-8E38-679BED2AA12F}"/>
              </a:ext>
            </a:extLst>
          </p:cNvPr>
          <p:cNvSpPr/>
          <p:nvPr/>
        </p:nvSpPr>
        <p:spPr bwMode="auto">
          <a:xfrm>
            <a:off x="6609008" y="3943275"/>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0" name="Rectangle 129">
            <a:extLst>
              <a:ext uri="{FF2B5EF4-FFF2-40B4-BE49-F238E27FC236}">
                <a16:creationId xmlns:a16="http://schemas.microsoft.com/office/drawing/2014/main" id="{416E1005-1676-481A-8626-45802F22FD66}"/>
              </a:ext>
            </a:extLst>
          </p:cNvPr>
          <p:cNvSpPr/>
          <p:nvPr/>
        </p:nvSpPr>
        <p:spPr bwMode="auto">
          <a:xfrm>
            <a:off x="6609008" y="4518871"/>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1" name="Rectangle 130">
            <a:extLst>
              <a:ext uri="{FF2B5EF4-FFF2-40B4-BE49-F238E27FC236}">
                <a16:creationId xmlns:a16="http://schemas.microsoft.com/office/drawing/2014/main" id="{C4281AEF-1D3F-405C-B6D6-4B72582A295F}"/>
              </a:ext>
            </a:extLst>
          </p:cNvPr>
          <p:cNvSpPr/>
          <p:nvPr/>
        </p:nvSpPr>
        <p:spPr bwMode="auto">
          <a:xfrm>
            <a:off x="6618990" y="5094467"/>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2" name="Rectangle 131">
            <a:extLst>
              <a:ext uri="{FF2B5EF4-FFF2-40B4-BE49-F238E27FC236}">
                <a16:creationId xmlns:a16="http://schemas.microsoft.com/office/drawing/2014/main" id="{8318A19B-6958-41C4-B1A5-8FA07D54E1BB}"/>
              </a:ext>
            </a:extLst>
          </p:cNvPr>
          <p:cNvSpPr/>
          <p:nvPr/>
        </p:nvSpPr>
        <p:spPr bwMode="auto">
          <a:xfrm>
            <a:off x="6618990" y="5670063"/>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2CC2DB4-7265-4C33-8A05-536BEB507CDA}"/>
              </a:ext>
            </a:extLst>
          </p:cNvPr>
          <p:cNvSpPr/>
          <p:nvPr/>
        </p:nvSpPr>
        <p:spPr>
          <a:xfrm>
            <a:off x="6612246" y="2363982"/>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.5/.5</a:t>
            </a:r>
            <a:r>
              <a:rPr kumimoji="0" lang="en-US" sz="1568"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a:t>
            </a:r>
          </a:p>
        </p:txBody>
      </p:sp>
      <p:sp>
        <p:nvSpPr>
          <p:cNvPr id="139" name="Rectangle 138">
            <a:extLst>
              <a:ext uri="{FF2B5EF4-FFF2-40B4-BE49-F238E27FC236}">
                <a16:creationId xmlns:a16="http://schemas.microsoft.com/office/drawing/2014/main" id="{6CA35579-E8E1-4A4B-94BB-AEEFDDC443C4}"/>
              </a:ext>
            </a:extLst>
          </p:cNvPr>
          <p:cNvSpPr/>
          <p:nvPr/>
        </p:nvSpPr>
        <p:spPr bwMode="auto">
          <a:xfrm>
            <a:off x="8401701" y="2216486"/>
            <a:ext cx="1499860"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0" name="Rectangle 139">
            <a:extLst>
              <a:ext uri="{FF2B5EF4-FFF2-40B4-BE49-F238E27FC236}">
                <a16:creationId xmlns:a16="http://schemas.microsoft.com/office/drawing/2014/main" id="{C4AE77E4-88E1-4011-B643-C8BD1F44994A}"/>
              </a:ext>
            </a:extLst>
          </p:cNvPr>
          <p:cNvSpPr/>
          <p:nvPr/>
        </p:nvSpPr>
        <p:spPr bwMode="auto">
          <a:xfrm>
            <a:off x="8401701" y="2792083"/>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1" name="Rectangle 140">
            <a:extLst>
              <a:ext uri="{FF2B5EF4-FFF2-40B4-BE49-F238E27FC236}">
                <a16:creationId xmlns:a16="http://schemas.microsoft.com/office/drawing/2014/main" id="{0DBBFE48-EB3C-44CA-BA8D-CB2B75D74DD2}"/>
              </a:ext>
            </a:extLst>
          </p:cNvPr>
          <p:cNvSpPr/>
          <p:nvPr/>
        </p:nvSpPr>
        <p:spPr bwMode="auto">
          <a:xfrm>
            <a:off x="8401701" y="3367679"/>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2" name="Rectangle 141">
            <a:extLst>
              <a:ext uri="{FF2B5EF4-FFF2-40B4-BE49-F238E27FC236}">
                <a16:creationId xmlns:a16="http://schemas.microsoft.com/office/drawing/2014/main" id="{5D7A522F-5569-45FA-A958-317138B1164F}"/>
              </a:ext>
            </a:extLst>
          </p:cNvPr>
          <p:cNvSpPr/>
          <p:nvPr/>
        </p:nvSpPr>
        <p:spPr bwMode="auto">
          <a:xfrm>
            <a:off x="8401701" y="3943275"/>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3" name="Rectangle 142">
            <a:extLst>
              <a:ext uri="{FF2B5EF4-FFF2-40B4-BE49-F238E27FC236}">
                <a16:creationId xmlns:a16="http://schemas.microsoft.com/office/drawing/2014/main" id="{07E2A3AB-B85D-43CC-B87D-5696B5D95E5D}"/>
              </a:ext>
            </a:extLst>
          </p:cNvPr>
          <p:cNvSpPr/>
          <p:nvPr/>
        </p:nvSpPr>
        <p:spPr bwMode="auto">
          <a:xfrm>
            <a:off x="8401701" y="4518871"/>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4" name="Rectangle 143">
            <a:extLst>
              <a:ext uri="{FF2B5EF4-FFF2-40B4-BE49-F238E27FC236}">
                <a16:creationId xmlns:a16="http://schemas.microsoft.com/office/drawing/2014/main" id="{0B07F22F-AB24-4B58-97BC-8E93936B2085}"/>
              </a:ext>
            </a:extLst>
          </p:cNvPr>
          <p:cNvSpPr/>
          <p:nvPr/>
        </p:nvSpPr>
        <p:spPr bwMode="auto">
          <a:xfrm>
            <a:off x="8411683" y="5094467"/>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5" name="Rectangle 144">
            <a:extLst>
              <a:ext uri="{FF2B5EF4-FFF2-40B4-BE49-F238E27FC236}">
                <a16:creationId xmlns:a16="http://schemas.microsoft.com/office/drawing/2014/main" id="{7B0765FE-8A9E-4E1E-A58C-BCFF0A4DF4D7}"/>
              </a:ext>
            </a:extLst>
          </p:cNvPr>
          <p:cNvSpPr/>
          <p:nvPr/>
        </p:nvSpPr>
        <p:spPr bwMode="auto">
          <a:xfrm>
            <a:off x="8411683" y="5670063"/>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6" name="Rectangle 145">
            <a:extLst>
              <a:ext uri="{FF2B5EF4-FFF2-40B4-BE49-F238E27FC236}">
                <a16:creationId xmlns:a16="http://schemas.microsoft.com/office/drawing/2014/main" id="{E19B5E7B-DAC6-4376-B66D-8A4E4702EBDC}"/>
              </a:ext>
            </a:extLst>
          </p:cNvPr>
          <p:cNvSpPr/>
          <p:nvPr/>
        </p:nvSpPr>
        <p:spPr>
          <a:xfrm>
            <a:off x="8404939" y="2363982"/>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1-300</a:t>
            </a:r>
          </a:p>
        </p:txBody>
      </p:sp>
      <p:sp>
        <p:nvSpPr>
          <p:cNvPr id="152" name="Rectangle 151">
            <a:extLst>
              <a:ext uri="{FF2B5EF4-FFF2-40B4-BE49-F238E27FC236}">
                <a16:creationId xmlns:a16="http://schemas.microsoft.com/office/drawing/2014/main" id="{CAF6FD19-4679-40C4-AD1C-8192FAA035B2}"/>
              </a:ext>
            </a:extLst>
          </p:cNvPr>
          <p:cNvSpPr/>
          <p:nvPr/>
        </p:nvSpPr>
        <p:spPr bwMode="auto">
          <a:xfrm>
            <a:off x="10194392" y="2216486"/>
            <a:ext cx="1499860"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8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3" name="Rectangle 152">
            <a:extLst>
              <a:ext uri="{FF2B5EF4-FFF2-40B4-BE49-F238E27FC236}">
                <a16:creationId xmlns:a16="http://schemas.microsoft.com/office/drawing/2014/main" id="{D9B37670-E050-4244-ABD5-CA40AEB5DFBC}"/>
              </a:ext>
            </a:extLst>
          </p:cNvPr>
          <p:cNvSpPr/>
          <p:nvPr/>
        </p:nvSpPr>
        <p:spPr bwMode="auto">
          <a:xfrm>
            <a:off x="10194392" y="2792083"/>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8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4" name="Rectangle 153">
            <a:extLst>
              <a:ext uri="{FF2B5EF4-FFF2-40B4-BE49-F238E27FC236}">
                <a16:creationId xmlns:a16="http://schemas.microsoft.com/office/drawing/2014/main" id="{34DDE962-AE88-4C78-82D5-93523A741187}"/>
              </a:ext>
            </a:extLst>
          </p:cNvPr>
          <p:cNvSpPr/>
          <p:nvPr/>
        </p:nvSpPr>
        <p:spPr bwMode="auto">
          <a:xfrm>
            <a:off x="10194392" y="3367679"/>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8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5" name="Rectangle 154">
            <a:extLst>
              <a:ext uri="{FF2B5EF4-FFF2-40B4-BE49-F238E27FC236}">
                <a16:creationId xmlns:a16="http://schemas.microsoft.com/office/drawing/2014/main" id="{B40CCF2B-012B-4903-AADB-2A71420D7347}"/>
              </a:ext>
            </a:extLst>
          </p:cNvPr>
          <p:cNvSpPr/>
          <p:nvPr/>
        </p:nvSpPr>
        <p:spPr bwMode="auto">
          <a:xfrm>
            <a:off x="10194392" y="3943275"/>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8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6" name="Rectangle 155">
            <a:extLst>
              <a:ext uri="{FF2B5EF4-FFF2-40B4-BE49-F238E27FC236}">
                <a16:creationId xmlns:a16="http://schemas.microsoft.com/office/drawing/2014/main" id="{FF29D2EC-803F-44EC-A425-8D67840F531C}"/>
              </a:ext>
            </a:extLst>
          </p:cNvPr>
          <p:cNvSpPr/>
          <p:nvPr/>
        </p:nvSpPr>
        <p:spPr bwMode="auto">
          <a:xfrm>
            <a:off x="10194392" y="4518871"/>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8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7" name="Rectangle 156">
            <a:extLst>
              <a:ext uri="{FF2B5EF4-FFF2-40B4-BE49-F238E27FC236}">
                <a16:creationId xmlns:a16="http://schemas.microsoft.com/office/drawing/2014/main" id="{0EE8953A-14AC-45AD-9369-6DFC40064C91}"/>
              </a:ext>
            </a:extLst>
          </p:cNvPr>
          <p:cNvSpPr/>
          <p:nvPr/>
        </p:nvSpPr>
        <p:spPr bwMode="auto">
          <a:xfrm>
            <a:off x="10204374" y="5094467"/>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8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8" name="Rectangle 157">
            <a:extLst>
              <a:ext uri="{FF2B5EF4-FFF2-40B4-BE49-F238E27FC236}">
                <a16:creationId xmlns:a16="http://schemas.microsoft.com/office/drawing/2014/main" id="{28D601FF-C486-4332-91F0-C19FBF874C6B}"/>
              </a:ext>
            </a:extLst>
          </p:cNvPr>
          <p:cNvSpPr/>
          <p:nvPr/>
        </p:nvSpPr>
        <p:spPr bwMode="auto">
          <a:xfrm>
            <a:off x="10204374" y="5670063"/>
            <a:ext cx="149986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8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9" name="Rectangle 158">
            <a:extLst>
              <a:ext uri="{FF2B5EF4-FFF2-40B4-BE49-F238E27FC236}">
                <a16:creationId xmlns:a16="http://schemas.microsoft.com/office/drawing/2014/main" id="{856D2E2F-6887-492C-9A8B-2B32D1B2311C}"/>
              </a:ext>
            </a:extLst>
          </p:cNvPr>
          <p:cNvSpPr/>
          <p:nvPr/>
        </p:nvSpPr>
        <p:spPr>
          <a:xfrm>
            <a:off x="10194392" y="2237300"/>
            <a:ext cx="1659535" cy="600750"/>
          </a:xfrm>
          <a:prstGeom prst="rect">
            <a:avLst/>
          </a:prstGeom>
        </p:spPr>
        <p:txBody>
          <a:bodyPr wrap="square" anchor="t">
            <a:spAutoFit/>
          </a:bodyPr>
          <a:lstStyle/>
          <a:p>
            <a:pPr marL="0" marR="0" lvl="0" indent="0" algn="ctr" defTabSz="914400" rtl="0" eaLnBrk="1" fontAlgn="auto" latinLnBrk="0" hangingPunct="1">
              <a:lnSpc>
                <a:spcPct val="108000"/>
              </a:lnSpc>
              <a:spcBef>
                <a:spcPts val="587"/>
              </a:spcBef>
              <a:spcAft>
                <a:spcPts val="0"/>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$1.0081/hour</a:t>
            </a:r>
            <a:b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$750/month</a:t>
            </a:r>
          </a:p>
        </p:txBody>
      </p:sp>
      <p:sp>
        <p:nvSpPr>
          <p:cNvPr id="165" name="Rectangle 164">
            <a:extLst>
              <a:ext uri="{FF2B5EF4-FFF2-40B4-BE49-F238E27FC236}">
                <a16:creationId xmlns:a16="http://schemas.microsoft.com/office/drawing/2014/main" id="{F239C7BA-ED89-4399-8A95-8D49657821EF}"/>
              </a:ext>
            </a:extLst>
          </p:cNvPr>
          <p:cNvSpPr/>
          <p:nvPr/>
        </p:nvSpPr>
        <p:spPr>
          <a:xfrm>
            <a:off x="4812877" y="1873007"/>
            <a:ext cx="1510926" cy="307761"/>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Memory</a:t>
            </a:r>
          </a:p>
        </p:txBody>
      </p:sp>
      <p:sp>
        <p:nvSpPr>
          <p:cNvPr id="166" name="Rectangle 165">
            <a:extLst>
              <a:ext uri="{FF2B5EF4-FFF2-40B4-BE49-F238E27FC236}">
                <a16:creationId xmlns:a16="http://schemas.microsoft.com/office/drawing/2014/main" id="{D0D36691-8388-4209-B307-F512D03C44E7}"/>
              </a:ext>
            </a:extLst>
          </p:cNvPr>
          <p:cNvSpPr/>
          <p:nvPr/>
        </p:nvSpPr>
        <p:spPr>
          <a:xfrm>
            <a:off x="6613197" y="1682920"/>
            <a:ext cx="1510926" cy="525004"/>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Frontend/ Backend cores</a:t>
            </a:r>
          </a:p>
        </p:txBody>
      </p:sp>
      <p:sp>
        <p:nvSpPr>
          <p:cNvPr id="167" name="Rectangle 166">
            <a:extLst>
              <a:ext uri="{FF2B5EF4-FFF2-40B4-BE49-F238E27FC236}">
                <a16:creationId xmlns:a16="http://schemas.microsoft.com/office/drawing/2014/main" id="{25F96BEA-4E18-4C9B-A22D-B10DB8220184}"/>
              </a:ext>
            </a:extLst>
          </p:cNvPr>
          <p:cNvSpPr/>
          <p:nvPr/>
        </p:nvSpPr>
        <p:spPr>
          <a:xfrm>
            <a:off x="8413516" y="1682920"/>
            <a:ext cx="1510926" cy="525004"/>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Peak Renders per hour</a:t>
            </a:r>
          </a:p>
        </p:txBody>
      </p:sp>
      <p:sp>
        <p:nvSpPr>
          <p:cNvPr id="168" name="Rectangle 167">
            <a:extLst>
              <a:ext uri="{FF2B5EF4-FFF2-40B4-BE49-F238E27FC236}">
                <a16:creationId xmlns:a16="http://schemas.microsoft.com/office/drawing/2014/main" id="{67A03E1D-F21E-4F15-9D70-254199E41CEF}"/>
              </a:ext>
            </a:extLst>
          </p:cNvPr>
          <p:cNvSpPr/>
          <p:nvPr/>
        </p:nvSpPr>
        <p:spPr>
          <a:xfrm>
            <a:off x="10213836" y="1873007"/>
            <a:ext cx="1510926" cy="307761"/>
          </a:xfrm>
          <a:prstGeom prst="rect">
            <a:avLst/>
          </a:prstGeom>
        </p:spPr>
        <p:txBody>
          <a:bodyPr wrap="square">
            <a:spAutoFit/>
          </a:bodyPr>
          <a:lstStyle/>
          <a:p>
            <a:pPr marL="0" marR="0" lvl="1" indent="0" algn="ctr" defTabSz="914178"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Price</a:t>
            </a:r>
          </a:p>
        </p:txBody>
      </p:sp>
      <p:sp>
        <p:nvSpPr>
          <p:cNvPr id="169" name="Rectangle 168">
            <a:extLst>
              <a:ext uri="{FF2B5EF4-FFF2-40B4-BE49-F238E27FC236}">
                <a16:creationId xmlns:a16="http://schemas.microsoft.com/office/drawing/2014/main" id="{35A2EB7E-E473-488D-9F4B-1C3D3D84ECFF}"/>
              </a:ext>
            </a:extLst>
          </p:cNvPr>
          <p:cNvSpPr/>
          <p:nvPr/>
        </p:nvSpPr>
        <p:spPr>
          <a:xfrm>
            <a:off x="3026861" y="2939578"/>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2</a:t>
            </a:r>
          </a:p>
        </p:txBody>
      </p:sp>
      <p:sp>
        <p:nvSpPr>
          <p:cNvPr id="170" name="Rectangle 169">
            <a:extLst>
              <a:ext uri="{FF2B5EF4-FFF2-40B4-BE49-F238E27FC236}">
                <a16:creationId xmlns:a16="http://schemas.microsoft.com/office/drawing/2014/main" id="{A20F9B83-A714-43C4-8321-C95FB735B280}"/>
              </a:ext>
            </a:extLst>
          </p:cNvPr>
          <p:cNvSpPr/>
          <p:nvPr/>
        </p:nvSpPr>
        <p:spPr>
          <a:xfrm>
            <a:off x="4819554" y="2939578"/>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5GM RAM</a:t>
            </a:r>
          </a:p>
        </p:txBody>
      </p:sp>
      <p:sp>
        <p:nvSpPr>
          <p:cNvPr id="171" name="Rectangle 170">
            <a:extLst>
              <a:ext uri="{FF2B5EF4-FFF2-40B4-BE49-F238E27FC236}">
                <a16:creationId xmlns:a16="http://schemas.microsoft.com/office/drawing/2014/main" id="{1BA14634-2511-4EC7-8FC0-69AE070AC3B8}"/>
              </a:ext>
            </a:extLst>
          </p:cNvPr>
          <p:cNvSpPr/>
          <p:nvPr/>
        </p:nvSpPr>
        <p:spPr>
          <a:xfrm>
            <a:off x="6612246" y="2939578"/>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1/1</a:t>
            </a:r>
            <a:r>
              <a:rPr kumimoji="0" lang="en-US" sz="1568"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2</a:t>
            </a:r>
          </a:p>
        </p:txBody>
      </p:sp>
      <p:sp>
        <p:nvSpPr>
          <p:cNvPr id="172" name="Rectangle 171">
            <a:extLst>
              <a:ext uri="{FF2B5EF4-FFF2-40B4-BE49-F238E27FC236}">
                <a16:creationId xmlns:a16="http://schemas.microsoft.com/office/drawing/2014/main" id="{BA2EDC36-5491-47E6-8E37-2E98189D6A62}"/>
              </a:ext>
            </a:extLst>
          </p:cNvPr>
          <p:cNvSpPr/>
          <p:nvPr/>
        </p:nvSpPr>
        <p:spPr>
          <a:xfrm>
            <a:off x="8404939" y="2939578"/>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301-600</a:t>
            </a:r>
          </a:p>
        </p:txBody>
      </p:sp>
      <p:sp>
        <p:nvSpPr>
          <p:cNvPr id="173" name="Rectangle 172">
            <a:extLst>
              <a:ext uri="{FF2B5EF4-FFF2-40B4-BE49-F238E27FC236}">
                <a16:creationId xmlns:a16="http://schemas.microsoft.com/office/drawing/2014/main" id="{18D23E7D-F92B-4472-85F5-66D8ED6F97A2}"/>
              </a:ext>
            </a:extLst>
          </p:cNvPr>
          <p:cNvSpPr/>
          <p:nvPr/>
        </p:nvSpPr>
        <p:spPr>
          <a:xfrm>
            <a:off x="10197630" y="2817824"/>
            <a:ext cx="1527132" cy="600750"/>
          </a:xfrm>
          <a:prstGeom prst="rect">
            <a:avLst/>
          </a:prstGeom>
        </p:spPr>
        <p:txBody>
          <a:bodyPr wrap="square" anchor="t">
            <a:spAutoFit/>
          </a:bodyPr>
          <a:lstStyle/>
          <a:p>
            <a:pPr marL="0" marR="0" lvl="0" indent="0" algn="ctr" defTabSz="914400" rtl="0" eaLnBrk="1" fontAlgn="auto" latinLnBrk="0" hangingPunct="1">
              <a:lnSpc>
                <a:spcPct val="108000"/>
              </a:lnSpc>
              <a:spcBef>
                <a:spcPts val="587"/>
              </a:spcBef>
              <a:spcAft>
                <a:spcPts val="294"/>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$2.00081/hour $1,494/month</a:t>
            </a:r>
          </a:p>
        </p:txBody>
      </p:sp>
      <p:sp>
        <p:nvSpPr>
          <p:cNvPr id="174" name="Rectangle 173">
            <a:extLst>
              <a:ext uri="{FF2B5EF4-FFF2-40B4-BE49-F238E27FC236}">
                <a16:creationId xmlns:a16="http://schemas.microsoft.com/office/drawing/2014/main" id="{59527DDA-EB97-419A-A086-51D4D6BB7F61}"/>
              </a:ext>
            </a:extLst>
          </p:cNvPr>
          <p:cNvSpPr/>
          <p:nvPr/>
        </p:nvSpPr>
        <p:spPr>
          <a:xfrm>
            <a:off x="3026861" y="3515174"/>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4</a:t>
            </a:r>
          </a:p>
        </p:txBody>
      </p:sp>
      <p:sp>
        <p:nvSpPr>
          <p:cNvPr id="175" name="Rectangle 174">
            <a:extLst>
              <a:ext uri="{FF2B5EF4-FFF2-40B4-BE49-F238E27FC236}">
                <a16:creationId xmlns:a16="http://schemas.microsoft.com/office/drawing/2014/main" id="{7436CD03-23CC-4FC1-B84B-A764005BE1C1}"/>
              </a:ext>
            </a:extLst>
          </p:cNvPr>
          <p:cNvSpPr/>
          <p:nvPr/>
        </p:nvSpPr>
        <p:spPr>
          <a:xfrm>
            <a:off x="4819554" y="3515174"/>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10GB RAM</a:t>
            </a:r>
          </a:p>
        </p:txBody>
      </p:sp>
      <p:sp>
        <p:nvSpPr>
          <p:cNvPr id="176" name="Rectangle 175">
            <a:extLst>
              <a:ext uri="{FF2B5EF4-FFF2-40B4-BE49-F238E27FC236}">
                <a16:creationId xmlns:a16="http://schemas.microsoft.com/office/drawing/2014/main" id="{5E8D4A7B-209C-48C4-80DC-AA1603F06B80}"/>
              </a:ext>
            </a:extLst>
          </p:cNvPr>
          <p:cNvSpPr/>
          <p:nvPr/>
        </p:nvSpPr>
        <p:spPr>
          <a:xfrm>
            <a:off x="6612246" y="3515174"/>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2/2</a:t>
            </a:r>
          </a:p>
        </p:txBody>
      </p:sp>
      <p:sp>
        <p:nvSpPr>
          <p:cNvPr id="177" name="Rectangle 176">
            <a:extLst>
              <a:ext uri="{FF2B5EF4-FFF2-40B4-BE49-F238E27FC236}">
                <a16:creationId xmlns:a16="http://schemas.microsoft.com/office/drawing/2014/main" id="{60F78207-60C1-4D27-A436-91D808072F84}"/>
              </a:ext>
            </a:extLst>
          </p:cNvPr>
          <p:cNvSpPr/>
          <p:nvPr/>
        </p:nvSpPr>
        <p:spPr>
          <a:xfrm>
            <a:off x="8404939" y="3515174"/>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601-1,200</a:t>
            </a:r>
          </a:p>
        </p:txBody>
      </p:sp>
      <p:sp>
        <p:nvSpPr>
          <p:cNvPr id="178" name="Rectangle 177">
            <a:extLst>
              <a:ext uri="{FF2B5EF4-FFF2-40B4-BE49-F238E27FC236}">
                <a16:creationId xmlns:a16="http://schemas.microsoft.com/office/drawing/2014/main" id="{AFDB3992-5421-4EB9-89DB-5B3E78A79199}"/>
              </a:ext>
            </a:extLst>
          </p:cNvPr>
          <p:cNvSpPr/>
          <p:nvPr/>
        </p:nvSpPr>
        <p:spPr>
          <a:xfrm>
            <a:off x="10197630" y="3384713"/>
            <a:ext cx="1496623" cy="600750"/>
          </a:xfrm>
          <a:prstGeom prst="rect">
            <a:avLst/>
          </a:prstGeom>
        </p:spPr>
        <p:txBody>
          <a:bodyPr wrap="square" anchor="t">
            <a:spAutoFit/>
          </a:bodyPr>
          <a:lstStyle/>
          <a:p>
            <a:pPr marL="0" marR="0" lvl="1" indent="0" algn="ctr" defTabSz="914400" rtl="0" eaLnBrk="1" fontAlgn="auto" latinLnBrk="0" hangingPunct="1">
              <a:lnSpc>
                <a:spcPct val="108000"/>
              </a:lnSpc>
              <a:spcBef>
                <a:spcPts val="587"/>
              </a:spcBef>
              <a:spcAft>
                <a:spcPts val="294"/>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$4.0242/hour $2,994/month</a:t>
            </a:r>
          </a:p>
        </p:txBody>
      </p:sp>
      <p:sp>
        <p:nvSpPr>
          <p:cNvPr id="179" name="Rectangle 178">
            <a:extLst>
              <a:ext uri="{FF2B5EF4-FFF2-40B4-BE49-F238E27FC236}">
                <a16:creationId xmlns:a16="http://schemas.microsoft.com/office/drawing/2014/main" id="{B4023746-2CD4-4864-812F-981F096BFCC3}"/>
              </a:ext>
            </a:extLst>
          </p:cNvPr>
          <p:cNvSpPr/>
          <p:nvPr/>
        </p:nvSpPr>
        <p:spPr>
          <a:xfrm>
            <a:off x="3026861" y="4090770"/>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8</a:t>
            </a:r>
          </a:p>
        </p:txBody>
      </p:sp>
      <p:sp>
        <p:nvSpPr>
          <p:cNvPr id="180" name="Rectangle 179">
            <a:extLst>
              <a:ext uri="{FF2B5EF4-FFF2-40B4-BE49-F238E27FC236}">
                <a16:creationId xmlns:a16="http://schemas.microsoft.com/office/drawing/2014/main" id="{689F7040-F23E-4BD8-845E-89ADE3C81AFD}"/>
              </a:ext>
            </a:extLst>
          </p:cNvPr>
          <p:cNvSpPr/>
          <p:nvPr/>
        </p:nvSpPr>
        <p:spPr>
          <a:xfrm>
            <a:off x="4819554" y="4090770"/>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25 GB RAM</a:t>
            </a:r>
          </a:p>
        </p:txBody>
      </p:sp>
      <p:sp>
        <p:nvSpPr>
          <p:cNvPr id="181" name="Rectangle 180">
            <a:extLst>
              <a:ext uri="{FF2B5EF4-FFF2-40B4-BE49-F238E27FC236}">
                <a16:creationId xmlns:a16="http://schemas.microsoft.com/office/drawing/2014/main" id="{3968B65B-5405-48C4-B530-A06BF7CDB6A8}"/>
              </a:ext>
            </a:extLst>
          </p:cNvPr>
          <p:cNvSpPr/>
          <p:nvPr/>
        </p:nvSpPr>
        <p:spPr>
          <a:xfrm>
            <a:off x="6612246" y="4090770"/>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4/4</a:t>
            </a:r>
          </a:p>
        </p:txBody>
      </p:sp>
      <p:sp>
        <p:nvSpPr>
          <p:cNvPr id="182" name="Rectangle 181">
            <a:extLst>
              <a:ext uri="{FF2B5EF4-FFF2-40B4-BE49-F238E27FC236}">
                <a16:creationId xmlns:a16="http://schemas.microsoft.com/office/drawing/2014/main" id="{F0A94C22-E826-4045-9180-7D422781B676}"/>
              </a:ext>
            </a:extLst>
          </p:cNvPr>
          <p:cNvSpPr/>
          <p:nvPr/>
        </p:nvSpPr>
        <p:spPr>
          <a:xfrm>
            <a:off x="8404939" y="4090770"/>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1,201-2,400</a:t>
            </a:r>
          </a:p>
        </p:txBody>
      </p:sp>
      <p:sp>
        <p:nvSpPr>
          <p:cNvPr id="183" name="Rectangle 182">
            <a:extLst>
              <a:ext uri="{FF2B5EF4-FFF2-40B4-BE49-F238E27FC236}">
                <a16:creationId xmlns:a16="http://schemas.microsoft.com/office/drawing/2014/main" id="{99CCB2A9-4286-4187-B85B-4C97BC0A3993}"/>
              </a:ext>
            </a:extLst>
          </p:cNvPr>
          <p:cNvSpPr/>
          <p:nvPr/>
        </p:nvSpPr>
        <p:spPr>
          <a:xfrm>
            <a:off x="10197630" y="3957878"/>
            <a:ext cx="1496623" cy="600750"/>
          </a:xfrm>
          <a:prstGeom prst="rect">
            <a:avLst/>
          </a:prstGeom>
        </p:spPr>
        <p:txBody>
          <a:bodyPr wrap="square" anchor="t">
            <a:spAutoFit/>
          </a:bodyPr>
          <a:lstStyle/>
          <a:p>
            <a:pPr marL="0" marR="0" lvl="1" indent="0" algn="ctr" defTabSz="914400" rtl="0" eaLnBrk="1" fontAlgn="auto" latinLnBrk="0" hangingPunct="1">
              <a:lnSpc>
                <a:spcPct val="108000"/>
              </a:lnSpc>
              <a:spcBef>
                <a:spcPts val="587"/>
              </a:spcBef>
              <a:spcAft>
                <a:spcPts val="294"/>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$8.0565/hour</a:t>
            </a:r>
            <a:b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$5,994/month</a:t>
            </a:r>
          </a:p>
        </p:txBody>
      </p:sp>
      <p:sp>
        <p:nvSpPr>
          <p:cNvPr id="184" name="Rectangle 183">
            <a:extLst>
              <a:ext uri="{FF2B5EF4-FFF2-40B4-BE49-F238E27FC236}">
                <a16:creationId xmlns:a16="http://schemas.microsoft.com/office/drawing/2014/main" id="{70220DCB-0A20-4BF1-8077-53875B42B3F0}"/>
              </a:ext>
            </a:extLst>
          </p:cNvPr>
          <p:cNvSpPr/>
          <p:nvPr/>
        </p:nvSpPr>
        <p:spPr>
          <a:xfrm>
            <a:off x="3026861" y="4666366"/>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16</a:t>
            </a:r>
          </a:p>
        </p:txBody>
      </p:sp>
      <p:sp>
        <p:nvSpPr>
          <p:cNvPr id="185" name="Rectangle 184">
            <a:extLst>
              <a:ext uri="{FF2B5EF4-FFF2-40B4-BE49-F238E27FC236}">
                <a16:creationId xmlns:a16="http://schemas.microsoft.com/office/drawing/2014/main" id="{C7A9D1A0-33CA-4BF5-89A8-021FCBD15B58}"/>
              </a:ext>
            </a:extLst>
          </p:cNvPr>
          <p:cNvSpPr/>
          <p:nvPr/>
        </p:nvSpPr>
        <p:spPr>
          <a:xfrm>
            <a:off x="4819554" y="4666366"/>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50 GB RAM</a:t>
            </a:r>
          </a:p>
        </p:txBody>
      </p:sp>
      <p:sp>
        <p:nvSpPr>
          <p:cNvPr id="186" name="Rectangle 185">
            <a:extLst>
              <a:ext uri="{FF2B5EF4-FFF2-40B4-BE49-F238E27FC236}">
                <a16:creationId xmlns:a16="http://schemas.microsoft.com/office/drawing/2014/main" id="{A00F4F97-0830-4CF7-8FE7-4BD97E30951C}"/>
              </a:ext>
            </a:extLst>
          </p:cNvPr>
          <p:cNvSpPr/>
          <p:nvPr/>
        </p:nvSpPr>
        <p:spPr>
          <a:xfrm>
            <a:off x="6612246" y="4666366"/>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8/8</a:t>
            </a:r>
          </a:p>
        </p:txBody>
      </p:sp>
      <p:sp>
        <p:nvSpPr>
          <p:cNvPr id="187" name="Rectangle 186">
            <a:extLst>
              <a:ext uri="{FF2B5EF4-FFF2-40B4-BE49-F238E27FC236}">
                <a16:creationId xmlns:a16="http://schemas.microsoft.com/office/drawing/2014/main" id="{5B506AAF-CE94-4C81-80F9-0377C42E38A6}"/>
              </a:ext>
            </a:extLst>
          </p:cNvPr>
          <p:cNvSpPr/>
          <p:nvPr/>
        </p:nvSpPr>
        <p:spPr>
          <a:xfrm>
            <a:off x="8404939" y="4666366"/>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2,401-4,800</a:t>
            </a:r>
          </a:p>
        </p:txBody>
      </p:sp>
      <p:sp>
        <p:nvSpPr>
          <p:cNvPr id="188" name="Rectangle 187">
            <a:extLst>
              <a:ext uri="{FF2B5EF4-FFF2-40B4-BE49-F238E27FC236}">
                <a16:creationId xmlns:a16="http://schemas.microsoft.com/office/drawing/2014/main" id="{1952E31E-600D-4116-A29B-D3DCCAE7357D}"/>
              </a:ext>
            </a:extLst>
          </p:cNvPr>
          <p:cNvSpPr/>
          <p:nvPr/>
        </p:nvSpPr>
        <p:spPr>
          <a:xfrm>
            <a:off x="10197630" y="4537463"/>
            <a:ext cx="1496623" cy="600750"/>
          </a:xfrm>
          <a:prstGeom prst="rect">
            <a:avLst/>
          </a:prstGeom>
        </p:spPr>
        <p:txBody>
          <a:bodyPr wrap="square" anchor="t">
            <a:spAutoFit/>
          </a:bodyPr>
          <a:lstStyle/>
          <a:p>
            <a:pPr marL="0" marR="0" lvl="1" indent="0" algn="ctr" defTabSz="914400" rtl="0" eaLnBrk="1" fontAlgn="auto" latinLnBrk="0" hangingPunct="1">
              <a:lnSpc>
                <a:spcPct val="108000"/>
              </a:lnSpc>
              <a:spcBef>
                <a:spcPts val="587"/>
              </a:spcBef>
              <a:spcAft>
                <a:spcPts val="294"/>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$16.1210/hour $11,994/month</a:t>
            </a:r>
          </a:p>
        </p:txBody>
      </p:sp>
      <p:sp>
        <p:nvSpPr>
          <p:cNvPr id="189" name="Rectangle 188">
            <a:extLst>
              <a:ext uri="{FF2B5EF4-FFF2-40B4-BE49-F238E27FC236}">
                <a16:creationId xmlns:a16="http://schemas.microsoft.com/office/drawing/2014/main" id="{0FC5ECCB-3C12-4EA7-92A2-365317BD1939}"/>
              </a:ext>
            </a:extLst>
          </p:cNvPr>
          <p:cNvSpPr/>
          <p:nvPr/>
        </p:nvSpPr>
        <p:spPr>
          <a:xfrm>
            <a:off x="3026861" y="5241962"/>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32</a:t>
            </a:r>
          </a:p>
        </p:txBody>
      </p:sp>
      <p:sp>
        <p:nvSpPr>
          <p:cNvPr id="190" name="Rectangle 189">
            <a:extLst>
              <a:ext uri="{FF2B5EF4-FFF2-40B4-BE49-F238E27FC236}">
                <a16:creationId xmlns:a16="http://schemas.microsoft.com/office/drawing/2014/main" id="{2F4D0A67-2754-4F43-B1DF-5333982BB24A}"/>
              </a:ext>
            </a:extLst>
          </p:cNvPr>
          <p:cNvSpPr/>
          <p:nvPr/>
        </p:nvSpPr>
        <p:spPr>
          <a:xfrm>
            <a:off x="4819554" y="5241962"/>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100 GB RAM</a:t>
            </a:r>
          </a:p>
        </p:txBody>
      </p:sp>
      <p:sp>
        <p:nvSpPr>
          <p:cNvPr id="191" name="Rectangle 190">
            <a:extLst>
              <a:ext uri="{FF2B5EF4-FFF2-40B4-BE49-F238E27FC236}">
                <a16:creationId xmlns:a16="http://schemas.microsoft.com/office/drawing/2014/main" id="{3E29A99E-8A7A-4CA5-8496-D261A0353DED}"/>
              </a:ext>
            </a:extLst>
          </p:cNvPr>
          <p:cNvSpPr/>
          <p:nvPr/>
        </p:nvSpPr>
        <p:spPr>
          <a:xfrm>
            <a:off x="6612246" y="5241962"/>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16/16</a:t>
            </a:r>
          </a:p>
        </p:txBody>
      </p:sp>
      <p:sp>
        <p:nvSpPr>
          <p:cNvPr id="192" name="Rectangle 191">
            <a:extLst>
              <a:ext uri="{FF2B5EF4-FFF2-40B4-BE49-F238E27FC236}">
                <a16:creationId xmlns:a16="http://schemas.microsoft.com/office/drawing/2014/main" id="{CAC5B2B5-2726-46D5-9DB3-7B61B17B0D13}"/>
              </a:ext>
            </a:extLst>
          </p:cNvPr>
          <p:cNvSpPr/>
          <p:nvPr/>
        </p:nvSpPr>
        <p:spPr>
          <a:xfrm>
            <a:off x="8404939" y="5241962"/>
            <a:ext cx="1496623" cy="307761"/>
          </a:xfrm>
          <a:prstGeom prst="rect">
            <a:avLst/>
          </a:prstGeom>
        </p:spPr>
        <p:txBody>
          <a:bodyPr wrap="square" anchor="t">
            <a:spAutoFit/>
          </a:bodyPr>
          <a:lstStyle/>
          <a:p>
            <a:pPr marL="0" marR="0" lvl="0" indent="0" algn="ctr" defTabSz="914400" rtl="0" eaLnBrk="1" fontAlgn="auto" latinLnBrk="0" hangingPunct="1">
              <a:lnSpc>
                <a:spcPct val="90000"/>
              </a:lnSpc>
              <a:spcBef>
                <a:spcPts val="587"/>
              </a:spcBef>
              <a:spcAft>
                <a:spcPts val="0"/>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4,801-9,600</a:t>
            </a:r>
          </a:p>
        </p:txBody>
      </p:sp>
      <p:sp>
        <p:nvSpPr>
          <p:cNvPr id="193" name="Rectangle 192">
            <a:extLst>
              <a:ext uri="{FF2B5EF4-FFF2-40B4-BE49-F238E27FC236}">
                <a16:creationId xmlns:a16="http://schemas.microsoft.com/office/drawing/2014/main" id="{DB94C862-01E1-4BF8-8E83-0B30905B5184}"/>
              </a:ext>
            </a:extLst>
          </p:cNvPr>
          <p:cNvSpPr/>
          <p:nvPr/>
        </p:nvSpPr>
        <p:spPr>
          <a:xfrm>
            <a:off x="10197630" y="5106720"/>
            <a:ext cx="1496623" cy="854465"/>
          </a:xfrm>
          <a:prstGeom prst="rect">
            <a:avLst/>
          </a:prstGeom>
        </p:spPr>
        <p:txBody>
          <a:bodyPr wrap="square" anchor="t">
            <a:spAutoFit/>
          </a:bodyPr>
          <a:lstStyle/>
          <a:p>
            <a:pPr marL="0" marR="0" lvl="1" indent="0" algn="ctr" defTabSz="914400" rtl="0" eaLnBrk="1" fontAlgn="auto" latinLnBrk="0" hangingPunct="1">
              <a:lnSpc>
                <a:spcPct val="108000"/>
              </a:lnSpc>
              <a:spcBef>
                <a:spcPts val="587"/>
              </a:spcBef>
              <a:spcAft>
                <a:spcPts val="294"/>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$32.2506/hour $23,994/month</a:t>
            </a:r>
          </a:p>
        </p:txBody>
      </p:sp>
      <p:sp>
        <p:nvSpPr>
          <p:cNvPr id="88" name="Rectangle 87">
            <a:extLst>
              <a:ext uri="{FF2B5EF4-FFF2-40B4-BE49-F238E27FC236}">
                <a16:creationId xmlns:a16="http://schemas.microsoft.com/office/drawing/2014/main" id="{D21AD080-1EC1-470C-8ED7-F405B766E979}"/>
              </a:ext>
            </a:extLst>
          </p:cNvPr>
          <p:cNvSpPr/>
          <p:nvPr/>
        </p:nvSpPr>
        <p:spPr>
          <a:xfrm>
            <a:off x="386468" y="5898947"/>
            <a:ext cx="6857913" cy="416383"/>
          </a:xfrm>
          <a:prstGeom prst="rect">
            <a:avLst/>
          </a:prstGeom>
        </p:spPr>
        <p:txBody>
          <a:bodyPr wrap="square" anchor="b" anchorCtr="0">
            <a:spAutoFit/>
          </a:bodyPr>
          <a:lstStyle/>
          <a:p>
            <a:pPr marL="0" marR="0" lvl="0" indent="0" algn="l" defTabSz="914178"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1</a:t>
            </a: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Frontend and backend cores are shared</a:t>
            </a:r>
          </a:p>
          <a:p>
            <a:pPr marL="0" marR="0" lvl="0" indent="0" algn="l" defTabSz="914178"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2 </a:t>
            </a: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Backend cores are shared</a:t>
            </a:r>
          </a:p>
        </p:txBody>
      </p:sp>
      <p:sp>
        <p:nvSpPr>
          <p:cNvPr id="89" name="Rectangle 88">
            <a:extLst>
              <a:ext uri="{FF2B5EF4-FFF2-40B4-BE49-F238E27FC236}">
                <a16:creationId xmlns:a16="http://schemas.microsoft.com/office/drawing/2014/main" id="{F6C6B5C0-A78E-4164-830F-D6BC6ADAC41F}"/>
              </a:ext>
            </a:extLst>
          </p:cNvPr>
          <p:cNvSpPr/>
          <p:nvPr/>
        </p:nvSpPr>
        <p:spPr>
          <a:xfrm>
            <a:off x="6618991" y="6194640"/>
            <a:ext cx="5359105" cy="271554"/>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All pricing subject to change, please consult price list for actual pricing</a:t>
            </a:r>
          </a:p>
        </p:txBody>
      </p:sp>
    </p:spTree>
    <p:extLst>
      <p:ext uri="{BB962C8B-B14F-4D97-AF65-F5344CB8AC3E}">
        <p14:creationId xmlns:p14="http://schemas.microsoft.com/office/powerpoint/2010/main" val="482700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BBBF-CA10-4FDB-BDF6-FEEDACA6E69F}"/>
              </a:ext>
            </a:extLst>
          </p:cNvPr>
          <p:cNvSpPr>
            <a:spLocks noGrp="1"/>
          </p:cNvSpPr>
          <p:nvPr>
            <p:ph type="title"/>
          </p:nvPr>
        </p:nvSpPr>
        <p:spPr/>
        <p:txBody>
          <a:bodyPr/>
          <a:lstStyle/>
          <a:p>
            <a:r>
              <a:rPr lang="en-US" dirty="0"/>
              <a:t>Capacity SKUs differences: A vs EM/P</a:t>
            </a:r>
          </a:p>
        </p:txBody>
      </p:sp>
      <p:pic>
        <p:nvPicPr>
          <p:cNvPr id="4" name="Picture 3">
            <a:extLst>
              <a:ext uri="{FF2B5EF4-FFF2-40B4-BE49-F238E27FC236}">
                <a16:creationId xmlns:a16="http://schemas.microsoft.com/office/drawing/2014/main" id="{E766CC88-5E0C-4459-8BA4-95519490A4B7}"/>
              </a:ext>
            </a:extLst>
          </p:cNvPr>
          <p:cNvPicPr>
            <a:picLocks noChangeAspect="1"/>
          </p:cNvPicPr>
          <p:nvPr/>
        </p:nvPicPr>
        <p:blipFill>
          <a:blip r:embed="rId2"/>
          <a:stretch>
            <a:fillRect/>
          </a:stretch>
        </p:blipFill>
        <p:spPr>
          <a:xfrm>
            <a:off x="2567729" y="1340317"/>
            <a:ext cx="7056542" cy="5385256"/>
          </a:xfrm>
          <a:prstGeom prst="rect">
            <a:avLst/>
          </a:prstGeom>
        </p:spPr>
      </p:pic>
      <p:sp>
        <p:nvSpPr>
          <p:cNvPr id="3" name="TextBox 2">
            <a:extLst>
              <a:ext uri="{FF2B5EF4-FFF2-40B4-BE49-F238E27FC236}">
                <a16:creationId xmlns:a16="http://schemas.microsoft.com/office/drawing/2014/main" id="{B1D1052C-5B13-4EB7-9019-FCC2E9DB214F}"/>
              </a:ext>
            </a:extLst>
          </p:cNvPr>
          <p:cNvSpPr txBox="1"/>
          <p:nvPr/>
        </p:nvSpPr>
        <p:spPr>
          <a:xfrm>
            <a:off x="3731490" y="950815"/>
            <a:ext cx="180722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Embedded</a:t>
            </a:r>
          </a:p>
        </p:txBody>
      </p:sp>
      <p:sp>
        <p:nvSpPr>
          <p:cNvPr id="5" name="TextBox 4">
            <a:extLst>
              <a:ext uri="{FF2B5EF4-FFF2-40B4-BE49-F238E27FC236}">
                <a16:creationId xmlns:a16="http://schemas.microsoft.com/office/drawing/2014/main" id="{DFFA4466-419D-49B3-9F83-15925EBB1763}"/>
              </a:ext>
            </a:extLst>
          </p:cNvPr>
          <p:cNvSpPr txBox="1"/>
          <p:nvPr/>
        </p:nvSpPr>
        <p:spPr>
          <a:xfrm>
            <a:off x="6507017" y="950815"/>
            <a:ext cx="188737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Embedding</a:t>
            </a:r>
          </a:p>
        </p:txBody>
      </p:sp>
    </p:spTree>
    <p:extLst>
      <p:ext uri="{BB962C8B-B14F-4D97-AF65-F5344CB8AC3E}">
        <p14:creationId xmlns:p14="http://schemas.microsoft.com/office/powerpoint/2010/main" val="24933846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Meet me</a:t>
            </a:r>
          </a:p>
        </p:txBody>
      </p:sp>
      <p:sp>
        <p:nvSpPr>
          <p:cNvPr id="23" name="TextBox 22">
            <a:extLst>
              <a:ext uri="{FF2B5EF4-FFF2-40B4-BE49-F238E27FC236}">
                <a16:creationId xmlns:a16="http://schemas.microsoft.com/office/drawing/2014/main" id="{D214F6FF-902A-4173-A950-AFC083CBE57E}"/>
              </a:ext>
            </a:extLst>
          </p:cNvPr>
          <p:cNvSpPr txBox="1"/>
          <p:nvPr/>
        </p:nvSpPr>
        <p:spPr>
          <a:xfrm>
            <a:off x="135118" y="1159069"/>
            <a:ext cx="8112369" cy="78452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1" i="0"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Narisorn Limpaswadpaisarn</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b="1" i="1" noProof="0" dirty="0">
                <a:gradFill>
                  <a:gsLst>
                    <a:gs pos="2917">
                      <a:srgbClr val="505050"/>
                    </a:gs>
                    <a:gs pos="30000">
                      <a:srgbClr val="505050"/>
                    </a:gs>
                  </a:gsLst>
                  <a:lin ang="5400000" scaled="0"/>
                </a:gradFill>
                <a:latin typeface="Segoe UI"/>
              </a:rPr>
              <a:t>Partner Technologies Strategist, Microsoft</a:t>
            </a:r>
          </a:p>
          <a:p>
            <a:pPr>
              <a:lnSpc>
                <a:spcPct val="90000"/>
              </a:lnSpc>
              <a:spcAft>
                <a:spcPts val="600"/>
              </a:spcAft>
              <a:defRPr/>
            </a:pPr>
            <a:r>
              <a:rPr lang="en-US" sz="1600" b="1" dirty="0">
                <a:gradFill>
                  <a:gsLst>
                    <a:gs pos="2917">
                      <a:srgbClr val="505050"/>
                    </a:gs>
                    <a:gs pos="30000">
                      <a:srgbClr val="505050"/>
                    </a:gs>
                  </a:gsLst>
                  <a:lin ang="5400000" scaled="0"/>
                </a:gradFill>
              </a:rPr>
              <a:t>MCT </a:t>
            </a:r>
          </a:p>
          <a:p>
            <a:pPr>
              <a:lnSpc>
                <a:spcPct val="90000"/>
              </a:lnSpc>
              <a:spcAft>
                <a:spcPts val="600"/>
              </a:spcAft>
              <a:defRPr/>
            </a:pPr>
            <a:r>
              <a:rPr lang="en-US" sz="1600" b="1" dirty="0">
                <a:gradFill>
                  <a:gsLst>
                    <a:gs pos="2917">
                      <a:srgbClr val="505050"/>
                    </a:gs>
                    <a:gs pos="30000">
                      <a:srgbClr val="505050"/>
                    </a:gs>
                  </a:gsLst>
                  <a:lin ang="5400000" scaled="0"/>
                </a:gradFill>
              </a:rPr>
              <a:t>ITIL V4</a:t>
            </a:r>
            <a:endParaRPr lang="en-US" sz="1600" b="1" noProof="0" dirty="0">
              <a:gradFill>
                <a:gsLst>
                  <a:gs pos="2917">
                    <a:srgbClr val="505050"/>
                  </a:gs>
                  <a:gs pos="30000">
                    <a:srgbClr val="505050"/>
                  </a:gs>
                </a:gsLst>
                <a:lin ang="5400000" scaled="0"/>
              </a:gradFill>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b="1" noProof="0" dirty="0">
                <a:gradFill>
                  <a:gsLst>
                    <a:gs pos="2917">
                      <a:srgbClr val="505050"/>
                    </a:gs>
                    <a:gs pos="30000">
                      <a:srgbClr val="505050"/>
                    </a:gs>
                  </a:gsLst>
                  <a:lin ang="5400000" scaled="0"/>
                </a:gradFill>
                <a:latin typeface="Segoe UI"/>
              </a:rPr>
              <a:t>Azure Admin Associated &amp; Azure Specialists, M365 Message Admin </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b="1" noProof="0" dirty="0">
                <a:gradFill>
                  <a:gsLst>
                    <a:gs pos="2917">
                      <a:srgbClr val="505050"/>
                    </a:gs>
                    <a:gs pos="30000">
                      <a:srgbClr val="505050"/>
                    </a:gs>
                  </a:gsLst>
                  <a:lin ang="5400000" scaled="0"/>
                </a:gradFill>
                <a:latin typeface="Segoe UI"/>
              </a:rPr>
              <a:t>MCSE </a:t>
            </a:r>
            <a:r>
              <a:rPr lang="en-US" sz="1200" b="1" noProof="0" dirty="0">
                <a:gradFill>
                  <a:gsLst>
                    <a:gs pos="2917">
                      <a:srgbClr val="505050"/>
                    </a:gs>
                    <a:gs pos="30000">
                      <a:srgbClr val="505050"/>
                    </a:gs>
                  </a:gsLst>
                  <a:lin ang="5400000" scaled="0"/>
                </a:gradFill>
                <a:latin typeface="Segoe UI"/>
              </a:rPr>
              <a:t>Productivity &amp; </a:t>
            </a:r>
            <a:r>
              <a:rPr lang="en-US" sz="1200" b="1" dirty="0">
                <a:gradFill>
                  <a:gsLst>
                    <a:gs pos="2917">
                      <a:srgbClr val="505050"/>
                    </a:gs>
                    <a:gs pos="30000">
                      <a:srgbClr val="505050"/>
                    </a:gs>
                  </a:gsLst>
                  <a:lin ang="5400000" scaled="0"/>
                </a:gradFill>
                <a:latin typeface="Segoe UI"/>
              </a:rPr>
              <a:t>Data Management and Analytics</a:t>
            </a:r>
            <a:endParaRPr lang="en-US" sz="1600" b="1" noProof="0" dirty="0">
              <a:gradFill>
                <a:gsLst>
                  <a:gs pos="2917">
                    <a:srgbClr val="505050"/>
                  </a:gs>
                  <a:gs pos="30000">
                    <a:srgbClr val="505050"/>
                  </a:gs>
                </a:gsLst>
                <a:lin ang="5400000" scaled="0"/>
              </a:gradFill>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b="1" dirty="0">
                <a:gradFill>
                  <a:gsLst>
                    <a:gs pos="2917">
                      <a:srgbClr val="505050"/>
                    </a:gs>
                    <a:gs pos="30000">
                      <a:srgbClr val="505050"/>
                    </a:gs>
                  </a:gsLst>
                  <a:lin ang="5400000" scaled="0"/>
                </a:gradFill>
                <a:latin typeface="Segoe UI"/>
              </a:rPr>
              <a:t>MCSA </a:t>
            </a:r>
            <a:r>
              <a:rPr lang="en-US" sz="1200" b="1" dirty="0">
                <a:gradFill>
                  <a:gsLst>
                    <a:gs pos="2917">
                      <a:srgbClr val="505050"/>
                    </a:gs>
                    <a:gs pos="30000">
                      <a:srgbClr val="505050"/>
                    </a:gs>
                  </a:gsLst>
                  <a:lin ang="5400000" scaled="0"/>
                </a:gradFill>
                <a:latin typeface="Segoe UI"/>
              </a:rPr>
              <a:t>BI Reporting &amp; Office 365</a:t>
            </a:r>
            <a:endParaRPr lang="en-US" sz="1600" b="1" dirty="0">
              <a:gradFill>
                <a:gsLst>
                  <a:gs pos="2917">
                    <a:srgbClr val="505050"/>
                  </a:gs>
                  <a:gs pos="30000">
                    <a:srgbClr val="505050"/>
                  </a:gs>
                </a:gsLst>
                <a:lin ang="5400000" scaled="0"/>
              </a:gradFill>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b="1" noProof="0" dirty="0">
                <a:gradFill>
                  <a:gsLst>
                    <a:gs pos="2917">
                      <a:srgbClr val="505050"/>
                    </a:gs>
                    <a:gs pos="30000">
                      <a:srgbClr val="505050"/>
                    </a:gs>
                  </a:gsLst>
                  <a:lin ang="5400000" scaled="0"/>
                </a:gradFill>
                <a:latin typeface="Segoe UI"/>
              </a:rPr>
              <a:t>MC</a:t>
            </a:r>
            <a:r>
              <a:rPr lang="en-US" sz="1600" b="1" dirty="0">
                <a:gradFill>
                  <a:gsLst>
                    <a:gs pos="2917">
                      <a:srgbClr val="505050"/>
                    </a:gs>
                    <a:gs pos="30000">
                      <a:srgbClr val="505050"/>
                    </a:gs>
                  </a:gsLst>
                  <a:lin ang="5400000" scaled="0"/>
                </a:gradFill>
                <a:latin typeface="Segoe UI"/>
              </a:rPr>
              <a:t>P</a:t>
            </a:r>
            <a:r>
              <a:rPr lang="en-US" sz="1600" b="1" noProof="0" dirty="0">
                <a:gradFill>
                  <a:gsLst>
                    <a:gs pos="2917">
                      <a:srgbClr val="505050"/>
                    </a:gs>
                    <a:gs pos="30000">
                      <a:srgbClr val="505050"/>
                    </a:gs>
                  </a:gsLst>
                  <a:lin ang="5400000" scaled="0"/>
                </a:gradFill>
                <a:latin typeface="Segoe UI"/>
              </a:rPr>
              <a:t> </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b="1" dirty="0">
                <a:gradFill>
                  <a:gsLst>
                    <a:gs pos="2917">
                      <a:srgbClr val="505050"/>
                    </a:gs>
                    <a:gs pos="30000">
                      <a:srgbClr val="505050"/>
                    </a:gs>
                  </a:gsLst>
                  <a:lin ang="5400000" scaled="0"/>
                </a:gradFill>
                <a:latin typeface="Segoe UI"/>
              </a:rPr>
              <a:t>MTA </a:t>
            </a:r>
            <a:r>
              <a:rPr lang="en-US" sz="1200" b="1" dirty="0">
                <a:gradFill>
                  <a:gsLst>
                    <a:gs pos="2917">
                      <a:srgbClr val="505050"/>
                    </a:gs>
                    <a:gs pos="30000">
                      <a:srgbClr val="505050"/>
                    </a:gs>
                  </a:gsLst>
                  <a:lin ang="5400000" scaled="0"/>
                </a:gradFill>
                <a:latin typeface="Segoe UI"/>
              </a:rPr>
              <a:t>Databases</a:t>
            </a:r>
            <a:r>
              <a:rPr lang="en-US" sz="1600" b="1" dirty="0">
                <a:gradFill>
                  <a:gsLst>
                    <a:gs pos="2917">
                      <a:srgbClr val="505050"/>
                    </a:gs>
                    <a:gs pos="30000">
                      <a:srgbClr val="505050"/>
                    </a:gs>
                  </a:gsLst>
                  <a:lin ang="5400000" scaled="0"/>
                </a:gradFill>
                <a:latin typeface="Segoe UI"/>
              </a:rPr>
              <a:t> </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b="1" dirty="0">
                <a:gradFill>
                  <a:gsLst>
                    <a:gs pos="2917">
                      <a:srgbClr val="505050"/>
                    </a:gs>
                    <a:gs pos="30000">
                      <a:srgbClr val="505050"/>
                    </a:gs>
                  </a:gsLst>
                  <a:lin ang="5400000" scaled="0"/>
                </a:gradFill>
                <a:latin typeface="Segoe UI"/>
              </a:rPr>
              <a:t>Microsoft Office Specialist 2016 Master</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US" sz="2400" b="1" dirty="0">
              <a:gradFill>
                <a:gsLst>
                  <a:gs pos="2917">
                    <a:srgbClr val="505050"/>
                  </a:gs>
                  <a:gs pos="30000">
                    <a:srgbClr val="505050"/>
                  </a:gs>
                </a:gsLst>
                <a:lin ang="5400000" scaled="0"/>
              </a:gradFill>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en-US" b="1" dirty="0">
                <a:gradFill>
                  <a:gsLst>
                    <a:gs pos="2917">
                      <a:srgbClr val="505050"/>
                    </a:gs>
                    <a:gs pos="30000">
                      <a:srgbClr val="505050"/>
                    </a:gs>
                  </a:gsLst>
                  <a:lin ang="5400000" scaled="0"/>
                </a:gradFill>
                <a:latin typeface="Segoe UI"/>
              </a:rPr>
              <a:t>Email </a:t>
            </a:r>
            <a:r>
              <a:rPr lang="en-US" dirty="0">
                <a:gradFill>
                  <a:gsLst>
                    <a:gs pos="2917">
                      <a:srgbClr val="505050"/>
                    </a:gs>
                    <a:gs pos="30000">
                      <a:srgbClr val="505050"/>
                    </a:gs>
                  </a:gsLst>
                  <a:lin ang="5400000" scaled="0"/>
                </a:gradFill>
                <a:latin typeface="Segoe UI"/>
                <a:hlinkClick r:id="rId3"/>
              </a:rPr>
              <a:t>a-narli@microsoft.com</a:t>
            </a:r>
            <a:r>
              <a:rPr lang="en-US" dirty="0">
                <a:gradFill>
                  <a:gsLst>
                    <a:gs pos="2917">
                      <a:srgbClr val="505050"/>
                    </a:gs>
                    <a:gs pos="30000">
                      <a:srgbClr val="505050"/>
                    </a:gs>
                  </a:gsLst>
                  <a:lin ang="5400000" scaled="0"/>
                </a:gradFill>
                <a:latin typeface="Segoe UI"/>
              </a:rPr>
              <a:t> </a:t>
            </a:r>
            <a:endParaRPr lang="en-US" b="1" dirty="0">
              <a:gradFill>
                <a:gsLst>
                  <a:gs pos="2917">
                    <a:srgbClr val="505050"/>
                  </a:gs>
                  <a:gs pos="30000">
                    <a:srgbClr val="505050"/>
                  </a:gs>
                </a:gsLst>
                <a:lin ang="5400000" scaled="0"/>
              </a:gradFill>
              <a:latin typeface="Segoe UI"/>
            </a:endParaRPr>
          </a:p>
          <a:p>
            <a:pPr lvl="0">
              <a:lnSpc>
                <a:spcPct val="90000"/>
              </a:lnSpc>
              <a:spcAft>
                <a:spcPts val="600"/>
              </a:spcAft>
              <a:defRPr/>
            </a:pPr>
            <a:r>
              <a:rPr lang="en-US" b="1" dirty="0">
                <a:gradFill>
                  <a:gsLst>
                    <a:gs pos="2917">
                      <a:srgbClr val="505050"/>
                    </a:gs>
                    <a:gs pos="30000">
                      <a:srgbClr val="505050"/>
                    </a:gs>
                  </a:gsLst>
                  <a:lin ang="5400000" scaled="0"/>
                </a:gradFill>
              </a:rPr>
              <a:t>Facebook </a:t>
            </a:r>
            <a:r>
              <a:rPr lang="en-US" dirty="0">
                <a:gradFill>
                  <a:gsLst>
                    <a:gs pos="2917">
                      <a:srgbClr val="505050"/>
                    </a:gs>
                    <a:gs pos="30000">
                      <a:srgbClr val="505050"/>
                    </a:gs>
                  </a:gsLst>
                  <a:lin ang="5400000" scaled="0"/>
                </a:gradFill>
                <a:hlinkClick r:id="rId4"/>
              </a:rPr>
              <a:t>https://facebook.com/narisorn.li</a:t>
            </a:r>
            <a:r>
              <a:rPr lang="en-US" dirty="0">
                <a:gradFill>
                  <a:gsLst>
                    <a:gs pos="2917">
                      <a:srgbClr val="505050"/>
                    </a:gs>
                    <a:gs pos="30000">
                      <a:srgbClr val="505050"/>
                    </a:gs>
                  </a:gsLst>
                  <a:lin ang="5400000" scaled="0"/>
                </a:gradFill>
              </a:rPr>
              <a:t> </a:t>
            </a:r>
            <a:endParaRPr lang="en-US" noProof="0" dirty="0">
              <a:gradFill>
                <a:gsLst>
                  <a:gs pos="2917">
                    <a:srgbClr val="505050"/>
                  </a:gs>
                  <a:gs pos="30000">
                    <a:srgbClr val="505050"/>
                  </a:gs>
                </a:gsLst>
                <a:lin ang="5400000" scaled="0"/>
              </a:gradFill>
              <a:latin typeface="Segoe UI"/>
            </a:endParaRPr>
          </a:p>
          <a:p>
            <a:pPr lvl="0">
              <a:lnSpc>
                <a:spcPct val="90000"/>
              </a:lnSpc>
              <a:spcAft>
                <a:spcPts val="600"/>
              </a:spcAft>
              <a:defRPr/>
            </a:pPr>
            <a:r>
              <a:rPr lang="en-US" b="1" dirty="0">
                <a:gradFill>
                  <a:gsLst>
                    <a:gs pos="2917">
                      <a:srgbClr val="505050"/>
                    </a:gs>
                    <a:gs pos="30000">
                      <a:srgbClr val="505050"/>
                    </a:gs>
                  </a:gsLst>
                  <a:lin ang="5400000" scaled="0"/>
                </a:gradFill>
              </a:rPr>
              <a:t>LinkedIn</a:t>
            </a:r>
            <a:r>
              <a:rPr lang="en-US" sz="2400" b="1" dirty="0">
                <a:gradFill>
                  <a:gsLst>
                    <a:gs pos="2917">
                      <a:srgbClr val="505050"/>
                    </a:gs>
                    <a:gs pos="30000">
                      <a:srgbClr val="505050"/>
                    </a:gs>
                  </a:gsLst>
                  <a:lin ang="5400000" scaled="0"/>
                </a:gradFill>
              </a:rPr>
              <a:t> </a:t>
            </a:r>
            <a:r>
              <a:rPr lang="en-US" sz="1600" dirty="0">
                <a:gradFill>
                  <a:gsLst>
                    <a:gs pos="2917">
                      <a:srgbClr val="505050"/>
                    </a:gs>
                    <a:gs pos="30000">
                      <a:srgbClr val="505050"/>
                    </a:gs>
                  </a:gsLst>
                  <a:lin ang="5400000" scaled="0"/>
                </a:gradFill>
                <a:hlinkClick r:id="rId5"/>
              </a:rPr>
              <a:t>https://www.linkedin.com/in/narisorn-limpaswadpaisarn-497b6410b</a:t>
            </a:r>
            <a:r>
              <a:rPr lang="en-US" sz="1600" dirty="0">
                <a:gradFill>
                  <a:gsLst>
                    <a:gs pos="2917">
                      <a:srgbClr val="505050"/>
                    </a:gs>
                    <a:gs pos="30000">
                      <a:srgbClr val="505050"/>
                    </a:gs>
                  </a:gsLst>
                  <a:lin ang="5400000" scaled="0"/>
                </a:gradFill>
              </a:rPr>
              <a:t> </a:t>
            </a:r>
            <a:endParaRPr lang="en-US" sz="2400" dirty="0">
              <a:gradFill>
                <a:gsLst>
                  <a:gs pos="2917">
                    <a:srgbClr val="505050"/>
                  </a:gs>
                  <a:gs pos="30000">
                    <a:srgbClr val="505050"/>
                  </a:gs>
                </a:gsLst>
                <a:lin ang="5400000" scaled="0"/>
              </a:gradFill>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en-US" b="1" dirty="0">
                <a:gradFill>
                  <a:gsLst>
                    <a:gs pos="2917">
                      <a:srgbClr val="505050"/>
                    </a:gs>
                    <a:gs pos="30000">
                      <a:srgbClr val="505050"/>
                    </a:gs>
                  </a:gsLst>
                  <a:lin ang="5400000" scaled="0"/>
                </a:gradFill>
                <a:latin typeface="Segoe UI"/>
              </a:rPr>
              <a:t>Instagram </a:t>
            </a:r>
            <a:r>
              <a:rPr lang="en-US" dirty="0">
                <a:gradFill>
                  <a:gsLst>
                    <a:gs pos="2917">
                      <a:srgbClr val="505050"/>
                    </a:gs>
                    <a:gs pos="30000">
                      <a:srgbClr val="505050"/>
                    </a:gs>
                  </a:gsLst>
                  <a:lin ang="5400000" scaled="0"/>
                </a:gradFill>
                <a:latin typeface="Segoe UI"/>
              </a:rPr>
              <a:t>@</a:t>
            </a:r>
            <a:r>
              <a:rPr lang="en-US" dirty="0" err="1">
                <a:gradFill>
                  <a:gsLst>
                    <a:gs pos="2917">
                      <a:srgbClr val="505050"/>
                    </a:gs>
                    <a:gs pos="30000">
                      <a:srgbClr val="505050"/>
                    </a:gs>
                  </a:gsLst>
                  <a:lin ang="5400000" scaled="0"/>
                </a:gradFill>
                <a:latin typeface="Segoe UI"/>
              </a:rPr>
              <a:t>Narismadz</a:t>
            </a:r>
            <a:endParaRPr lang="en-US" dirty="0">
              <a:gradFill>
                <a:gsLst>
                  <a:gs pos="2917">
                    <a:srgbClr val="505050"/>
                  </a:gs>
                  <a:gs pos="30000">
                    <a:srgbClr val="505050"/>
                  </a:gs>
                </a:gsLst>
                <a:lin ang="5400000" scaled="0"/>
              </a:gradFill>
              <a:latin typeface="Segoe UI"/>
            </a:endParaRPr>
          </a:p>
          <a:p>
            <a:pPr lvl="0">
              <a:lnSpc>
                <a:spcPct val="90000"/>
              </a:lnSpc>
              <a:spcAft>
                <a:spcPts val="600"/>
              </a:spcAft>
              <a:defRPr/>
            </a:pPr>
            <a:r>
              <a:rPr lang="en-US" sz="2400" b="1" dirty="0">
                <a:gradFill>
                  <a:gsLst>
                    <a:gs pos="2917">
                      <a:srgbClr val="505050"/>
                    </a:gs>
                    <a:gs pos="30000">
                      <a:srgbClr val="505050"/>
                    </a:gs>
                  </a:gsLst>
                  <a:lin ang="5400000" scaled="0"/>
                </a:gradFill>
                <a:latin typeface="Segoe UI"/>
              </a:rPr>
              <a:t>Blog </a:t>
            </a:r>
            <a:r>
              <a:rPr lang="en-US" sz="2400" dirty="0">
                <a:hlinkClick r:id="rId6"/>
              </a:rPr>
              <a:t>https://medium.com/echoo365</a:t>
            </a:r>
            <a:endParaRPr lang="en-US" sz="2400" b="1" dirty="0">
              <a:gradFill>
                <a:gsLst>
                  <a:gs pos="2917">
                    <a:srgbClr val="505050"/>
                  </a:gs>
                  <a:gs pos="30000">
                    <a:srgbClr val="505050"/>
                  </a:gs>
                </a:gsLst>
                <a:lin ang="5400000" scaled="0"/>
              </a:gradFill>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lang="en-US" sz="2400" b="1" noProof="0" dirty="0">
              <a:gradFill>
                <a:gsLst>
                  <a:gs pos="2917">
                    <a:srgbClr val="505050"/>
                  </a:gs>
                  <a:gs pos="30000">
                    <a:srgbClr val="505050"/>
                  </a:gs>
                </a:gsLst>
                <a:lin ang="5400000" scaled="0"/>
              </a:gradFill>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aphicFrame>
        <p:nvGraphicFramePr>
          <p:cNvPr id="5" name="Diagram 4">
            <a:extLst>
              <a:ext uri="{FF2B5EF4-FFF2-40B4-BE49-F238E27FC236}">
                <a16:creationId xmlns:a16="http://schemas.microsoft.com/office/drawing/2014/main" id="{87D46961-49DA-4782-887C-22580305AA35}"/>
              </a:ext>
            </a:extLst>
          </p:cNvPr>
          <p:cNvGraphicFramePr/>
          <p:nvPr>
            <p:extLst>
              <p:ext uri="{D42A27DB-BD31-4B8C-83A1-F6EECF244321}">
                <p14:modId xmlns:p14="http://schemas.microsoft.com/office/powerpoint/2010/main" val="755474699"/>
              </p:ext>
            </p:extLst>
          </p:nvPr>
        </p:nvGraphicFramePr>
        <p:xfrm>
          <a:off x="4683688" y="0"/>
          <a:ext cx="6410325" cy="65722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5">
            <a:extLst>
              <a:ext uri="{FF2B5EF4-FFF2-40B4-BE49-F238E27FC236}">
                <a16:creationId xmlns:a16="http://schemas.microsoft.com/office/drawing/2014/main" id="{EA90BD26-6DB1-4239-ADCB-50F184AD584A}"/>
              </a:ext>
            </a:extLst>
          </p:cNvPr>
          <p:cNvSpPr txBox="1"/>
          <p:nvPr/>
        </p:nvSpPr>
        <p:spPr>
          <a:xfrm>
            <a:off x="7814859" y="2922475"/>
            <a:ext cx="4308011" cy="3539430"/>
          </a:xfrm>
          <a:prstGeom prst="rect">
            <a:avLst/>
          </a:prstGeom>
          <a:noFill/>
        </p:spPr>
        <p:txBody>
          <a:bodyPr wrap="square" rtlCol="0">
            <a:spAutoFit/>
          </a:bodyPr>
          <a:lstStyle/>
          <a:p>
            <a:r>
              <a:rPr lang="en-US" sz="1600" b="1" dirty="0"/>
              <a:t>Narisorn Limpaswadpaisarn</a:t>
            </a:r>
            <a:r>
              <a:rPr lang="en-US" sz="1600" dirty="0"/>
              <a:t>, Technology </a:t>
            </a:r>
          </a:p>
          <a:p>
            <a:r>
              <a:rPr lang="en-US" sz="1600" dirty="0"/>
              <a:t>Strategist at Microsoft. Once graduated </a:t>
            </a:r>
          </a:p>
          <a:p>
            <a:r>
              <a:rPr lang="en-US" sz="1600" dirty="0"/>
              <a:t>from SIIT TU and Sasin MBA, he realized that the trend is heavily on Cloud Computing. </a:t>
            </a:r>
          </a:p>
          <a:p>
            <a:r>
              <a:rPr lang="en-US" sz="1600" dirty="0"/>
              <a:t>He has some background on Networks and Electrical Engineering. Experiences in Marketing and Computer Networks, but mostly in Music production. He usually play guitar and MOOC on cloud technologies such as SQL, BI, Offices 365 and Server platforms. His role supports customer and Microsoft partner. He got several certifications and awards including MCT, MCSE, MCP and One Microsoft Award.</a:t>
            </a:r>
          </a:p>
        </p:txBody>
      </p:sp>
    </p:spTree>
    <p:extLst>
      <p:ext uri="{BB962C8B-B14F-4D97-AF65-F5344CB8AC3E}">
        <p14:creationId xmlns:p14="http://schemas.microsoft.com/office/powerpoint/2010/main" val="32717397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BBBF-CA10-4FDB-BDF6-FEEDACA6E69F}"/>
              </a:ext>
            </a:extLst>
          </p:cNvPr>
          <p:cNvSpPr>
            <a:spLocks noGrp="1"/>
          </p:cNvSpPr>
          <p:nvPr>
            <p:ph type="title"/>
          </p:nvPr>
        </p:nvSpPr>
        <p:spPr/>
        <p:txBody>
          <a:bodyPr/>
          <a:lstStyle/>
          <a:p>
            <a:r>
              <a:rPr lang="en-US" dirty="0"/>
              <a:t>Capacity SKUs differences: A vs EM/P</a:t>
            </a:r>
          </a:p>
        </p:txBody>
      </p:sp>
      <p:pic>
        <p:nvPicPr>
          <p:cNvPr id="4" name="Picture 3">
            <a:extLst>
              <a:ext uri="{FF2B5EF4-FFF2-40B4-BE49-F238E27FC236}">
                <a16:creationId xmlns:a16="http://schemas.microsoft.com/office/drawing/2014/main" id="{E766CC88-5E0C-4459-8BA4-95519490A4B7}"/>
              </a:ext>
            </a:extLst>
          </p:cNvPr>
          <p:cNvPicPr>
            <a:picLocks noChangeAspect="1"/>
          </p:cNvPicPr>
          <p:nvPr/>
        </p:nvPicPr>
        <p:blipFill>
          <a:blip r:embed="rId2"/>
          <a:stretch>
            <a:fillRect/>
          </a:stretch>
        </p:blipFill>
        <p:spPr>
          <a:xfrm>
            <a:off x="2281422" y="995685"/>
            <a:ext cx="7629156" cy="5822251"/>
          </a:xfrm>
          <a:prstGeom prst="rect">
            <a:avLst/>
          </a:prstGeom>
        </p:spPr>
      </p:pic>
    </p:spTree>
    <p:extLst>
      <p:ext uri="{BB962C8B-B14F-4D97-AF65-F5344CB8AC3E}">
        <p14:creationId xmlns:p14="http://schemas.microsoft.com/office/powerpoint/2010/main" val="11874109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sz="3921" dirty="0"/>
              <a:t>Example: Power BI Report Server licensing</a:t>
            </a:r>
          </a:p>
        </p:txBody>
      </p:sp>
      <p:sp>
        <p:nvSpPr>
          <p:cNvPr id="29" name="Rectangle 28"/>
          <p:cNvSpPr/>
          <p:nvPr/>
        </p:nvSpPr>
        <p:spPr>
          <a:xfrm>
            <a:off x="1351207" y="3702349"/>
            <a:ext cx="9502103" cy="44821"/>
          </a:xfrm>
          <a:prstGeom prst="rect">
            <a:avLst/>
          </a:prstGeom>
          <a:solidFill>
            <a:schemeClr val="accent2"/>
          </a:solidFill>
        </p:spPr>
        <p:txBody>
          <a:bodyPr wrap="square" lIns="0" tIns="0" rIns="0" bIns="179285" anchor="b">
            <a:noAutofit/>
          </a:bodyPr>
          <a:lstStyle/>
          <a:p>
            <a:pPr marL="0" marR="0" lvl="0" indent="0" algn="l" defTabSz="91412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56000">
                      <a:srgbClr val="002050"/>
                    </a:gs>
                    <a:gs pos="4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Report Server deployment</a:t>
            </a:r>
          </a:p>
        </p:txBody>
      </p:sp>
      <p:sp>
        <p:nvSpPr>
          <p:cNvPr id="15" name="Rectangle 14"/>
          <p:cNvSpPr/>
          <p:nvPr/>
        </p:nvSpPr>
        <p:spPr>
          <a:xfrm>
            <a:off x="1351207" y="1756746"/>
            <a:ext cx="10107385" cy="1450866"/>
          </a:xfrm>
          <a:prstGeom prst="rect">
            <a:avLst/>
          </a:prstGeom>
          <a:noFill/>
        </p:spPr>
        <p:txBody>
          <a:bodyPr wrap="square" lIns="0" tIns="89642" rIns="0" bIns="0">
            <a:noAutofit/>
          </a:bodyPr>
          <a:lstStyle/>
          <a:p>
            <a:pPr marL="336145" marR="0" lvl="0" indent="-336145" algn="l" defTabSz="914120"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7000">
                      <a:srgbClr val="353535"/>
                    </a:gs>
                    <a:gs pos="34000">
                      <a:srgbClr val="353535"/>
                    </a:gs>
                  </a:gsLst>
                  <a:lin ang="5400000" scaled="0"/>
                </a:gradFill>
                <a:effectLst/>
                <a:uLnTx/>
                <a:uFillTx/>
                <a:latin typeface="Segoe UI Semilight"/>
                <a:ea typeface="+mn-ea"/>
                <a:cs typeface="Segoe UI Semibold" panose="020B0702040204020203" pitchFamily="34" charset="0"/>
              </a:rPr>
              <a:t>Customer is subscribed to </a:t>
            </a:r>
            <a:r>
              <a:rPr kumimoji="0" lang="en-US" sz="1961" b="0" i="0" u="none" strike="noStrike" kern="1200" cap="none" spc="0" normalizeH="0" baseline="0" noProof="0" dirty="0">
                <a:ln>
                  <a:noFill/>
                </a:ln>
                <a:gradFill>
                  <a:gsLst>
                    <a:gs pos="7000">
                      <a:srgbClr val="353535"/>
                    </a:gs>
                    <a:gs pos="34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two P1 Premium nodes</a:t>
            </a:r>
          </a:p>
          <a:p>
            <a:pPr marL="336145" marR="0" lvl="0" indent="-336145" algn="l" defTabSz="914120"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7000">
                      <a:srgbClr val="353535"/>
                    </a:gs>
                    <a:gs pos="34000">
                      <a:srgbClr val="353535"/>
                    </a:gs>
                  </a:gsLst>
                  <a:lin ang="5400000" scaled="0"/>
                </a:gradFill>
                <a:effectLst/>
                <a:uLnTx/>
                <a:uFillTx/>
                <a:latin typeface="Segoe UI Semilight"/>
                <a:ea typeface="+mn-ea"/>
                <a:cs typeface="Segoe UI Semibold" panose="020B0702040204020203" pitchFamily="34" charset="0"/>
              </a:rPr>
              <a:t>Each P1 node includes the right to run Report Server on </a:t>
            </a:r>
            <a:r>
              <a:rPr kumimoji="0" lang="en-US" sz="1961" b="0" i="0" u="none" strike="noStrike" kern="1200" cap="none" spc="0" normalizeH="0" baseline="0" noProof="0" dirty="0">
                <a:ln>
                  <a:noFill/>
                </a:ln>
                <a:gradFill>
                  <a:gsLst>
                    <a:gs pos="7000">
                      <a:srgbClr val="353535"/>
                    </a:gs>
                    <a:gs pos="34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up to eight cores</a:t>
            </a:r>
          </a:p>
          <a:p>
            <a:pPr marL="336145" marR="0" lvl="0" indent="-336145" algn="l" defTabSz="914120"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7000">
                      <a:srgbClr val="353535"/>
                    </a:gs>
                    <a:gs pos="34000">
                      <a:srgbClr val="353535"/>
                    </a:gs>
                  </a:gsLst>
                  <a:lin ang="5400000" scaled="0"/>
                </a:gradFill>
                <a:effectLst/>
                <a:uLnTx/>
                <a:uFillTx/>
                <a:latin typeface="Segoe UI Semilight"/>
                <a:ea typeface="+mn-ea"/>
                <a:cs typeface="Segoe UI Semibold" panose="020B0702040204020203" pitchFamily="34" charset="0"/>
              </a:rPr>
              <a:t>Thus, the customer is able to deploy Report Server on </a:t>
            </a:r>
            <a:r>
              <a:rPr kumimoji="0" lang="en-US" sz="1961" b="0" i="0" u="none" strike="noStrike" kern="1200" cap="none" spc="0" normalizeH="0" baseline="0" noProof="0" dirty="0">
                <a:ln>
                  <a:noFill/>
                </a:ln>
                <a:gradFill>
                  <a:gsLst>
                    <a:gs pos="7000">
                      <a:srgbClr val="353535"/>
                    </a:gs>
                    <a:gs pos="34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up to sixteen cores</a:t>
            </a:r>
          </a:p>
        </p:txBody>
      </p:sp>
      <p:sp>
        <p:nvSpPr>
          <p:cNvPr id="16" name="Rectangle 15"/>
          <p:cNvSpPr/>
          <p:nvPr/>
        </p:nvSpPr>
        <p:spPr>
          <a:xfrm>
            <a:off x="1351207" y="1658833"/>
            <a:ext cx="9502103" cy="44821"/>
          </a:xfrm>
          <a:prstGeom prst="rect">
            <a:avLst/>
          </a:prstGeom>
          <a:solidFill>
            <a:schemeClr val="accent1"/>
          </a:solidFill>
        </p:spPr>
        <p:txBody>
          <a:bodyPr wrap="square" lIns="0" tIns="0" rIns="0" bIns="179285" anchor="b">
            <a:noAutofit/>
          </a:bodyPr>
          <a:lstStyle/>
          <a:p>
            <a:pPr marL="0" marR="0" lvl="0" indent="0" algn="l" defTabSz="91412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10000">
                      <a:srgbClr val="0078D7"/>
                    </a:gs>
                    <a:gs pos="54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Premium subscriptions</a:t>
            </a:r>
          </a:p>
        </p:txBody>
      </p:sp>
      <p:sp>
        <p:nvSpPr>
          <p:cNvPr id="8" name="Oval 7"/>
          <p:cNvSpPr/>
          <p:nvPr/>
        </p:nvSpPr>
        <p:spPr bwMode="auto">
          <a:xfrm>
            <a:off x="5945062" y="3968554"/>
            <a:ext cx="423200" cy="427883"/>
          </a:xfrm>
          <a:prstGeom prst="ellipse">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928"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79000">
                      <a:srgbClr val="353535"/>
                    </a:gs>
                    <a:gs pos="56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RS</a:t>
            </a:r>
          </a:p>
        </p:txBody>
      </p:sp>
      <p:sp>
        <p:nvSpPr>
          <p:cNvPr id="10" name="Rectangle 9"/>
          <p:cNvSpPr/>
          <p:nvPr/>
        </p:nvSpPr>
        <p:spPr bwMode="auto">
          <a:xfrm>
            <a:off x="1407528" y="4534659"/>
            <a:ext cx="2482515" cy="798989"/>
          </a:xfrm>
          <a:prstGeom prst="rect">
            <a:avLst/>
          </a:prstGeom>
          <a:solidFill>
            <a:schemeClr val="bg1"/>
          </a:solidFill>
          <a:ln w="25400">
            <a:solidFill>
              <a:schemeClr val="bg2"/>
            </a:solidFill>
          </a:ln>
        </p:spPr>
        <p:txBody>
          <a:bodyPr wrap="square" lIns="44821" tIns="89642" rIns="44821" bIns="89642" anchor="ctr">
            <a:noAutofit/>
          </a:bodyPr>
          <a:lstStyle/>
          <a:p>
            <a:pPr marL="0" marR="0" lvl="0" indent="0" algn="ctr" defTabSz="914120" rtl="0" eaLnBrk="1" fontAlgn="auto" latinLnBrk="0" hangingPunct="1">
              <a:lnSpc>
                <a:spcPct val="90000"/>
              </a:lnSpc>
              <a:spcBef>
                <a:spcPts val="294"/>
              </a:spcBef>
              <a:spcAft>
                <a:spcPts val="0"/>
              </a:spcAft>
              <a:buClrTx/>
              <a:buSzTx/>
              <a:buFontTx/>
              <a:buNone/>
              <a:tabLst/>
              <a:defRPr/>
            </a:pPr>
            <a:r>
              <a:rPr kumimoji="0" lang="en-US" sz="1961" b="0" i="0" u="none" strike="noStrike" kern="1200" cap="none" spc="0" normalizeH="0" baseline="0" noProof="0">
                <a:ln>
                  <a:noFill/>
                </a:ln>
                <a:gradFill>
                  <a:gsLst>
                    <a:gs pos="79000">
                      <a:srgbClr val="353535"/>
                    </a:gs>
                    <a:gs pos="56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Server 1</a:t>
            </a:r>
          </a:p>
          <a:p>
            <a:pPr marL="0" marR="0" lvl="0" indent="0" algn="ctr" defTabSz="914120" rtl="0" eaLnBrk="1" fontAlgn="auto" latinLnBrk="0" hangingPunct="1">
              <a:lnSpc>
                <a:spcPct val="90000"/>
              </a:lnSpc>
              <a:spcBef>
                <a:spcPts val="294"/>
              </a:spcBef>
              <a:spcAft>
                <a:spcPts val="0"/>
              </a:spcAft>
              <a:buClrTx/>
              <a:buSzTx/>
              <a:buFontTx/>
              <a:buNone/>
              <a:tabLst/>
              <a:defRPr/>
            </a:pPr>
            <a:r>
              <a:rPr kumimoji="0" lang="en-US" sz="1568" b="0" i="0" u="none" strike="noStrike" kern="1200" cap="none" spc="0" normalizeH="0" baseline="0" noProof="0">
                <a:ln>
                  <a:noFill/>
                </a:ln>
                <a:gradFill>
                  <a:gsLst>
                    <a:gs pos="79000">
                      <a:srgbClr val="353535"/>
                    </a:gs>
                    <a:gs pos="56000">
                      <a:srgbClr val="353535"/>
                    </a:gs>
                  </a:gsLst>
                  <a:lin ang="5400000" scaled="0"/>
                </a:gradFill>
                <a:effectLst/>
                <a:uLnTx/>
                <a:uFillTx/>
                <a:latin typeface="Segoe UI Semilight"/>
                <a:ea typeface="+mn-ea"/>
                <a:cs typeface="Segoe UI" panose="020B0502040204020203" pitchFamily="34" charset="0"/>
              </a:rPr>
              <a:t>4 physical cores</a:t>
            </a:r>
          </a:p>
        </p:txBody>
      </p:sp>
      <p:sp>
        <p:nvSpPr>
          <p:cNvPr id="11" name="Rectangle 10"/>
          <p:cNvSpPr/>
          <p:nvPr/>
        </p:nvSpPr>
        <p:spPr bwMode="auto">
          <a:xfrm>
            <a:off x="4758504" y="4535420"/>
            <a:ext cx="2482515" cy="798989"/>
          </a:xfrm>
          <a:prstGeom prst="rect">
            <a:avLst/>
          </a:prstGeom>
          <a:solidFill>
            <a:schemeClr val="bg1"/>
          </a:solidFill>
          <a:ln w="25400">
            <a:solidFill>
              <a:schemeClr val="bg2"/>
            </a:solidFill>
          </a:ln>
        </p:spPr>
        <p:txBody>
          <a:bodyPr wrap="square" lIns="44821" tIns="89642" rIns="44821" bIns="89642" anchor="ctr">
            <a:noAutofit/>
          </a:bodyPr>
          <a:lstStyle/>
          <a:p>
            <a:pPr marL="0" marR="0" lvl="0" indent="0" algn="ctr" defTabSz="914120" rtl="0" eaLnBrk="1" fontAlgn="auto" latinLnBrk="0" hangingPunct="1">
              <a:lnSpc>
                <a:spcPct val="90000"/>
              </a:lnSpc>
              <a:spcBef>
                <a:spcPts val="294"/>
              </a:spcBef>
              <a:spcAft>
                <a:spcPts val="0"/>
              </a:spcAft>
              <a:buClrTx/>
              <a:buSzTx/>
              <a:buFontTx/>
              <a:buNone/>
              <a:tabLst/>
              <a:defRPr/>
            </a:pPr>
            <a:r>
              <a:rPr kumimoji="0" lang="en-US" sz="1961" b="0" i="0" u="none" strike="noStrike" kern="1200" cap="none" spc="0" normalizeH="0" baseline="0" noProof="0">
                <a:ln>
                  <a:noFill/>
                </a:ln>
                <a:gradFill>
                  <a:gsLst>
                    <a:gs pos="79000">
                      <a:srgbClr val="353535"/>
                    </a:gs>
                    <a:gs pos="56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Server 2</a:t>
            </a:r>
          </a:p>
          <a:p>
            <a:pPr marL="0" marR="0" lvl="0" indent="0" algn="ctr" defTabSz="914120" rtl="0" eaLnBrk="1" fontAlgn="auto" latinLnBrk="0" hangingPunct="1">
              <a:lnSpc>
                <a:spcPct val="90000"/>
              </a:lnSpc>
              <a:spcBef>
                <a:spcPts val="294"/>
              </a:spcBef>
              <a:spcAft>
                <a:spcPts val="0"/>
              </a:spcAft>
              <a:buClrTx/>
              <a:buSzTx/>
              <a:buFontTx/>
              <a:buNone/>
              <a:tabLst/>
              <a:defRPr/>
            </a:pPr>
            <a:r>
              <a:rPr kumimoji="0" lang="en-US" sz="1568" b="0" i="0" u="none" strike="noStrike" kern="1200" cap="none" spc="0" normalizeH="0" baseline="0" noProof="0">
                <a:ln>
                  <a:noFill/>
                </a:ln>
                <a:gradFill>
                  <a:gsLst>
                    <a:gs pos="79000">
                      <a:srgbClr val="353535"/>
                    </a:gs>
                    <a:gs pos="56000">
                      <a:srgbClr val="353535"/>
                    </a:gs>
                  </a:gsLst>
                  <a:lin ang="5400000" scaled="0"/>
                </a:gradFill>
                <a:effectLst/>
                <a:uLnTx/>
                <a:uFillTx/>
                <a:latin typeface="Segoe UI Semilight"/>
                <a:ea typeface="+mn-ea"/>
                <a:cs typeface="Segoe UI" panose="020B0502040204020203" pitchFamily="34" charset="0"/>
              </a:rPr>
              <a:t>2 virtual cores</a:t>
            </a:r>
          </a:p>
        </p:txBody>
      </p:sp>
      <p:sp>
        <p:nvSpPr>
          <p:cNvPr id="13" name="Rectangle 12"/>
          <p:cNvSpPr/>
          <p:nvPr/>
        </p:nvSpPr>
        <p:spPr bwMode="auto">
          <a:xfrm>
            <a:off x="8225339" y="4534659"/>
            <a:ext cx="2482515" cy="798989"/>
          </a:xfrm>
          <a:prstGeom prst="rect">
            <a:avLst/>
          </a:prstGeom>
          <a:solidFill>
            <a:schemeClr val="bg1"/>
          </a:solidFill>
          <a:ln w="25400">
            <a:solidFill>
              <a:schemeClr val="bg2"/>
            </a:solidFill>
          </a:ln>
        </p:spPr>
        <p:txBody>
          <a:bodyPr wrap="square" lIns="44821" tIns="89642" rIns="44821" bIns="89642" anchor="ctr">
            <a:noAutofit/>
          </a:bodyPr>
          <a:lstStyle/>
          <a:p>
            <a:pPr marL="0" marR="0" lvl="0" indent="0" algn="ctr" defTabSz="914120" rtl="0" eaLnBrk="1" fontAlgn="auto" latinLnBrk="0" hangingPunct="1">
              <a:lnSpc>
                <a:spcPct val="90000"/>
              </a:lnSpc>
              <a:spcBef>
                <a:spcPts val="294"/>
              </a:spcBef>
              <a:spcAft>
                <a:spcPts val="0"/>
              </a:spcAft>
              <a:buClrTx/>
              <a:buSzTx/>
              <a:buFontTx/>
              <a:buNone/>
              <a:tabLst/>
              <a:defRPr/>
            </a:pPr>
            <a:r>
              <a:rPr kumimoji="0" lang="en-US" sz="1961" b="0" i="0" u="none" strike="noStrike" kern="1200" cap="none" spc="0" normalizeH="0" baseline="0" noProof="0">
                <a:ln>
                  <a:noFill/>
                </a:ln>
                <a:gradFill>
                  <a:gsLst>
                    <a:gs pos="79000">
                      <a:srgbClr val="353535"/>
                    </a:gs>
                    <a:gs pos="56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Server 3</a:t>
            </a:r>
          </a:p>
          <a:p>
            <a:pPr marL="0" marR="0" lvl="0" indent="0" algn="ctr" defTabSz="914120" rtl="0" eaLnBrk="1" fontAlgn="auto" latinLnBrk="0" hangingPunct="1">
              <a:lnSpc>
                <a:spcPct val="90000"/>
              </a:lnSpc>
              <a:spcBef>
                <a:spcPts val="294"/>
              </a:spcBef>
              <a:spcAft>
                <a:spcPts val="0"/>
              </a:spcAft>
              <a:buClrTx/>
              <a:buSzTx/>
              <a:buFontTx/>
              <a:buNone/>
              <a:tabLst/>
              <a:defRPr/>
            </a:pPr>
            <a:r>
              <a:rPr kumimoji="0" lang="en-US" sz="1568" b="0" i="0" u="none" strike="noStrike" kern="1200" cap="none" spc="0" normalizeH="0" baseline="0" noProof="0">
                <a:ln>
                  <a:noFill/>
                </a:ln>
                <a:gradFill>
                  <a:gsLst>
                    <a:gs pos="79000">
                      <a:srgbClr val="353535"/>
                    </a:gs>
                    <a:gs pos="56000">
                      <a:srgbClr val="353535"/>
                    </a:gs>
                  </a:gsLst>
                  <a:lin ang="5400000" scaled="0"/>
                </a:gradFill>
                <a:effectLst/>
                <a:uLnTx/>
                <a:uFillTx/>
                <a:latin typeface="Segoe UI Semilight"/>
                <a:ea typeface="+mn-ea"/>
                <a:cs typeface="Segoe UI" panose="020B0502040204020203" pitchFamily="34" charset="0"/>
              </a:rPr>
              <a:t>10 physical cores</a:t>
            </a:r>
          </a:p>
        </p:txBody>
      </p:sp>
      <p:sp>
        <p:nvSpPr>
          <p:cNvPr id="14" name="Rectangle 13"/>
          <p:cNvSpPr/>
          <p:nvPr/>
        </p:nvSpPr>
        <p:spPr bwMode="auto">
          <a:xfrm>
            <a:off x="4157567" y="4760056"/>
            <a:ext cx="344385" cy="3481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20" rtl="0" eaLnBrk="1" fontAlgn="base" latinLnBrk="0" hangingPunct="1">
              <a:lnSpc>
                <a:spcPct val="90000"/>
              </a:lnSpc>
              <a:spcBef>
                <a:spcPts val="294"/>
              </a:spcBef>
              <a:spcAft>
                <a:spcPct val="0"/>
              </a:spcAft>
              <a:buClrTx/>
              <a:buSzTx/>
              <a:buFontTx/>
              <a:buNone/>
              <a:tabLst/>
              <a:defRPr/>
            </a:pPr>
            <a:r>
              <a:rPr kumimoji="0" lang="en-US" sz="2353" b="0" i="0" u="none" strike="noStrike" kern="1200" cap="none" spc="0" normalizeH="0" baseline="0" noProof="0" dirty="0">
                <a:ln>
                  <a:noFill/>
                </a:ln>
                <a:gradFill>
                  <a:gsLst>
                    <a:gs pos="79000">
                      <a:srgbClr val="353535"/>
                    </a:gs>
                    <a:gs pos="56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17" name="Rectangle 16"/>
          <p:cNvSpPr/>
          <p:nvPr/>
        </p:nvSpPr>
        <p:spPr bwMode="auto">
          <a:xfrm>
            <a:off x="7544303" y="4809685"/>
            <a:ext cx="317595" cy="2985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20" rtl="0" eaLnBrk="1" fontAlgn="base" latinLnBrk="0" hangingPunct="1">
              <a:lnSpc>
                <a:spcPct val="90000"/>
              </a:lnSpc>
              <a:spcBef>
                <a:spcPts val="294"/>
              </a:spcBef>
              <a:spcAft>
                <a:spcPct val="0"/>
              </a:spcAft>
              <a:buClrTx/>
              <a:buSzTx/>
              <a:buFontTx/>
              <a:buNone/>
              <a:tabLst/>
              <a:defRPr/>
            </a:pPr>
            <a:r>
              <a:rPr kumimoji="0" lang="en-US" sz="2353" b="0" i="0" u="none" strike="noStrike" kern="1200" cap="none" spc="0" normalizeH="0" baseline="0" noProof="0" dirty="0">
                <a:ln>
                  <a:noFill/>
                </a:ln>
                <a:gradFill>
                  <a:gsLst>
                    <a:gs pos="79000">
                      <a:srgbClr val="353535"/>
                    </a:gs>
                    <a:gs pos="56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18" name="Rectangle 17"/>
          <p:cNvSpPr/>
          <p:nvPr/>
        </p:nvSpPr>
        <p:spPr bwMode="auto">
          <a:xfrm>
            <a:off x="3425085" y="5684020"/>
            <a:ext cx="5248347" cy="563375"/>
          </a:xfrm>
          <a:prstGeom prst="rect">
            <a:avLst/>
          </a:prstGeom>
          <a:noFill/>
          <a:ln w="6350">
            <a:noFill/>
          </a:ln>
        </p:spPr>
        <p:txBody>
          <a:bodyPr wrap="square" lIns="44821" tIns="17928" rIns="44821" bIns="17928" anchor="ctr">
            <a:noAutofit/>
          </a:bodyPr>
          <a:lstStyle/>
          <a:p>
            <a:pPr marL="0" marR="0" lvl="0" indent="0" algn="ctr" defTabSz="914120" rtl="0" eaLnBrk="1" fontAlgn="auto" latinLnBrk="0" hangingPunct="1">
              <a:lnSpc>
                <a:spcPct val="90000"/>
              </a:lnSpc>
              <a:spcBef>
                <a:spcPts val="294"/>
              </a:spcBef>
              <a:spcAft>
                <a:spcPts val="0"/>
              </a:spcAft>
              <a:buClrTx/>
              <a:buSzTx/>
              <a:buFontTx/>
              <a:buNone/>
              <a:tabLst/>
              <a:defRPr/>
            </a:pPr>
            <a:r>
              <a:rPr kumimoji="0" lang="en-US" sz="1765" b="0" i="0" u="none" strike="noStrike" kern="1200" cap="none" spc="0" normalizeH="0" baseline="0" noProof="0">
                <a:ln>
                  <a:noFill/>
                </a:ln>
                <a:gradFill>
                  <a:gsLst>
                    <a:gs pos="79000">
                      <a:srgbClr val="353535"/>
                    </a:gs>
                    <a:gs pos="56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 Report Server instances across 16 total cores</a:t>
            </a:r>
          </a:p>
        </p:txBody>
      </p:sp>
      <p:sp>
        <p:nvSpPr>
          <p:cNvPr id="19" name="Right Brace 18"/>
          <p:cNvSpPr/>
          <p:nvPr/>
        </p:nvSpPr>
        <p:spPr>
          <a:xfrm rot="5400000">
            <a:off x="5875161" y="935812"/>
            <a:ext cx="348197" cy="9233176"/>
          </a:xfrm>
          <a:prstGeom prst="rightBrace">
            <a:avLst>
              <a:gd name="adj1" fmla="val 52320"/>
              <a:gd name="adj2" fmla="val 50000"/>
            </a:avLst>
          </a:prstGeom>
          <a:ln>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Oval 6"/>
          <p:cNvSpPr/>
          <p:nvPr/>
        </p:nvSpPr>
        <p:spPr bwMode="auto">
          <a:xfrm>
            <a:off x="2448582" y="3968554"/>
            <a:ext cx="423200" cy="427883"/>
          </a:xfrm>
          <a:prstGeom prst="ellipse">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928"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79000">
                      <a:srgbClr val="353535"/>
                    </a:gs>
                    <a:gs pos="56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RS</a:t>
            </a:r>
          </a:p>
        </p:txBody>
      </p:sp>
      <p:sp>
        <p:nvSpPr>
          <p:cNvPr id="9" name="Oval 8"/>
          <p:cNvSpPr/>
          <p:nvPr/>
        </p:nvSpPr>
        <p:spPr bwMode="auto">
          <a:xfrm>
            <a:off x="9254996" y="3968554"/>
            <a:ext cx="423200" cy="427883"/>
          </a:xfrm>
          <a:prstGeom prst="ellipse">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928"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79000">
                      <a:srgbClr val="353535"/>
                    </a:gs>
                    <a:gs pos="56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RS</a:t>
            </a:r>
          </a:p>
        </p:txBody>
      </p:sp>
      <p:sp>
        <p:nvSpPr>
          <p:cNvPr id="21" name="Rectangle 20"/>
          <p:cNvSpPr/>
          <p:nvPr/>
        </p:nvSpPr>
        <p:spPr>
          <a:xfrm>
            <a:off x="795587" y="6366423"/>
            <a:ext cx="2644147" cy="289470"/>
          </a:xfrm>
          <a:prstGeom prst="rect">
            <a:avLst/>
          </a:prstGeom>
        </p:spPr>
        <p:txBody>
          <a:bodyPr wrap="square" lIns="179285" rIns="143428"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79000">
                      <a:srgbClr val="353535"/>
                    </a:gs>
                    <a:gs pos="56000">
                      <a:srgbClr val="353535"/>
                    </a:gs>
                  </a:gsLst>
                  <a:lin ang="5400000" scaled="0"/>
                </a:gradFill>
                <a:effectLst/>
                <a:uLnTx/>
                <a:uFillTx/>
                <a:latin typeface="Segoe UI Semilight"/>
                <a:ea typeface="+mn-ea"/>
                <a:cs typeface="Segoe UI" panose="020B0502040204020203" pitchFamily="34" charset="0"/>
              </a:rPr>
              <a:t>Report Server instances</a:t>
            </a:r>
          </a:p>
        </p:txBody>
      </p:sp>
      <p:sp>
        <p:nvSpPr>
          <p:cNvPr id="22" name="Oval 21">
            <a:extLst>
              <a:ext uri="{FF2B5EF4-FFF2-40B4-BE49-F238E27FC236}">
                <a16:creationId xmlns:a16="http://schemas.microsoft.com/office/drawing/2014/main" id="{501ABB3D-7D95-43DE-92C8-9B9F52EF0F00}"/>
              </a:ext>
            </a:extLst>
          </p:cNvPr>
          <p:cNvSpPr/>
          <p:nvPr/>
        </p:nvSpPr>
        <p:spPr bwMode="auto">
          <a:xfrm>
            <a:off x="448213" y="6316052"/>
            <a:ext cx="427883" cy="427883"/>
          </a:xfrm>
          <a:prstGeom prst="ellipse">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928"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79000">
                      <a:srgbClr val="353535"/>
                    </a:gs>
                    <a:gs pos="56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RS</a:t>
            </a:r>
          </a:p>
        </p:txBody>
      </p:sp>
    </p:spTree>
    <p:extLst>
      <p:ext uri="{BB962C8B-B14F-4D97-AF65-F5344CB8AC3E}">
        <p14:creationId xmlns:p14="http://schemas.microsoft.com/office/powerpoint/2010/main" val="14060580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724" y="2545871"/>
            <a:ext cx="4633333" cy="2675927"/>
          </a:xfrm>
        </p:spPr>
        <p:txBody>
          <a:bodyPr anchor="t">
            <a:normAutofit/>
          </a:bodyPr>
          <a:lstStyle/>
          <a:p>
            <a:pPr defTabSz="1087869"/>
            <a:r>
              <a:rPr lang="en-US" sz="3921" spc="-100" dirty="0">
                <a:solidFill>
                  <a:srgbClr val="00B0F0"/>
                </a:solidFill>
              </a:rPr>
              <a:t>Power BI Desktop</a:t>
            </a:r>
          </a:p>
        </p:txBody>
      </p:sp>
      <p:sp>
        <p:nvSpPr>
          <p:cNvPr id="7" name="Text Placeholder 6"/>
          <p:cNvSpPr>
            <a:spLocks noGrp="1"/>
          </p:cNvSpPr>
          <p:nvPr>
            <p:ph type="body" sz="quarter" idx="10"/>
          </p:nvPr>
        </p:nvSpPr>
        <p:spPr/>
        <p:txBody>
          <a:bodyPr/>
          <a:lstStyle/>
          <a:p>
            <a:r>
              <a:rPr lang="en-US" dirty="0"/>
              <a:t>Narisorn Limpaswadpaisarn</a:t>
            </a:r>
          </a:p>
        </p:txBody>
      </p:sp>
    </p:spTree>
    <p:extLst>
      <p:ext uri="{BB962C8B-B14F-4D97-AF65-F5344CB8AC3E}">
        <p14:creationId xmlns:p14="http://schemas.microsoft.com/office/powerpoint/2010/main" val="35391608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Download Power BI Desktop </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490073"/>
            <a:ext cx="11493856" cy="3748719"/>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Go to </a:t>
            </a: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https://powerbi.microsoft.com/en-us/desktop/</a:t>
            </a: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Click Download Free (for 32bit version go to Advance download options and choose the file that is not x64)</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Accept an agreement and install</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If you download from Windows Store you will get monthly update (64-bit only)</a:t>
            </a:r>
            <a:r>
              <a:rPr kumimoji="0" lang="en-US" sz="2400" b="0" i="0" u="sng" strike="noStrike" kern="1200" cap="none" spc="0" normalizeH="0" baseline="0" noProof="0" dirty="0">
                <a:ln>
                  <a:noFill/>
                </a:ln>
                <a:solidFill>
                  <a:srgbClr val="264F8C"/>
                </a:solidFill>
                <a:effectLst/>
                <a:uLnTx/>
                <a:uFillTx/>
                <a:latin typeface="inherit"/>
                <a:ea typeface="+mn-ea"/>
                <a:cs typeface="+mn-cs"/>
                <a:hlinkClick r:id="rId4" tooltip="https://aka.ms/pbidesktop"/>
              </a:rPr>
              <a:t> </a:t>
            </a:r>
            <a:r>
              <a:rPr kumimoji="0" lang="en-US" sz="2400" b="1" i="0" u="sng" strike="noStrike" kern="1200" cap="none" spc="0" normalizeH="0" baseline="0" noProof="0" dirty="0">
                <a:ln>
                  <a:noFill/>
                </a:ln>
                <a:solidFill>
                  <a:srgbClr val="264F8C"/>
                </a:solidFill>
                <a:effectLst/>
                <a:uLnTx/>
                <a:uFillTx/>
                <a:latin typeface="inherit"/>
                <a:ea typeface="+mn-ea"/>
                <a:cs typeface="+mn-cs"/>
                <a:hlinkClick r:id="rId4" tooltip="https://aka.ms/pbidesktop"/>
              </a:rPr>
              <a:t>https://aka.ms/pbidesktop</a:t>
            </a:r>
            <a:endParaRPr kumimoji="0" lang="en-US" sz="24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0120F4ED-1405-4756-ACD9-6223A5865375}"/>
              </a:ext>
            </a:extLst>
          </p:cNvPr>
          <p:cNvGrpSpPr/>
          <p:nvPr/>
        </p:nvGrpSpPr>
        <p:grpSpPr>
          <a:xfrm>
            <a:off x="7091427" y="3904349"/>
            <a:ext cx="4663892" cy="2780989"/>
            <a:chOff x="442967" y="1920901"/>
            <a:chExt cx="3780030" cy="2253958"/>
          </a:xfrm>
        </p:grpSpPr>
        <p:sp>
          <p:nvSpPr>
            <p:cNvPr id="6" name="Rectangle 5">
              <a:extLst>
                <a:ext uri="{FF2B5EF4-FFF2-40B4-BE49-F238E27FC236}">
                  <a16:creationId xmlns:a16="http://schemas.microsoft.com/office/drawing/2014/main" id="{1FF8DFAC-6EC2-480C-B9F4-8A3884ADBA50}"/>
                </a:ext>
              </a:extLst>
            </p:cNvPr>
            <p:cNvSpPr/>
            <p:nvPr/>
          </p:nvSpPr>
          <p:spPr bwMode="auto">
            <a:xfrm>
              <a:off x="733255" y="1920901"/>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7" name="Freeform 51">
              <a:extLst>
                <a:ext uri="{FF2B5EF4-FFF2-40B4-BE49-F238E27FC236}">
                  <a16:creationId xmlns:a16="http://schemas.microsoft.com/office/drawing/2014/main" id="{4D328581-FF06-4DBA-AC5B-753414B0A5AB}"/>
                </a:ext>
              </a:extLst>
            </p:cNvPr>
            <p:cNvSpPr>
              <a:spLocks/>
            </p:cNvSpPr>
            <p:nvPr/>
          </p:nvSpPr>
          <p:spPr bwMode="auto">
            <a:xfrm>
              <a:off x="442967" y="3931065"/>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C794F109-F6F9-47E9-86B6-A10E0B41AE1E}"/>
                </a:ext>
              </a:extLst>
            </p:cNvPr>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pic>
        <p:nvPicPr>
          <p:cNvPr id="9" name="Picture 8">
            <a:extLst>
              <a:ext uri="{FF2B5EF4-FFF2-40B4-BE49-F238E27FC236}">
                <a16:creationId xmlns:a16="http://schemas.microsoft.com/office/drawing/2014/main" id="{EA6056E2-79FB-4E7F-AC7E-049405B9ABCE}"/>
              </a:ext>
            </a:extLst>
          </p:cNvPr>
          <p:cNvPicPr>
            <a:picLocks noChangeAspect="1"/>
          </p:cNvPicPr>
          <p:nvPr/>
        </p:nvPicPr>
        <p:blipFill>
          <a:blip r:embed="rId5"/>
          <a:stretch>
            <a:fillRect/>
          </a:stretch>
        </p:blipFill>
        <p:spPr>
          <a:xfrm>
            <a:off x="7597914" y="4085136"/>
            <a:ext cx="3657600" cy="2311435"/>
          </a:xfrm>
          <a:prstGeom prst="rect">
            <a:avLst/>
          </a:prstGeom>
          <a:ln>
            <a:noFill/>
          </a:ln>
          <a:effectLst/>
        </p:spPr>
      </p:pic>
      <p:sp>
        <p:nvSpPr>
          <p:cNvPr id="4" name="TextBox 3">
            <a:extLst>
              <a:ext uri="{FF2B5EF4-FFF2-40B4-BE49-F238E27FC236}">
                <a16:creationId xmlns:a16="http://schemas.microsoft.com/office/drawing/2014/main" id="{24D23673-F80B-4C23-9F69-693FF7CD0478}"/>
              </a:ext>
            </a:extLst>
          </p:cNvPr>
          <p:cNvSpPr txBox="1"/>
          <p:nvPr/>
        </p:nvSpPr>
        <p:spPr>
          <a:xfrm>
            <a:off x="1033061" y="5539283"/>
            <a:ext cx="564078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 Mac, may need to run in Bootcamp or parallel </a:t>
            </a:r>
          </a:p>
        </p:txBody>
      </p:sp>
      <p:sp>
        <p:nvSpPr>
          <p:cNvPr id="11" name="TextBox 10">
            <a:extLst>
              <a:ext uri="{FF2B5EF4-FFF2-40B4-BE49-F238E27FC236}">
                <a16:creationId xmlns:a16="http://schemas.microsoft.com/office/drawing/2014/main" id="{5B0BFBAD-9676-4D7B-9C3A-82B922093C78}"/>
              </a:ext>
            </a:extLst>
          </p:cNvPr>
          <p:cNvSpPr txBox="1"/>
          <p:nvPr/>
        </p:nvSpPr>
        <p:spPr>
          <a:xfrm>
            <a:off x="403123" y="5053437"/>
            <a:ext cx="909937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If your Microsoft Office is 64-bit, please download 64-bit version.</a:t>
            </a:r>
          </a:p>
        </p:txBody>
      </p:sp>
    </p:spTree>
    <p:extLst>
      <p:ext uri="{BB962C8B-B14F-4D97-AF65-F5344CB8AC3E}">
        <p14:creationId xmlns:p14="http://schemas.microsoft.com/office/powerpoint/2010/main" val="1626213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7012732" y="2598813"/>
            <a:ext cx="5071300" cy="2053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52891" marR="0" lvl="0" algn="l" defTabSz="913245" rtl="0" eaLnBrk="1" fontAlgn="base" latinLnBrk="0" hangingPunct="1">
              <a:lnSpc>
                <a:spcPct val="90000"/>
              </a:lnSpc>
              <a:spcBef>
                <a:spcPts val="300"/>
              </a:spcBef>
              <a:spcAft>
                <a:spcPts val="1000"/>
              </a:spcAft>
              <a:buClr>
                <a:srgbClr val="FFFFFF"/>
              </a:buClr>
              <a:buSzTx/>
              <a:tabLst/>
              <a:defRPr/>
            </a:pPr>
            <a:r>
              <a:rPr kumimoji="0" lang="en-US" sz="1961" b="0" i="0" u="none" strike="noStrike" kern="1200" cap="none" spc="0" normalizeH="0" baseline="0" noProof="0" dirty="0">
                <a:ln>
                  <a:solidFill>
                    <a:srgbClr val="FFFFFF">
                      <a:alpha val="0"/>
                    </a:srgbClr>
                  </a:solidFill>
                </a:ln>
                <a:solidFill>
                  <a:schemeClr val="tx1"/>
                </a:solidFill>
                <a:effectLst/>
                <a:uLnTx/>
                <a:uFillTx/>
                <a:latin typeface="Segoe UI"/>
                <a:ea typeface="Segoe UI" pitchFamily="34" charset="0"/>
                <a:cs typeface="Segoe UI" pitchFamily="34" charset="0"/>
              </a:rPr>
              <a:t>For the latest announcement </a:t>
            </a:r>
            <a:r>
              <a:rPr kumimoji="0" lang="en-US" sz="1961" b="0" i="0" u="none" strike="noStrike" kern="1200" cap="none" spc="0" normalizeH="0" baseline="0" noProof="0" dirty="0">
                <a:ln>
                  <a:solidFill>
                    <a:srgbClr val="FFFFFF">
                      <a:alpha val="0"/>
                    </a:srgbClr>
                  </a:solidFill>
                </a:ln>
                <a:solidFill>
                  <a:schemeClr val="tx1"/>
                </a:solidFill>
                <a:effectLst/>
                <a:uLnTx/>
                <a:uFillTx/>
                <a:latin typeface="Segoe UI"/>
                <a:ea typeface="Segoe UI" pitchFamily="34" charset="0"/>
                <a:cs typeface="Segoe UI" pitchFamily="34" charset="0"/>
                <a:hlinkClick r:id="rId3"/>
              </a:rPr>
              <a:t>https://powerbi.microsoft.com/en-us/blog</a:t>
            </a:r>
            <a:r>
              <a:rPr lang="en-US" sz="1961" dirty="0">
                <a:ln>
                  <a:solidFill>
                    <a:srgbClr val="FFFFFF">
                      <a:alpha val="0"/>
                    </a:srgbClr>
                  </a:solidFill>
                </a:ln>
                <a:solidFill>
                  <a:schemeClr val="tx1"/>
                </a:solidFill>
                <a:latin typeface="Segoe UI"/>
                <a:ea typeface="Segoe UI" pitchFamily="34" charset="0"/>
                <a:cs typeface="Segoe UI" pitchFamily="34" charset="0"/>
                <a:hlinkClick r:id="rId3"/>
              </a:rPr>
              <a:t>/</a:t>
            </a:r>
            <a:r>
              <a:rPr lang="en-US" sz="1961" dirty="0">
                <a:ln>
                  <a:solidFill>
                    <a:srgbClr val="FFFFFF">
                      <a:alpha val="0"/>
                    </a:srgbClr>
                  </a:solidFill>
                </a:ln>
                <a:solidFill>
                  <a:schemeClr val="tx1"/>
                </a:solidFill>
                <a:latin typeface="Segoe UI"/>
                <a:ea typeface="Segoe UI" pitchFamily="34" charset="0"/>
                <a:cs typeface="Segoe UI" pitchFamily="34" charset="0"/>
              </a:rPr>
              <a:t> </a:t>
            </a:r>
            <a:r>
              <a:rPr kumimoji="0" lang="en-US" sz="1961" b="0" i="0" u="none" strike="noStrike" kern="1200" cap="none" spc="0" normalizeH="0" baseline="0" noProof="0" dirty="0">
                <a:ln>
                  <a:solidFill>
                    <a:srgbClr val="FFFFFF">
                      <a:alpha val="0"/>
                    </a:srgbClr>
                  </a:solidFill>
                </a:ln>
                <a:solidFill>
                  <a:schemeClr val="tx1"/>
                </a:solidFill>
                <a:effectLst/>
                <a:uLnTx/>
                <a:uFillTx/>
                <a:latin typeface="Segoe UI"/>
                <a:ea typeface="Segoe UI" pitchFamily="34" charset="0"/>
                <a:cs typeface="Segoe UI" pitchFamily="34" charset="0"/>
              </a:rPr>
              <a:t> </a:t>
            </a:r>
          </a:p>
          <a:p>
            <a:pPr marL="52891" marR="0" lvl="0" algn="l" defTabSz="913245" rtl="0" eaLnBrk="1" fontAlgn="base" latinLnBrk="0" hangingPunct="1">
              <a:lnSpc>
                <a:spcPct val="90000"/>
              </a:lnSpc>
              <a:spcBef>
                <a:spcPts val="300"/>
              </a:spcBef>
              <a:spcAft>
                <a:spcPts val="1000"/>
              </a:spcAft>
              <a:buClr>
                <a:srgbClr val="FFFFFF"/>
              </a:buClr>
              <a:buSzTx/>
              <a:tabLst/>
              <a:defRPr/>
            </a:pPr>
            <a:endParaRPr kumimoji="0" lang="en-US" sz="1961" b="0" i="0" u="none" strike="noStrike" kern="1200" cap="none" spc="0" normalizeH="0" baseline="0" noProof="0" dirty="0">
              <a:ln>
                <a:solidFill>
                  <a:srgbClr val="FFFFFF">
                    <a:alpha val="0"/>
                  </a:srgbClr>
                </a:solidFill>
              </a:ln>
              <a:solidFill>
                <a:schemeClr val="tx1"/>
              </a:solidFill>
              <a:effectLst/>
              <a:uLnTx/>
              <a:uFillTx/>
              <a:latin typeface="Segoe UI"/>
              <a:ea typeface="Segoe UI" pitchFamily="34" charset="0"/>
              <a:cs typeface="Segoe UI" pitchFamily="34" charset="0"/>
            </a:endParaRPr>
          </a:p>
          <a:p>
            <a:pPr marL="52891" lvl="0" defTabSz="913245" fontAlgn="base">
              <a:lnSpc>
                <a:spcPct val="90000"/>
              </a:lnSpc>
              <a:spcBef>
                <a:spcPts val="300"/>
              </a:spcBef>
              <a:spcAft>
                <a:spcPts val="1000"/>
              </a:spcAft>
              <a:buClr>
                <a:srgbClr val="FFFFFF"/>
              </a:buClr>
              <a:defRPr/>
            </a:pPr>
            <a:r>
              <a:rPr kumimoji="0" lang="en-US" sz="1961" b="0" i="0" u="none" strike="noStrike" kern="1200" cap="none" spc="0" normalizeH="0" baseline="0" noProof="0" dirty="0">
                <a:ln>
                  <a:solidFill>
                    <a:srgbClr val="FFFFFF">
                      <a:alpha val="0"/>
                    </a:srgbClr>
                  </a:solidFill>
                </a:ln>
                <a:solidFill>
                  <a:schemeClr val="tx1"/>
                </a:solidFill>
                <a:effectLst/>
                <a:uLnTx/>
                <a:uFillTx/>
                <a:latin typeface="Segoe UI"/>
                <a:ea typeface="Segoe UI" pitchFamily="34" charset="0"/>
                <a:cs typeface="Segoe UI" pitchFamily="34" charset="0"/>
              </a:rPr>
              <a:t>If reverting to previous releases </a:t>
            </a:r>
            <a:r>
              <a:rPr lang="en-US" sz="1961" dirty="0">
                <a:ln>
                  <a:solidFill>
                    <a:srgbClr val="FFFFFF">
                      <a:alpha val="0"/>
                    </a:srgbClr>
                  </a:solidFill>
                </a:ln>
                <a:solidFill>
                  <a:schemeClr val="tx1"/>
                </a:solidFill>
                <a:latin typeface="Segoe UI"/>
                <a:ea typeface="Segoe UI" pitchFamily="34" charset="0"/>
                <a:cs typeface="Segoe UI" pitchFamily="34" charset="0"/>
                <a:hlinkClick r:id="rId4"/>
              </a:rPr>
              <a:t>https://docs.microsoft.com/en-us/power-bi/desktop-latest-update-archive</a:t>
            </a:r>
            <a:r>
              <a:rPr lang="en-US" sz="1961" dirty="0">
                <a:ln>
                  <a:solidFill>
                    <a:srgbClr val="FFFFFF">
                      <a:alpha val="0"/>
                    </a:srgbClr>
                  </a:solidFill>
                </a:ln>
                <a:solidFill>
                  <a:schemeClr val="tx1"/>
                </a:solidFill>
                <a:latin typeface="Segoe UI"/>
                <a:ea typeface="Segoe UI" pitchFamily="34" charset="0"/>
                <a:cs typeface="Segoe UI" pitchFamily="34" charset="0"/>
              </a:rPr>
              <a:t> </a:t>
            </a:r>
            <a:endParaRPr kumimoji="0" lang="en-US" sz="1961" b="0" i="0" u="none" strike="noStrike" kern="1200" cap="none" spc="0" normalizeH="0" baseline="0" noProof="0" dirty="0">
              <a:ln>
                <a:solidFill>
                  <a:srgbClr val="FFFFFF">
                    <a:alpha val="0"/>
                  </a:srgbClr>
                </a:solidFill>
              </a:ln>
              <a:solidFill>
                <a:schemeClr val="tx1"/>
              </a:solidFill>
              <a:effectLst/>
              <a:uLnTx/>
              <a:uFillTx/>
              <a:latin typeface="Segoe UI"/>
              <a:ea typeface="Segoe UI" pitchFamily="34" charset="0"/>
              <a:cs typeface="Segoe UI" pitchFamily="34" charset="0"/>
            </a:endParaRPr>
          </a:p>
        </p:txBody>
      </p:sp>
      <p:grpSp>
        <p:nvGrpSpPr>
          <p:cNvPr id="20" name="Group 19"/>
          <p:cNvGrpSpPr/>
          <p:nvPr/>
        </p:nvGrpSpPr>
        <p:grpSpPr>
          <a:xfrm>
            <a:off x="6544213" y="2598813"/>
            <a:ext cx="376909" cy="376909"/>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3" name="Group 22"/>
          <p:cNvGrpSpPr/>
          <p:nvPr/>
        </p:nvGrpSpPr>
        <p:grpSpPr>
          <a:xfrm>
            <a:off x="6544213" y="3693824"/>
            <a:ext cx="376909" cy="376909"/>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2" name="Parallelogram 164"/>
          <p:cNvSpPr/>
          <p:nvPr/>
        </p:nvSpPr>
        <p:spPr bwMode="auto">
          <a:xfrm>
            <a:off x="-10044" y="182966"/>
            <a:ext cx="9918819" cy="1079674"/>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7712" h="1062028">
                <a:moveTo>
                  <a:pt x="13871" y="1055692"/>
                </a:moveTo>
                <a:cubicBezTo>
                  <a:pt x="10719" y="697564"/>
                  <a:pt x="3152" y="367163"/>
                  <a:pt x="0" y="9035"/>
                </a:cubicBezTo>
                <a:lnTo>
                  <a:pt x="10117712" y="0"/>
                </a:lnTo>
                <a:lnTo>
                  <a:pt x="9509329" y="1062028"/>
                </a:lnTo>
                <a:lnTo>
                  <a:pt x="13871" y="1055692"/>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Power BI blog &amp; Version releases</a:t>
            </a:r>
          </a:p>
        </p:txBody>
      </p:sp>
      <p:pic>
        <p:nvPicPr>
          <p:cNvPr id="4" name="Picture 3">
            <a:extLst>
              <a:ext uri="{FF2B5EF4-FFF2-40B4-BE49-F238E27FC236}">
                <a16:creationId xmlns:a16="http://schemas.microsoft.com/office/drawing/2014/main" id="{096CF4FC-5527-4EAC-BC41-1FD6093F3B79}"/>
              </a:ext>
            </a:extLst>
          </p:cNvPr>
          <p:cNvPicPr>
            <a:picLocks noChangeAspect="1"/>
          </p:cNvPicPr>
          <p:nvPr/>
        </p:nvPicPr>
        <p:blipFill>
          <a:blip r:embed="rId5"/>
          <a:stretch>
            <a:fillRect/>
          </a:stretch>
        </p:blipFill>
        <p:spPr>
          <a:xfrm>
            <a:off x="1232953" y="1966263"/>
            <a:ext cx="4414835" cy="1023937"/>
          </a:xfrm>
          <a:prstGeom prst="rect">
            <a:avLst/>
          </a:prstGeom>
        </p:spPr>
      </p:pic>
      <p:pic>
        <p:nvPicPr>
          <p:cNvPr id="3" name="Picture 2">
            <a:extLst>
              <a:ext uri="{FF2B5EF4-FFF2-40B4-BE49-F238E27FC236}">
                <a16:creationId xmlns:a16="http://schemas.microsoft.com/office/drawing/2014/main" id="{11CF2EC2-E63F-427B-BFBF-893D0DF6B70F}"/>
              </a:ext>
            </a:extLst>
          </p:cNvPr>
          <p:cNvPicPr>
            <a:picLocks noChangeAspect="1"/>
          </p:cNvPicPr>
          <p:nvPr/>
        </p:nvPicPr>
        <p:blipFill>
          <a:blip r:embed="rId6"/>
          <a:stretch>
            <a:fillRect/>
          </a:stretch>
        </p:blipFill>
        <p:spPr>
          <a:xfrm>
            <a:off x="293218" y="3412001"/>
            <a:ext cx="6159385" cy="2480016"/>
          </a:xfrm>
          <a:prstGeom prst="rect">
            <a:avLst/>
          </a:prstGeom>
        </p:spPr>
      </p:pic>
    </p:spTree>
    <p:extLst>
      <p:ext uri="{BB962C8B-B14F-4D97-AF65-F5344CB8AC3E}">
        <p14:creationId xmlns:p14="http://schemas.microsoft.com/office/powerpoint/2010/main" val="233536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9">
                                            <p:txEl>
                                              <p:pRg st="2" end="2"/>
                                            </p:txEl>
                                          </p:spTgt>
                                        </p:tgtEl>
                                        <p:attrNameLst>
                                          <p:attrName>style.visibility</p:attrName>
                                        </p:attrNameLst>
                                      </p:cBhvr>
                                      <p:to>
                                        <p:strVal val="visible"/>
                                      </p:to>
                                    </p:set>
                                    <p:animEffect transition="in" filter="fade">
                                      <p:cBhvr>
                                        <p:cTn id="12" dur="500"/>
                                        <p:tgtEl>
                                          <p:spTgt spid="19">
                                            <p:txEl>
                                              <p:pRg st="2" end="2"/>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63" presetClass="path" presetSubtype="0" accel="50000" decel="50000" fill="hold" nodeType="withEffect">
                                  <p:stCondLst>
                                    <p:cond delay="500"/>
                                  </p:stCondLst>
                                  <p:childTnLst>
                                    <p:animMotion origin="layout" path="M -0.03064 -1.14843E-6 L 1.6773E-6 -1.14843E-6 " pathEditMode="relative" rAng="0" ptsTypes="AA">
                                      <p:cBhvr>
                                        <p:cTn id="17" dur="500" fill="hold"/>
                                        <p:tgtEl>
                                          <p:spTgt spid="20"/>
                                        </p:tgtEl>
                                        <p:attrNameLst>
                                          <p:attrName>ppt_x</p:attrName>
                                          <p:attrName>ppt_y</p:attrName>
                                        </p:attrNameLst>
                                      </p:cBhvr>
                                      <p:rCtr x="1532" y="0"/>
                                    </p:animMotion>
                                  </p:childTnLst>
                                </p:cTn>
                              </p:par>
                              <p:par>
                                <p:cTn id="18" presetID="10" presetClass="entr" presetSubtype="0" fill="hold"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63" presetClass="path" presetSubtype="0" accel="50000" decel="50000" fill="hold" nodeType="withEffect">
                                  <p:stCondLst>
                                    <p:cond delay="750"/>
                                  </p:stCondLst>
                                  <p:childTnLst>
                                    <p:animMotion origin="layout" path="M -0.0306 -2.22222E-6 L -3.54167E-6 -2.22222E-6 " pathEditMode="relative" rAng="0" ptsTypes="AA">
                                      <p:cBhvr>
                                        <p:cTn id="22" dur="500" fill="hold"/>
                                        <p:tgtEl>
                                          <p:spTgt spid="23"/>
                                        </p:tgtEl>
                                        <p:attrNameLst>
                                          <p:attrName>ppt_x</p:attrName>
                                          <p:attrName>ppt_y</p:attrName>
                                        </p:attrNameLst>
                                      </p:cBhvr>
                                      <p:rCtr x="15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Paginated Report</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09595"/>
            <a:ext cx="11592179" cy="2597634"/>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This is capabilities from SSRS, can connect data source like Oracle, Teradata, SQL Server, SSAS etc.</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 type is .RDL, can upload to Power BI Services (by Get Data) or publish directly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More printable friendly format, preview report in HTML format is available, export in Excel or PDF</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Need to do in Power BI Report Builder (download here </a:t>
            </a: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https://www.microsoft.com/en-us/download/details.aspx?id=58158</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Need connection string to connect to data source </a:t>
            </a: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4"/>
              </a:rPr>
              <a:t>https://docs.microsoft.com/en-us/sql/reporting-services/report-data/data-connections-data-sources-and-connection-strings-report-builder-and-ssrs?view=sql-server-2017</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7410" name="Picture 2" descr="https://i0.wp.com/dataveld.com/wp-content/uploads/2019/04/PaginatedReportChartOptions.png?resize=700%2C742&amp;ssl=1">
            <a:extLst>
              <a:ext uri="{FF2B5EF4-FFF2-40B4-BE49-F238E27FC236}">
                <a16:creationId xmlns:a16="http://schemas.microsoft.com/office/drawing/2014/main" id="{404A3FB2-1B64-4CFF-821C-BD84757CC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615" y="3754184"/>
            <a:ext cx="2690575" cy="285233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i1.wp.com/dataveld.com/wp-content/uploads/2019/04/Paginated-Waffle-Chart.png?resize=700%2C656&amp;ssl=1">
            <a:extLst>
              <a:ext uri="{FF2B5EF4-FFF2-40B4-BE49-F238E27FC236}">
                <a16:creationId xmlns:a16="http://schemas.microsoft.com/office/drawing/2014/main" id="{4DCEE285-59AC-4956-BD04-EBD2941890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7829" y="3754184"/>
            <a:ext cx="3211854" cy="30099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AED908-ED57-4D1E-AA56-7BB17662604F}"/>
              </a:ext>
            </a:extLst>
          </p:cNvPr>
          <p:cNvSpPr txBox="1"/>
          <p:nvPr/>
        </p:nvSpPr>
        <p:spPr>
          <a:xfrm>
            <a:off x="7440638" y="4185038"/>
            <a:ext cx="4342867" cy="1446550"/>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Supports XMLA endpoints to provided access to Analysis Service engine</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endParaRPr lang="en-US" dirty="0">
              <a:gradFill>
                <a:gsLst>
                  <a:gs pos="2917">
                    <a:schemeClr val="tx1"/>
                  </a:gs>
                  <a:gs pos="30000">
                    <a:schemeClr val="tx1"/>
                  </a:gs>
                </a:gsLst>
                <a:lin ang="5400000" scaled="0"/>
              </a:gradFill>
            </a:endParaRPr>
          </a:p>
        </p:txBody>
      </p:sp>
      <p:sp>
        <p:nvSpPr>
          <p:cNvPr id="5" name="Rectangle 4">
            <a:extLst>
              <a:ext uri="{FF2B5EF4-FFF2-40B4-BE49-F238E27FC236}">
                <a16:creationId xmlns:a16="http://schemas.microsoft.com/office/drawing/2014/main" id="{8B51E26B-2D8B-4445-867F-5BF31D6569D5}"/>
              </a:ext>
            </a:extLst>
          </p:cNvPr>
          <p:cNvSpPr/>
          <p:nvPr/>
        </p:nvSpPr>
        <p:spPr>
          <a:xfrm>
            <a:off x="7768198" y="367963"/>
            <a:ext cx="4465163" cy="646331"/>
          </a:xfrm>
          <a:prstGeom prst="rect">
            <a:avLst/>
          </a:prstGeom>
        </p:spPr>
        <p:txBody>
          <a:bodyPr wrap="square">
            <a:spAutoFit/>
          </a:bodyPr>
          <a:lstStyle/>
          <a:p>
            <a:r>
              <a:rPr lang="en-US" dirty="0">
                <a:hlinkClick r:id="rId7"/>
              </a:rPr>
              <a:t>https://docs.microsoft.com/en-us/power-bi/paginated-reports-quickstart-aw</a:t>
            </a:r>
            <a:r>
              <a:rPr lang="en-US" dirty="0"/>
              <a:t> </a:t>
            </a:r>
          </a:p>
        </p:txBody>
      </p:sp>
      <p:sp>
        <p:nvSpPr>
          <p:cNvPr id="9" name="TextBox 8">
            <a:extLst>
              <a:ext uri="{FF2B5EF4-FFF2-40B4-BE49-F238E27FC236}">
                <a16:creationId xmlns:a16="http://schemas.microsoft.com/office/drawing/2014/main" id="{DDB613C3-E896-4327-81A1-0A6AEB6BDFBD}"/>
              </a:ext>
            </a:extLst>
          </p:cNvPr>
          <p:cNvSpPr txBox="1"/>
          <p:nvPr/>
        </p:nvSpPr>
        <p:spPr>
          <a:xfrm>
            <a:off x="7440638" y="4185038"/>
            <a:ext cx="4342867" cy="1695849"/>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Supports XMLA endpoints to provided access to Analysis Service engine</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For Power BI Premium Only. For SSRS please use normal report builder</a:t>
            </a:r>
          </a:p>
        </p:txBody>
      </p:sp>
    </p:spTree>
    <p:extLst>
      <p:ext uri="{BB962C8B-B14F-4D97-AF65-F5344CB8AC3E}">
        <p14:creationId xmlns:p14="http://schemas.microsoft.com/office/powerpoint/2010/main" val="16320278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Paginated Report</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12523"/>
            <a:ext cx="11592179" cy="1702004"/>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This .RDL supports </a:t>
            </a:r>
            <a:r>
              <a:rPr lang="en-US" sz="2400" b="1" dirty="0">
                <a:gradFill>
                  <a:gsLst>
                    <a:gs pos="2917">
                      <a:srgbClr val="505050"/>
                    </a:gs>
                    <a:gs pos="30000">
                      <a:srgbClr val="505050"/>
                    </a:gs>
                  </a:gsLst>
                  <a:lin ang="5400000" scaled="0"/>
                </a:gradFill>
                <a:latin typeface="Segoe UI"/>
              </a:rPr>
              <a:t>publish to Premium workspace only (not SSRS)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Pro users can add multiple data sources in a report, both local and Power BI dataset from cloud locally (both XMLA endpoint and non-XMLA, premium or non-premium)</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0A5A6121-25CF-4E8B-B40C-034D6D775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514" y="2914527"/>
            <a:ext cx="5616226" cy="3883949"/>
          </a:xfrm>
          <a:prstGeom prst="rect">
            <a:avLst/>
          </a:prstGeom>
        </p:spPr>
      </p:pic>
      <p:pic>
        <p:nvPicPr>
          <p:cNvPr id="5" name="Picture 4">
            <a:extLst>
              <a:ext uri="{FF2B5EF4-FFF2-40B4-BE49-F238E27FC236}">
                <a16:creationId xmlns:a16="http://schemas.microsoft.com/office/drawing/2014/main" id="{CEFE56E8-66CA-42B7-BE84-5169CDF15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5486" y="3318984"/>
            <a:ext cx="4627968" cy="3224780"/>
          </a:xfrm>
          <a:prstGeom prst="rect">
            <a:avLst/>
          </a:prstGeom>
        </p:spPr>
      </p:pic>
    </p:spTree>
    <p:extLst>
      <p:ext uri="{BB962C8B-B14F-4D97-AF65-F5344CB8AC3E}">
        <p14:creationId xmlns:p14="http://schemas.microsoft.com/office/powerpoint/2010/main" val="13968902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File types</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99847"/>
            <a:ext cx="11592179" cy="267457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Before upload to the cloud, we can create dashboard by Power BI desktop or MS Excel Power View with Power Pivot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 Power BI desktop, editor file is in .</a:t>
            </a: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pbix</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extension, that you can share.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can export template file in .</a:t>
            </a: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pbit</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share template that store Report (page, visuals), Data model definitions (relationship, measure, schema) and Query parameter to share others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Need the raw data in order to see data (If done with Excel, Access, CSV)</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 DB, if you have right to connect you can see data and dashboard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1C6F157E-5A5C-48ED-8B06-F81A7D874657}"/>
              </a:ext>
            </a:extLst>
          </p:cNvPr>
          <p:cNvPicPr>
            <a:picLocks noChangeAspect="1"/>
          </p:cNvPicPr>
          <p:nvPr/>
        </p:nvPicPr>
        <p:blipFill>
          <a:blip r:embed="rId3"/>
          <a:stretch>
            <a:fillRect/>
          </a:stretch>
        </p:blipFill>
        <p:spPr>
          <a:xfrm>
            <a:off x="1017567" y="3802816"/>
            <a:ext cx="5671771" cy="1565110"/>
          </a:xfrm>
          <a:prstGeom prst="rect">
            <a:avLst/>
          </a:prstGeom>
        </p:spPr>
      </p:pic>
      <p:pic>
        <p:nvPicPr>
          <p:cNvPr id="3" name="Picture 2">
            <a:extLst>
              <a:ext uri="{FF2B5EF4-FFF2-40B4-BE49-F238E27FC236}">
                <a16:creationId xmlns:a16="http://schemas.microsoft.com/office/drawing/2014/main" id="{52732543-7A11-486A-B998-6532E55DF65A}"/>
              </a:ext>
            </a:extLst>
          </p:cNvPr>
          <p:cNvPicPr>
            <a:picLocks noChangeAspect="1"/>
          </p:cNvPicPr>
          <p:nvPr/>
        </p:nvPicPr>
        <p:blipFill>
          <a:blip r:embed="rId4"/>
          <a:stretch>
            <a:fillRect/>
          </a:stretch>
        </p:blipFill>
        <p:spPr>
          <a:xfrm>
            <a:off x="424229" y="5120228"/>
            <a:ext cx="3188496" cy="1565110"/>
          </a:xfrm>
          <a:prstGeom prst="rect">
            <a:avLst/>
          </a:prstGeom>
        </p:spPr>
      </p:pic>
      <p:pic>
        <p:nvPicPr>
          <p:cNvPr id="4" name="Picture 3">
            <a:extLst>
              <a:ext uri="{FF2B5EF4-FFF2-40B4-BE49-F238E27FC236}">
                <a16:creationId xmlns:a16="http://schemas.microsoft.com/office/drawing/2014/main" id="{2345555A-B2F2-4748-A0D3-22E61558D859}"/>
              </a:ext>
            </a:extLst>
          </p:cNvPr>
          <p:cNvPicPr>
            <a:picLocks noChangeAspect="1"/>
          </p:cNvPicPr>
          <p:nvPr/>
        </p:nvPicPr>
        <p:blipFill>
          <a:blip r:embed="rId5"/>
          <a:stretch>
            <a:fillRect/>
          </a:stretch>
        </p:blipFill>
        <p:spPr>
          <a:xfrm>
            <a:off x="7282676" y="3655030"/>
            <a:ext cx="3362532" cy="2491515"/>
          </a:xfrm>
          <a:prstGeom prst="rect">
            <a:avLst/>
          </a:prstGeom>
        </p:spPr>
      </p:pic>
      <p:pic>
        <p:nvPicPr>
          <p:cNvPr id="14338" name="Picture 2" descr="image">
            <a:extLst>
              <a:ext uri="{FF2B5EF4-FFF2-40B4-BE49-F238E27FC236}">
                <a16:creationId xmlns:a16="http://schemas.microsoft.com/office/drawing/2014/main" id="{609D477D-575D-422C-9265-D9B3114B0C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6994" y="5076271"/>
            <a:ext cx="2924589" cy="151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7557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File types</a:t>
            </a:r>
          </a:p>
        </p:txBody>
      </p:sp>
      <p:sp>
        <p:nvSpPr>
          <p:cNvPr id="9" name="TextBox 8">
            <a:extLst>
              <a:ext uri="{FF2B5EF4-FFF2-40B4-BE49-F238E27FC236}">
                <a16:creationId xmlns:a16="http://schemas.microsoft.com/office/drawing/2014/main" id="{59E3BD18-32CD-4DC0-A044-396DDD0D669E}"/>
              </a:ext>
            </a:extLst>
          </p:cNvPr>
          <p:cNvSpPr txBox="1"/>
          <p:nvPr/>
        </p:nvSpPr>
        <p:spPr>
          <a:xfrm>
            <a:off x="295021" y="1490073"/>
            <a:ext cx="11493856" cy="4081117"/>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pbix</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file can store things such as data, query parameters, visuals etc.</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pbit</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is the same but not row of data imported from tables in external data sources (size will smaller than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pbix</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pbit</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is good for sharing to many different reports that has the same schema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Example, you have 10 different customers with 10 SQL servers, but same schema and you want to do the same kind of report visual and template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Both won’t store Data source credentials so you may need to specifies again when doing on-premise gateway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.RDL file is built from Power BI report builder to be paginated report</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836469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Tabs</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88559" y="1404214"/>
            <a:ext cx="10958391" cy="3006977"/>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We have 3 tabs that is Report, Data and Relationship (modeling view)</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Report:</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is the dashboard tab that we want to make any graph</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
            </a:r>
            <a:r>
              <a:rPr kumimoji="0" lang="en-US" sz="2400" b="1"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ata</a:t>
            </a: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is the table that we loaded from the raw file or DB</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Relationship (modeling view):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Show common column link between tables, suit for more complex relationship and multiple layouts (like 100 tables dataset) you can set pages on this relations as well</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5" name="Graphic 4" descr="Bar chart">
            <a:extLst>
              <a:ext uri="{FF2B5EF4-FFF2-40B4-BE49-F238E27FC236}">
                <a16:creationId xmlns:a16="http://schemas.microsoft.com/office/drawing/2014/main" id="{B8B74734-E9C1-4BF7-8CC6-C92DFC7923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6141" y="4652323"/>
            <a:ext cx="1654201" cy="1654201"/>
          </a:xfrm>
          <a:prstGeom prst="rect">
            <a:avLst/>
          </a:prstGeom>
        </p:spPr>
      </p:pic>
      <p:pic>
        <p:nvPicPr>
          <p:cNvPr id="6" name="Graphic 5" descr="Table">
            <a:extLst>
              <a:ext uri="{FF2B5EF4-FFF2-40B4-BE49-F238E27FC236}">
                <a16:creationId xmlns:a16="http://schemas.microsoft.com/office/drawing/2014/main" id="{10DFC4A7-648F-4671-9FDE-A97C1C1D43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2092" y="4652323"/>
            <a:ext cx="1654201" cy="1654201"/>
          </a:xfrm>
          <a:prstGeom prst="rect">
            <a:avLst/>
          </a:prstGeom>
        </p:spPr>
      </p:pic>
      <p:pic>
        <p:nvPicPr>
          <p:cNvPr id="7" name="Graphic 6" descr="Hierarchy">
            <a:extLst>
              <a:ext uri="{FF2B5EF4-FFF2-40B4-BE49-F238E27FC236}">
                <a16:creationId xmlns:a16="http://schemas.microsoft.com/office/drawing/2014/main" id="{02A36C58-958C-47F5-B94F-537BA0946F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7435203" y="4640901"/>
            <a:ext cx="1654201" cy="1654201"/>
          </a:xfrm>
          <a:prstGeom prst="rect">
            <a:avLst/>
          </a:prstGeom>
        </p:spPr>
      </p:pic>
    </p:spTree>
    <p:extLst>
      <p:ext uri="{BB962C8B-B14F-4D97-AF65-F5344CB8AC3E}">
        <p14:creationId xmlns:p14="http://schemas.microsoft.com/office/powerpoint/2010/main" val="16145024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Agenda</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300643"/>
            <a:ext cx="8112369" cy="5878532"/>
          </a:xfrm>
          <a:prstGeom prst="rect">
            <a:avLst/>
          </a:prstGeom>
          <a:noFill/>
        </p:spPr>
        <p:txBody>
          <a:bodyPr wrap="square" lIns="182880" tIns="146304" rIns="182880" bIns="146304" rtlCol="0">
            <a:spAutoFit/>
          </a:bodyPr>
          <a:lstStyle/>
          <a:p>
            <a:pPr lvl="0"/>
            <a:r>
              <a:rPr lang="en-US" sz="3200" dirty="0">
                <a:hlinkClick r:id="rId3" action="ppaction://hlinksldjump"/>
              </a:rPr>
              <a:t>Power BI Plans</a:t>
            </a:r>
            <a:endParaRPr lang="en-US" sz="3200" dirty="0"/>
          </a:p>
          <a:p>
            <a:pPr lvl="0"/>
            <a:r>
              <a:rPr lang="en-US" sz="3200" dirty="0">
                <a:hlinkClick r:id="rId4" action="ppaction://hlinksldjump"/>
              </a:rPr>
              <a:t>Power BI Desktop</a:t>
            </a:r>
            <a:endParaRPr lang="en-US" sz="3200" dirty="0"/>
          </a:p>
          <a:p>
            <a:r>
              <a:rPr lang="en-US" sz="3200" dirty="0">
                <a:hlinkClick r:id="rId5" action="ppaction://hlinksldjump"/>
              </a:rPr>
              <a:t>Sharing in Power BI</a:t>
            </a:r>
            <a:endParaRPr lang="en-US" sz="3200" dirty="0"/>
          </a:p>
          <a:p>
            <a:r>
              <a:rPr lang="en-US" sz="3200" dirty="0">
                <a:hlinkClick r:id="rId6" action="ppaction://hlinksldjump"/>
              </a:rPr>
              <a:t>Power BI Services</a:t>
            </a:r>
            <a:endParaRPr lang="en-US" sz="3200" dirty="0"/>
          </a:p>
          <a:p>
            <a:r>
              <a:rPr lang="en-US" sz="3200" dirty="0">
                <a:hlinkClick r:id="rId7" action="ppaction://hlinksldjump"/>
              </a:rPr>
              <a:t>Report vs Dashboards</a:t>
            </a:r>
            <a:endParaRPr lang="en-US" sz="3200" dirty="0"/>
          </a:p>
          <a:p>
            <a:pPr lvl="0"/>
            <a:r>
              <a:rPr lang="en-US" sz="3200" dirty="0">
                <a:hlinkClick r:id="rId8" action="ppaction://hlinksldjump"/>
              </a:rPr>
              <a:t>Securities and Identities</a:t>
            </a:r>
            <a:endParaRPr lang="en-US" sz="3200" dirty="0"/>
          </a:p>
          <a:p>
            <a:pPr lvl="0"/>
            <a:r>
              <a:rPr lang="en-US" sz="3200" dirty="0">
                <a:hlinkClick r:id="rId9" action="ppaction://hlinksldjump"/>
              </a:rPr>
              <a:t>Power BI Gateways</a:t>
            </a:r>
            <a:endParaRPr lang="en-US" sz="3200" dirty="0"/>
          </a:p>
          <a:p>
            <a:pPr lvl="0"/>
            <a:r>
              <a:rPr lang="en-US" sz="3200" dirty="0">
                <a:hlinkClick r:id="rId10" action="ppaction://hlinksldjump"/>
              </a:rPr>
              <a:t>Dataflows</a:t>
            </a:r>
            <a:endParaRPr lang="en-US" sz="3200" dirty="0"/>
          </a:p>
          <a:p>
            <a:pPr lvl="0"/>
            <a:r>
              <a:rPr lang="en-US" sz="3200" dirty="0">
                <a:hlinkClick r:id="rId11" action="ppaction://hlinksldjump"/>
              </a:rPr>
              <a:t>Performance, Model and Monitoring</a:t>
            </a:r>
            <a:endParaRPr lang="en-US" sz="3200" dirty="0"/>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83534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1704320" cy="731520"/>
          </a:xfrm>
        </p:spPr>
        <p:txBody>
          <a:bodyPr/>
          <a:lstStyle/>
          <a:p>
            <a:r>
              <a:rPr lang="en-US" sz="4000" dirty="0"/>
              <a:t>Shape data into the format and structure you need</a:t>
            </a:r>
          </a:p>
        </p:txBody>
      </p:sp>
      <p:graphicFrame>
        <p:nvGraphicFramePr>
          <p:cNvPr id="3" name="Table 2"/>
          <p:cNvGraphicFramePr>
            <a:graphicFrameLocks noGrp="1"/>
          </p:cNvGraphicFramePr>
          <p:nvPr/>
        </p:nvGraphicFramePr>
        <p:xfrm>
          <a:off x="289270" y="1983181"/>
          <a:ext cx="6187676" cy="3646359"/>
        </p:xfrm>
        <a:graphic>
          <a:graphicData uri="http://schemas.openxmlformats.org/drawingml/2006/table">
            <a:tbl>
              <a:tblPr firstRow="1" bandRow="1">
                <a:tableStyleId>{5C22544A-7EE6-4342-B048-85BDC9FD1C3A}</a:tableStyleId>
              </a:tblPr>
              <a:tblGrid>
                <a:gridCol w="6187676">
                  <a:extLst>
                    <a:ext uri="{9D8B030D-6E8A-4147-A177-3AD203B41FA5}">
                      <a16:colId xmlns:a16="http://schemas.microsoft.com/office/drawing/2014/main" val="3649295612"/>
                    </a:ext>
                  </a:extLst>
                </a:gridCol>
              </a:tblGrid>
              <a:tr h="31053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Common data-shaping tasks</a:t>
                      </a:r>
                    </a:p>
                  </a:txBody>
                  <a:tcPr marL="91427" marR="91427" marT="27428" marB="27428"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829871693"/>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Remove rows </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31918951"/>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Rename/Remove tables and columns</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52419653"/>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Change a data type</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85006144"/>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Delete Relationships</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077247"/>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Pivot columns and group rows</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44186468"/>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Modify a table name</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9584850"/>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Identify and fix errors</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0803721"/>
                  </a:ext>
                </a:extLst>
              </a:tr>
              <a:tr h="454845">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GB" sz="1400" spc="-50" baseline="0" dirty="0">
                          <a:solidFill>
                            <a:schemeClr val="tx1"/>
                          </a:solidFill>
                          <a:latin typeface="+mn-lt"/>
                        </a:rPr>
                        <a:t>Merge or append queries to combine </a:t>
                      </a:r>
                      <a:r>
                        <a:rPr lang="en-US" sz="1400" spc="-50" baseline="0" dirty="0">
                          <a:solidFill>
                            <a:schemeClr val="tx1"/>
                          </a:solidFill>
                          <a:latin typeface="+mn-lt"/>
                        </a:rPr>
                        <a:t>data from multiple queries into a single query</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86188271"/>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Extract week day, month name, hour from date/time values</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3636740"/>
                  </a:ext>
                </a:extLst>
              </a:tr>
            </a:tbl>
          </a:graphicData>
        </a:graphic>
      </p:graphicFrame>
      <p:sp>
        <p:nvSpPr>
          <p:cNvPr id="37" name="TextBox 36"/>
          <p:cNvSpPr txBox="1"/>
          <p:nvPr/>
        </p:nvSpPr>
        <p:spPr>
          <a:xfrm>
            <a:off x="9989703" y="6181899"/>
            <a:ext cx="1934825" cy="193899"/>
          </a:xfrm>
          <a:prstGeom prst="rect">
            <a:avLst/>
          </a:prstGeom>
          <a:noFill/>
        </p:spPr>
        <p:txBody>
          <a:bodyPr wrap="non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hlinkClick r:id="rId3"/>
              </a:rPr>
              <a:t>Shape and combine data</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 </a:t>
            </a:r>
          </a:p>
        </p:txBody>
      </p:sp>
      <p:grpSp>
        <p:nvGrpSpPr>
          <p:cNvPr id="36" name="Group 35"/>
          <p:cNvGrpSpPr/>
          <p:nvPr/>
        </p:nvGrpSpPr>
        <p:grpSpPr>
          <a:xfrm>
            <a:off x="6644448" y="1983181"/>
            <a:ext cx="5282291" cy="1979221"/>
            <a:chOff x="6218237" y="1903115"/>
            <a:chExt cx="5283040" cy="914400"/>
          </a:xfrm>
          <a:noFill/>
        </p:grpSpPr>
        <p:sp>
          <p:nvSpPr>
            <p:cNvPr id="47" name="Rectangle 46"/>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marL="0" marR="0" lvl="0" indent="0" algn="l" defTabSz="533298" rtl="0" eaLnBrk="1" fontAlgn="auto"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Transform data to fit your needs using intuitive UI</a:t>
              </a:r>
            </a:p>
            <a:p>
              <a:pPr marL="169830" marR="0" lvl="0" indent="-169830" algn="l" defTabSz="533298" rtl="0" eaLnBrk="1" fontAlgn="base"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Select data for inclusion </a:t>
              </a:r>
            </a:p>
            <a:p>
              <a:pPr marL="169830" marR="0" lvl="0" indent="-169830" algn="l" defTabSz="533298" rtl="0" eaLnBrk="1" fontAlgn="base"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Cleanse data and remove errors</a:t>
              </a:r>
            </a:p>
            <a:p>
              <a:pPr marL="169830" marR="0" lvl="0" indent="-169830" algn="l" defTabSz="533298" rtl="0" eaLnBrk="1" fontAlgn="base"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Precisely tune the query step sequence: re-order, add, edit or delete steps as needed</a:t>
              </a:r>
            </a:p>
            <a:p>
              <a:pPr marL="169830" marR="0" lvl="0" indent="-169830" algn="l" defTabSz="533298" rtl="0" eaLnBrk="1" fontAlgn="base"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Modify data types to support specific calculation requirements</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50" name="Group 49"/>
          <p:cNvGrpSpPr/>
          <p:nvPr/>
        </p:nvGrpSpPr>
        <p:grpSpPr>
          <a:xfrm>
            <a:off x="6644448" y="4079104"/>
            <a:ext cx="5282291" cy="716870"/>
            <a:chOff x="6218237" y="1903115"/>
            <a:chExt cx="5283040" cy="914400"/>
          </a:xfrm>
          <a:noFill/>
        </p:grpSpPr>
        <p:sp>
          <p:nvSpPr>
            <p:cNvPr id="51" name="Rectangle 50"/>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marL="0" marR="0" lvl="0" indent="0" algn="l" defTabSz="533298" rtl="0" eaLnBrk="1" fontAlgn="auto"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Very powerful for advanced scenarios such as Mashups</a:t>
              </a:r>
            </a:p>
          </p:txBody>
        </p:sp>
        <p:sp>
          <p:nvSpPr>
            <p:cNvPr id="52" name="Rectangle 5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53" name="Group 52"/>
          <p:cNvGrpSpPr/>
          <p:nvPr/>
        </p:nvGrpSpPr>
        <p:grpSpPr>
          <a:xfrm>
            <a:off x="6644448" y="4912674"/>
            <a:ext cx="5282291" cy="716870"/>
            <a:chOff x="6218237" y="1903115"/>
            <a:chExt cx="5283040" cy="914400"/>
          </a:xfrm>
          <a:noFill/>
        </p:grpSpPr>
        <p:sp>
          <p:nvSpPr>
            <p:cNvPr id="54" name="Rectangle 53"/>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marL="0" marR="0" lvl="0" indent="0" algn="l" defTabSz="533298" rtl="0" eaLnBrk="1" fontAlgn="auto"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Run R scripts</a:t>
              </a:r>
            </a:p>
          </p:txBody>
        </p:sp>
        <p:sp>
          <p:nvSpPr>
            <p:cNvPr id="55" name="Rectangle 5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9284763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7350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M Query Language</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490073"/>
            <a:ext cx="10923585" cy="1037207"/>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721F5CBF-E879-4CAD-8A2D-F15C0828F5A3}"/>
              </a:ext>
            </a:extLst>
          </p:cNvPr>
          <p:cNvSpPr txBox="1"/>
          <p:nvPr/>
        </p:nvSpPr>
        <p:spPr>
          <a:xfrm>
            <a:off x="295021" y="1311468"/>
            <a:ext cx="11601958" cy="2597634"/>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 each operation (merge, replace, change type etc.) that we used earlier in Power Query is adding a line of M Query language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Most of the time we do GUI, but for advance setting or reusing code we use M</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 language can store SQL, Python, DAX (SSAS) and MDX (SSAS) inside M Query.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can view or edit using M language using Advance Editor</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EF11CCFE-FFE5-4255-B8AE-C7584FA6EB00}"/>
              </a:ext>
            </a:extLst>
          </p:cNvPr>
          <p:cNvPicPr>
            <a:picLocks noChangeAspect="1"/>
          </p:cNvPicPr>
          <p:nvPr/>
        </p:nvPicPr>
        <p:blipFill>
          <a:blip r:embed="rId3"/>
          <a:stretch>
            <a:fillRect/>
          </a:stretch>
        </p:blipFill>
        <p:spPr>
          <a:xfrm>
            <a:off x="5070500" y="3474631"/>
            <a:ext cx="6377675" cy="3252870"/>
          </a:xfrm>
          <a:prstGeom prst="rect">
            <a:avLst/>
          </a:prstGeom>
        </p:spPr>
      </p:pic>
      <p:pic>
        <p:nvPicPr>
          <p:cNvPr id="9" name="Picture 8">
            <a:extLst>
              <a:ext uri="{FF2B5EF4-FFF2-40B4-BE49-F238E27FC236}">
                <a16:creationId xmlns:a16="http://schemas.microsoft.com/office/drawing/2014/main" id="{72BCE131-F621-488E-AEF9-0C45EA2C4917}"/>
              </a:ext>
            </a:extLst>
          </p:cNvPr>
          <p:cNvPicPr>
            <a:picLocks noChangeAspect="1"/>
          </p:cNvPicPr>
          <p:nvPr/>
        </p:nvPicPr>
        <p:blipFill>
          <a:blip r:embed="rId4"/>
          <a:stretch>
            <a:fillRect/>
          </a:stretch>
        </p:blipFill>
        <p:spPr>
          <a:xfrm>
            <a:off x="295021" y="3474631"/>
            <a:ext cx="4326675" cy="966597"/>
          </a:xfrm>
          <a:prstGeom prst="rect">
            <a:avLst/>
          </a:prstGeom>
        </p:spPr>
      </p:pic>
      <p:pic>
        <p:nvPicPr>
          <p:cNvPr id="10" name="Picture 9">
            <a:extLst>
              <a:ext uri="{FF2B5EF4-FFF2-40B4-BE49-F238E27FC236}">
                <a16:creationId xmlns:a16="http://schemas.microsoft.com/office/drawing/2014/main" id="{9DD5B648-83EC-4624-8FE8-9CA16FDE69BA}"/>
              </a:ext>
            </a:extLst>
          </p:cNvPr>
          <p:cNvPicPr>
            <a:picLocks noChangeAspect="1"/>
          </p:cNvPicPr>
          <p:nvPr/>
        </p:nvPicPr>
        <p:blipFill>
          <a:blip r:embed="rId5"/>
          <a:stretch>
            <a:fillRect/>
          </a:stretch>
        </p:blipFill>
        <p:spPr>
          <a:xfrm>
            <a:off x="1891797" y="4643396"/>
            <a:ext cx="2502843" cy="1490366"/>
          </a:xfrm>
          <a:prstGeom prst="rect">
            <a:avLst/>
          </a:prstGeom>
        </p:spPr>
      </p:pic>
      <p:sp>
        <p:nvSpPr>
          <p:cNvPr id="2" name="TextBox 1">
            <a:extLst>
              <a:ext uri="{FF2B5EF4-FFF2-40B4-BE49-F238E27FC236}">
                <a16:creationId xmlns:a16="http://schemas.microsoft.com/office/drawing/2014/main" id="{3B9E32B3-C3D7-4E08-B964-EB1D895E8AB8}"/>
              </a:ext>
            </a:extLst>
          </p:cNvPr>
          <p:cNvSpPr txBox="1"/>
          <p:nvPr/>
        </p:nvSpPr>
        <p:spPr>
          <a:xfrm>
            <a:off x="2759619" y="6303972"/>
            <a:ext cx="4466934"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Match step by step between GUI and Code</a:t>
            </a:r>
          </a:p>
        </p:txBody>
      </p:sp>
    </p:spTree>
    <p:extLst>
      <p:ext uri="{BB962C8B-B14F-4D97-AF65-F5344CB8AC3E}">
        <p14:creationId xmlns:p14="http://schemas.microsoft.com/office/powerpoint/2010/main" val="6309021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164">
            <a:extLst>
              <a:ext uri="{FF2B5EF4-FFF2-40B4-BE49-F238E27FC236}">
                <a16:creationId xmlns:a16="http://schemas.microsoft.com/office/drawing/2014/main" id="{D97395C7-181E-4D4A-B9CA-7BC48DF4704D}"/>
              </a:ext>
            </a:extLst>
          </p:cNvPr>
          <p:cNvSpPr/>
          <p:nvPr/>
        </p:nvSpPr>
        <p:spPr bwMode="auto">
          <a:xfrm>
            <a:off x="-32539" y="154189"/>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808A9E2-4209-4899-92D6-3F357DE51511}"/>
              </a:ext>
            </a:extLst>
          </p:cNvPr>
          <p:cNvSpPr txBox="1"/>
          <p:nvPr/>
        </p:nvSpPr>
        <p:spPr>
          <a:xfrm>
            <a:off x="295021" y="314236"/>
            <a:ext cx="714561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DAX </a:t>
            </a:r>
            <a:r>
              <a:rPr kumimoji="0" lang="en-US" sz="3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 Analysis Expressions)</a:t>
            </a:r>
            <a:endPar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endParaRPr>
          </a:p>
        </p:txBody>
      </p:sp>
      <p:sp>
        <p:nvSpPr>
          <p:cNvPr id="5" name="TextBox 4">
            <a:extLst>
              <a:ext uri="{FF2B5EF4-FFF2-40B4-BE49-F238E27FC236}">
                <a16:creationId xmlns:a16="http://schemas.microsoft.com/office/drawing/2014/main" id="{76310EE8-BB4B-420E-A5E8-9A521079663F}"/>
              </a:ext>
            </a:extLst>
          </p:cNvPr>
          <p:cNvSpPr txBox="1"/>
          <p:nvPr/>
        </p:nvSpPr>
        <p:spPr>
          <a:xfrm>
            <a:off x="295021" y="1319116"/>
            <a:ext cx="11795379" cy="5152180"/>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When we create Measures, 90% help from </a:t>
            </a:r>
            <a:r>
              <a:rPr kumimoji="0" lang="en-US" sz="2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xVelocity</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2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VertiPaq</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engine, 10% </a:t>
            </a:r>
            <a:r>
              <a:rPr kumimoji="0" lang="en-US" sz="2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fro</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 </a:t>
            </a:r>
            <a:r>
              <a:rPr kumimoji="0" lang="en-US" sz="2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DirectQuery</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Distill your data into bite-sized insight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Can use with Power BI, Power Pivot, SSAS Tabular, Azure Analysis Services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Aggregations: Good for turning many values into one result like Total annual Sales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Filtering: Optimized to </a:t>
            </a:r>
            <a:r>
              <a:rPr kumimoji="0" lang="en-US" sz="2000" b="0" i="0" u="sng"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slide and dice</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your data based on filters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Support for historical analysis, KPI (easier and less code than using T-SQL)</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Works with </a:t>
            </a:r>
            <a:r>
              <a:rPr kumimoji="0" lang="en-US" sz="2000" b="0" i="0" u="sng"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column and tables instead of rows or cells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Considerations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Is not good at Operational Reporting (OLTP like listing details in Sales order, Time sheets) because it design for aggregate summary of data (OLAP)</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More column in the table, less performance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Not good for many to many relationship, few transaction tables with some dimension is ok</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F95AB760-D557-4C29-BFA8-6735B2536781}"/>
              </a:ext>
            </a:extLst>
          </p:cNvPr>
          <p:cNvSpPr txBox="1"/>
          <p:nvPr/>
        </p:nvSpPr>
        <p:spPr>
          <a:xfrm>
            <a:off x="2594791" y="5986992"/>
            <a:ext cx="10289309" cy="8710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Prev</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-Year Total Sales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CALCULATE(SUM([Amount]), SAMEPERIODLASTYEAR(‘Date’[</a:t>
            </a: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Datekey</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2" name="Rectangle 1">
            <a:extLst>
              <a:ext uri="{FF2B5EF4-FFF2-40B4-BE49-F238E27FC236}">
                <a16:creationId xmlns:a16="http://schemas.microsoft.com/office/drawing/2014/main" id="{ADC3D542-3F01-44F1-8E7F-5A322879BCAC}"/>
              </a:ext>
            </a:extLst>
          </p:cNvPr>
          <p:cNvSpPr/>
          <p:nvPr/>
        </p:nvSpPr>
        <p:spPr>
          <a:xfrm>
            <a:off x="7851205" y="320837"/>
            <a:ext cx="39343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https://docs.microsoft.com/en-us/dax/data-analysis-expressions-dax-reference</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7" name="Rectangle 6">
            <a:extLst>
              <a:ext uri="{FF2B5EF4-FFF2-40B4-BE49-F238E27FC236}">
                <a16:creationId xmlns:a16="http://schemas.microsoft.com/office/drawing/2014/main" id="{C9364E88-A88D-47E0-A9E3-E6D07FC0B1B1}"/>
              </a:ext>
            </a:extLst>
          </p:cNvPr>
          <p:cNvSpPr/>
          <p:nvPr/>
        </p:nvSpPr>
        <p:spPr>
          <a:xfrm>
            <a:off x="2346579" y="1757487"/>
            <a:ext cx="95504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4"/>
              </a:rPr>
              <a:t>https://www.microsoftpressstore.com/articles/article.aspx?p=2449192</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30878731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Row-Level Security (basic)</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490073"/>
            <a:ext cx="11896979" cy="530914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Block viewing some specific data from specific roles in this case we want EU to see only EU (Only supports Import and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DirectQuery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connection). Analysis Services Live connection is not supported and should be done in Analysis Services model.</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Dashboard, click Manage roles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Then Create the name for the roles (EU), click select all tables you want to filter (…) then add DAX expression below and click save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Click View as role to test the result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4E6B4717-0970-4215-9ECF-09634D89F4C6}"/>
              </a:ext>
            </a:extLst>
          </p:cNvPr>
          <p:cNvPicPr>
            <a:picLocks noChangeAspect="1"/>
          </p:cNvPicPr>
          <p:nvPr/>
        </p:nvPicPr>
        <p:blipFill>
          <a:blip r:embed="rId3"/>
          <a:stretch>
            <a:fillRect/>
          </a:stretch>
        </p:blipFill>
        <p:spPr>
          <a:xfrm>
            <a:off x="398032" y="5821033"/>
            <a:ext cx="8111613" cy="864305"/>
          </a:xfrm>
          <a:prstGeom prst="rect">
            <a:avLst/>
          </a:prstGeom>
        </p:spPr>
      </p:pic>
      <p:pic>
        <p:nvPicPr>
          <p:cNvPr id="4" name="Picture 3">
            <a:extLst>
              <a:ext uri="{FF2B5EF4-FFF2-40B4-BE49-F238E27FC236}">
                <a16:creationId xmlns:a16="http://schemas.microsoft.com/office/drawing/2014/main" id="{7882DF63-2FFB-40BC-BF19-34744067F09E}"/>
              </a:ext>
            </a:extLst>
          </p:cNvPr>
          <p:cNvPicPr>
            <a:picLocks noChangeAspect="1"/>
          </p:cNvPicPr>
          <p:nvPr/>
        </p:nvPicPr>
        <p:blipFill>
          <a:blip r:embed="rId4"/>
          <a:stretch>
            <a:fillRect/>
          </a:stretch>
        </p:blipFill>
        <p:spPr>
          <a:xfrm>
            <a:off x="6245097" y="3981538"/>
            <a:ext cx="4925807" cy="1280294"/>
          </a:xfrm>
          <a:prstGeom prst="rect">
            <a:avLst/>
          </a:prstGeom>
        </p:spPr>
      </p:pic>
      <p:pic>
        <p:nvPicPr>
          <p:cNvPr id="5" name="Picture 4">
            <a:extLst>
              <a:ext uri="{FF2B5EF4-FFF2-40B4-BE49-F238E27FC236}">
                <a16:creationId xmlns:a16="http://schemas.microsoft.com/office/drawing/2014/main" id="{A9AF6ADF-9FB8-4FA2-B16D-B3499CC319D3}"/>
              </a:ext>
            </a:extLst>
          </p:cNvPr>
          <p:cNvPicPr>
            <a:picLocks noChangeAspect="1"/>
          </p:cNvPicPr>
          <p:nvPr/>
        </p:nvPicPr>
        <p:blipFill>
          <a:blip r:embed="rId5"/>
          <a:stretch>
            <a:fillRect/>
          </a:stretch>
        </p:blipFill>
        <p:spPr>
          <a:xfrm>
            <a:off x="9015839" y="5793639"/>
            <a:ext cx="2778128" cy="1108409"/>
          </a:xfrm>
          <a:prstGeom prst="rect">
            <a:avLst/>
          </a:prstGeom>
        </p:spPr>
      </p:pic>
      <p:sp>
        <p:nvSpPr>
          <p:cNvPr id="6" name="TextBox 5">
            <a:extLst>
              <a:ext uri="{FF2B5EF4-FFF2-40B4-BE49-F238E27FC236}">
                <a16:creationId xmlns:a16="http://schemas.microsoft.com/office/drawing/2014/main" id="{CA8C7A0E-93B2-47A9-BE2F-B02C1B906DF7}"/>
              </a:ext>
            </a:extLst>
          </p:cNvPr>
          <p:cNvSpPr txBox="1"/>
          <p:nvPr/>
        </p:nvSpPr>
        <p:spPr>
          <a:xfrm>
            <a:off x="2226233" y="3776209"/>
            <a:ext cx="2452723" cy="8156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[Country] = "France"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[Country] = "Germany"</a:t>
            </a:r>
          </a:p>
        </p:txBody>
      </p:sp>
      <p:sp>
        <p:nvSpPr>
          <p:cNvPr id="7" name="Rectangle 6">
            <a:extLst>
              <a:ext uri="{FF2B5EF4-FFF2-40B4-BE49-F238E27FC236}">
                <a16:creationId xmlns:a16="http://schemas.microsoft.com/office/drawing/2014/main" id="{BB5BE748-E37D-481C-A788-5C55EA7EDA5D}"/>
              </a:ext>
            </a:extLst>
          </p:cNvPr>
          <p:cNvSpPr/>
          <p:nvPr/>
        </p:nvSpPr>
        <p:spPr>
          <a:xfrm>
            <a:off x="7739446" y="495705"/>
            <a:ext cx="343145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6"/>
              </a:rPr>
              <a:t>https://docs.microsoft.com/en-us/power-bi/service-admin-rls</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10" name="TextBox 9">
            <a:extLst>
              <a:ext uri="{FF2B5EF4-FFF2-40B4-BE49-F238E27FC236}">
                <a16:creationId xmlns:a16="http://schemas.microsoft.com/office/drawing/2014/main" id="{EABC9DA1-F14F-43D4-9F03-D1B365EA9E1B}"/>
              </a:ext>
            </a:extLst>
          </p:cNvPr>
          <p:cNvSpPr txBox="1"/>
          <p:nvPr/>
        </p:nvSpPr>
        <p:spPr>
          <a:xfrm>
            <a:off x="1021096" y="4472910"/>
            <a:ext cx="4862998"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OR ([Country] = "France", [Country] = "Germany")</a:t>
            </a:r>
          </a:p>
        </p:txBody>
      </p:sp>
      <p:sp>
        <p:nvSpPr>
          <p:cNvPr id="2" name="TextBox 1">
            <a:extLst>
              <a:ext uri="{FF2B5EF4-FFF2-40B4-BE49-F238E27FC236}">
                <a16:creationId xmlns:a16="http://schemas.microsoft.com/office/drawing/2014/main" id="{BBB43B4D-2EE9-4310-8BDA-8E1F89859B0A}"/>
              </a:ext>
            </a:extLst>
          </p:cNvPr>
          <p:cNvSpPr txBox="1"/>
          <p:nvPr/>
        </p:nvSpPr>
        <p:spPr>
          <a:xfrm>
            <a:off x="1524741" y="4871417"/>
            <a:ext cx="3490636"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[Country] IN {"France", "Germany"}</a:t>
            </a:r>
          </a:p>
        </p:txBody>
      </p:sp>
    </p:spTree>
    <p:extLst>
      <p:ext uri="{BB962C8B-B14F-4D97-AF65-F5344CB8AC3E}">
        <p14:creationId xmlns:p14="http://schemas.microsoft.com/office/powerpoint/2010/main" val="37177937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Date format settings</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62640"/>
            <a:ext cx="11965805" cy="3083921"/>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Normally the date format is English(US), which is M/d/</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yyy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or MM/dd/</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yy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There is only 1 variation of  dd-MMM-</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yy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This format for Power BI will reference from Windows clock system</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If you want something like dd/MM/</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yy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you need to set in Control Panels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FC44B030-1403-46CC-8B21-CBC15932DF9E}"/>
              </a:ext>
            </a:extLst>
          </p:cNvPr>
          <p:cNvPicPr>
            <a:picLocks noChangeAspect="1"/>
          </p:cNvPicPr>
          <p:nvPr/>
        </p:nvPicPr>
        <p:blipFill>
          <a:blip r:embed="rId3"/>
          <a:stretch>
            <a:fillRect/>
          </a:stretch>
        </p:blipFill>
        <p:spPr>
          <a:xfrm>
            <a:off x="625907" y="3180138"/>
            <a:ext cx="5652016" cy="3505200"/>
          </a:xfrm>
          <a:prstGeom prst="rect">
            <a:avLst/>
          </a:prstGeom>
        </p:spPr>
      </p:pic>
      <p:sp>
        <p:nvSpPr>
          <p:cNvPr id="4" name="TextBox 3">
            <a:extLst>
              <a:ext uri="{FF2B5EF4-FFF2-40B4-BE49-F238E27FC236}">
                <a16:creationId xmlns:a16="http://schemas.microsoft.com/office/drawing/2014/main" id="{CD73ABD6-2C5A-4514-BE0E-0FB0E99B7AB3}"/>
              </a:ext>
            </a:extLst>
          </p:cNvPr>
          <p:cNvSpPr txBox="1"/>
          <p:nvPr/>
        </p:nvSpPr>
        <p:spPr>
          <a:xfrm>
            <a:off x="6544480" y="3663746"/>
            <a:ext cx="5449789" cy="177279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Type </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highlight>
                  <a:srgbClr val="FFFF00"/>
                </a:highlight>
                <a:uLnTx/>
                <a:uFillTx/>
                <a:latin typeface="Segoe UI"/>
                <a:ea typeface="+mn-ea"/>
                <a:cs typeface="+mn-cs"/>
              </a:rPr>
              <a:t>“Change the way dates and lists are displayed”</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in Windows search.</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Choose format to English (United Kingdom).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If we choose Thai -&gt; year will be Por Sor (</a:t>
            </a:r>
            <a:r>
              <a:rPr kumimoji="0" lang="th-TH"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พศ</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28761907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164">
            <a:extLst>
              <a:ext uri="{FF2B5EF4-FFF2-40B4-BE49-F238E27FC236}">
                <a16:creationId xmlns:a16="http://schemas.microsoft.com/office/drawing/2014/main" id="{FB0F6705-5D28-43C5-896A-E9D2C3FE8696}"/>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F8DFA88E-B038-4775-958D-8AD583BAFF42}"/>
              </a:ext>
            </a:extLst>
          </p:cNvPr>
          <p:cNvSpPr txBox="1"/>
          <p:nvPr/>
        </p:nvSpPr>
        <p:spPr>
          <a:xfrm>
            <a:off x="295021" y="314236"/>
            <a:ext cx="7444426"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Privacy Levels</a:t>
            </a:r>
          </a:p>
        </p:txBody>
      </p:sp>
      <p:sp>
        <p:nvSpPr>
          <p:cNvPr id="6" name="TextBox 5">
            <a:extLst>
              <a:ext uri="{FF2B5EF4-FFF2-40B4-BE49-F238E27FC236}">
                <a16:creationId xmlns:a16="http://schemas.microsoft.com/office/drawing/2014/main" id="{43C402C1-7117-4C70-9570-B325656B31CB}"/>
              </a:ext>
            </a:extLst>
          </p:cNvPr>
          <p:cNvSpPr txBox="1"/>
          <p:nvPr/>
        </p:nvSpPr>
        <p:spPr>
          <a:xfrm>
            <a:off x="295021" y="1262640"/>
            <a:ext cx="11375364" cy="2034403"/>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can set isolation level between data sources to be prohibited when combining data such as merge the column between public source with private in Power Query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If we choose ignore, privacy is not considered when combining, performance may improve</a:t>
            </a:r>
          </a:p>
        </p:txBody>
      </p:sp>
      <p:sp>
        <p:nvSpPr>
          <p:cNvPr id="10" name="Rectangle 9">
            <a:extLst>
              <a:ext uri="{FF2B5EF4-FFF2-40B4-BE49-F238E27FC236}">
                <a16:creationId xmlns:a16="http://schemas.microsoft.com/office/drawing/2014/main" id="{8D1D6CCD-EC41-4210-AA9A-EBEF3DE50D34}"/>
              </a:ext>
            </a:extLst>
          </p:cNvPr>
          <p:cNvSpPr/>
          <p:nvPr/>
        </p:nvSpPr>
        <p:spPr>
          <a:xfrm>
            <a:off x="7990469" y="413486"/>
            <a:ext cx="39065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2"/>
              </a:rPr>
              <a:t>https://docs.microsoft.com/en-us/power-bi/desktop-privacy-levels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4A09F380-1061-4A52-9A5E-2BBDA194A4B4}"/>
              </a:ext>
            </a:extLst>
          </p:cNvPr>
          <p:cNvPicPr>
            <a:picLocks noChangeAspect="1"/>
          </p:cNvPicPr>
          <p:nvPr/>
        </p:nvPicPr>
        <p:blipFill>
          <a:blip r:embed="rId3"/>
          <a:stretch>
            <a:fillRect/>
          </a:stretch>
        </p:blipFill>
        <p:spPr>
          <a:xfrm>
            <a:off x="5167068" y="3860785"/>
            <a:ext cx="6503317" cy="2800934"/>
          </a:xfrm>
          <a:prstGeom prst="rect">
            <a:avLst/>
          </a:prstGeom>
        </p:spPr>
      </p:pic>
      <p:sp>
        <p:nvSpPr>
          <p:cNvPr id="12" name="TextBox 11">
            <a:extLst>
              <a:ext uri="{FF2B5EF4-FFF2-40B4-BE49-F238E27FC236}">
                <a16:creationId xmlns:a16="http://schemas.microsoft.com/office/drawing/2014/main" id="{B50A82EC-B9AF-4131-AC84-ACBCBCA64A22}"/>
              </a:ext>
            </a:extLst>
          </p:cNvPr>
          <p:cNvSpPr txBox="1"/>
          <p:nvPr/>
        </p:nvSpPr>
        <p:spPr>
          <a:xfrm>
            <a:off x="521615" y="4907073"/>
            <a:ext cx="4502872" cy="9264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It has Global and File level</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or only this file that you’re opening</a:t>
            </a:r>
          </a:p>
        </p:txBody>
      </p:sp>
    </p:spTree>
    <p:extLst>
      <p:ext uri="{BB962C8B-B14F-4D97-AF65-F5344CB8AC3E}">
        <p14:creationId xmlns:p14="http://schemas.microsoft.com/office/powerpoint/2010/main" val="29008334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164">
            <a:extLst>
              <a:ext uri="{FF2B5EF4-FFF2-40B4-BE49-F238E27FC236}">
                <a16:creationId xmlns:a16="http://schemas.microsoft.com/office/drawing/2014/main" id="{FB0F6705-5D28-43C5-896A-E9D2C3FE8696}"/>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F8DFA88E-B038-4775-958D-8AD583BAFF42}"/>
              </a:ext>
            </a:extLst>
          </p:cNvPr>
          <p:cNvSpPr txBox="1"/>
          <p:nvPr/>
        </p:nvSpPr>
        <p:spPr>
          <a:xfrm>
            <a:off x="295021" y="314236"/>
            <a:ext cx="7444426"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Privacy Levels</a:t>
            </a:r>
          </a:p>
        </p:txBody>
      </p:sp>
      <p:sp>
        <p:nvSpPr>
          <p:cNvPr id="6" name="TextBox 5">
            <a:extLst>
              <a:ext uri="{FF2B5EF4-FFF2-40B4-BE49-F238E27FC236}">
                <a16:creationId xmlns:a16="http://schemas.microsoft.com/office/drawing/2014/main" id="{43C402C1-7117-4C70-9570-B325656B31CB}"/>
              </a:ext>
            </a:extLst>
          </p:cNvPr>
          <p:cNvSpPr txBox="1"/>
          <p:nvPr/>
        </p:nvSpPr>
        <p:spPr>
          <a:xfrm>
            <a:off x="295021" y="1262640"/>
            <a:ext cx="11375364" cy="627864"/>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Set privacy level in data source settings</a:t>
            </a:r>
          </a:p>
        </p:txBody>
      </p:sp>
      <p:sp>
        <p:nvSpPr>
          <p:cNvPr id="10" name="Rectangle 9">
            <a:extLst>
              <a:ext uri="{FF2B5EF4-FFF2-40B4-BE49-F238E27FC236}">
                <a16:creationId xmlns:a16="http://schemas.microsoft.com/office/drawing/2014/main" id="{8D1D6CCD-EC41-4210-AA9A-EBEF3DE50D34}"/>
              </a:ext>
            </a:extLst>
          </p:cNvPr>
          <p:cNvSpPr/>
          <p:nvPr/>
        </p:nvSpPr>
        <p:spPr>
          <a:xfrm>
            <a:off x="7990469" y="413486"/>
            <a:ext cx="39065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2"/>
              </a:rPr>
              <a:t>https://docs.microsoft.com/en-us/power-bi/desktop-privacy-levels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2EC8C4A5-8A29-4BBC-9EB2-A5F39112B63F}"/>
              </a:ext>
            </a:extLst>
          </p:cNvPr>
          <p:cNvPicPr>
            <a:picLocks noChangeAspect="1"/>
          </p:cNvPicPr>
          <p:nvPr/>
        </p:nvPicPr>
        <p:blipFill>
          <a:blip r:embed="rId3"/>
          <a:stretch>
            <a:fillRect/>
          </a:stretch>
        </p:blipFill>
        <p:spPr>
          <a:xfrm>
            <a:off x="179463" y="2812807"/>
            <a:ext cx="4135577" cy="2917309"/>
          </a:xfrm>
          <a:prstGeom prst="rect">
            <a:avLst/>
          </a:prstGeom>
        </p:spPr>
      </p:pic>
      <p:pic>
        <p:nvPicPr>
          <p:cNvPr id="11" name="Picture 10">
            <a:extLst>
              <a:ext uri="{FF2B5EF4-FFF2-40B4-BE49-F238E27FC236}">
                <a16:creationId xmlns:a16="http://schemas.microsoft.com/office/drawing/2014/main" id="{95B1009F-0AA8-480B-9FF3-B775A082888F}"/>
              </a:ext>
            </a:extLst>
          </p:cNvPr>
          <p:cNvPicPr>
            <a:picLocks noChangeAspect="1"/>
          </p:cNvPicPr>
          <p:nvPr/>
        </p:nvPicPr>
        <p:blipFill>
          <a:blip r:embed="rId4"/>
          <a:stretch>
            <a:fillRect/>
          </a:stretch>
        </p:blipFill>
        <p:spPr>
          <a:xfrm>
            <a:off x="4315040" y="2812808"/>
            <a:ext cx="7759284" cy="2917309"/>
          </a:xfrm>
          <a:prstGeom prst="rect">
            <a:avLst/>
          </a:prstGeom>
        </p:spPr>
      </p:pic>
    </p:spTree>
    <p:extLst>
      <p:ext uri="{BB962C8B-B14F-4D97-AF65-F5344CB8AC3E}">
        <p14:creationId xmlns:p14="http://schemas.microsoft.com/office/powerpoint/2010/main" val="41851911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D8188D-B5ED-4E96-A6E7-20102839520D}"/>
              </a:ext>
            </a:extLst>
          </p:cNvPr>
          <p:cNvSpPr/>
          <p:nvPr/>
        </p:nvSpPr>
        <p:spPr>
          <a:xfrm>
            <a:off x="8067006" y="465273"/>
            <a:ext cx="3687097" cy="646331"/>
          </a:xfrm>
          <a:prstGeom prst="rect">
            <a:avLst/>
          </a:prstGeom>
        </p:spPr>
        <p:txBody>
          <a:bodyPr wrap="square">
            <a:spAutoFit/>
          </a:bodyPr>
          <a:lstStyle/>
          <a:p>
            <a:r>
              <a:rPr lang="en-US" dirty="0">
                <a:hlinkClick r:id="rId2"/>
              </a:rPr>
              <a:t>https://docs.microsoft.com/en-us/power-bi/desktop-bookmarks</a:t>
            </a:r>
            <a:r>
              <a:rPr lang="en-US" dirty="0"/>
              <a:t> </a:t>
            </a:r>
          </a:p>
        </p:txBody>
      </p:sp>
      <p:sp>
        <p:nvSpPr>
          <p:cNvPr id="3" name="Parallelogram 164">
            <a:extLst>
              <a:ext uri="{FF2B5EF4-FFF2-40B4-BE49-F238E27FC236}">
                <a16:creationId xmlns:a16="http://schemas.microsoft.com/office/drawing/2014/main" id="{FB0F6705-5D28-43C5-896A-E9D2C3FE8696}"/>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F8DFA88E-B038-4775-958D-8AD583BAFF42}"/>
              </a:ext>
            </a:extLst>
          </p:cNvPr>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lang="en-US" sz="4313" dirty="0">
                <a:gradFill>
                  <a:gsLst>
                    <a:gs pos="0">
                      <a:srgbClr val="FFFFFF"/>
                    </a:gs>
                    <a:gs pos="100000">
                      <a:srgbClr val="FFFFFF"/>
                    </a:gs>
                  </a:gsLst>
                  <a:lin ang="5400000" scaled="1"/>
                </a:gradFill>
                <a:latin typeface="Segoe UI Light"/>
              </a:rPr>
              <a:t>Switch Theme</a:t>
            </a:r>
            <a:endPar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endParaRPr>
          </a:p>
        </p:txBody>
      </p:sp>
      <p:sp>
        <p:nvSpPr>
          <p:cNvPr id="5" name="TextBox 4">
            <a:extLst>
              <a:ext uri="{FF2B5EF4-FFF2-40B4-BE49-F238E27FC236}">
                <a16:creationId xmlns:a16="http://schemas.microsoft.com/office/drawing/2014/main" id="{5AA3EFA2-D7E1-4F99-B1D1-F77CB9A2233B}"/>
              </a:ext>
            </a:extLst>
          </p:cNvPr>
          <p:cNvSpPr txBox="1"/>
          <p:nvPr/>
        </p:nvSpPr>
        <p:spPr>
          <a:xfrm>
            <a:off x="295021" y="1404214"/>
            <a:ext cx="12388592" cy="267457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can switch the color tone of your entire visuals by switching theme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At Report view, go to home -&gt; Switch Theme</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Select from existing or upload your custom in JSON format</a:t>
            </a:r>
          </a:p>
          <a:p>
            <a:pPr marR="0" lvl="0" algn="l" defTabSz="914400" rtl="0" eaLnBrk="1" fontAlgn="auto" latinLnBrk="0" hangingPunct="1">
              <a:lnSpc>
                <a:spcPct val="90000"/>
              </a:lnSpc>
              <a:spcBef>
                <a:spcPts val="0"/>
              </a:spcBef>
              <a:spcAft>
                <a:spcPts val="600"/>
              </a:spcAft>
              <a:buClrTx/>
              <a:buSzTx/>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0BB1EE3B-2D47-4F72-8E0D-4BE825D053A4}"/>
              </a:ext>
            </a:extLst>
          </p:cNvPr>
          <p:cNvPicPr>
            <a:picLocks noChangeAspect="1"/>
          </p:cNvPicPr>
          <p:nvPr/>
        </p:nvPicPr>
        <p:blipFill>
          <a:blip r:embed="rId3"/>
          <a:stretch>
            <a:fillRect/>
          </a:stretch>
        </p:blipFill>
        <p:spPr>
          <a:xfrm>
            <a:off x="1909762" y="2741503"/>
            <a:ext cx="1798185" cy="3891847"/>
          </a:xfrm>
          <a:prstGeom prst="rect">
            <a:avLst/>
          </a:prstGeom>
        </p:spPr>
      </p:pic>
      <p:sp>
        <p:nvSpPr>
          <p:cNvPr id="7" name="Rectangle 6">
            <a:extLst>
              <a:ext uri="{FF2B5EF4-FFF2-40B4-BE49-F238E27FC236}">
                <a16:creationId xmlns:a16="http://schemas.microsoft.com/office/drawing/2014/main" id="{765E3774-014D-4C3A-8B75-B06998DD6A65}"/>
              </a:ext>
            </a:extLst>
          </p:cNvPr>
          <p:cNvSpPr/>
          <p:nvPr/>
        </p:nvSpPr>
        <p:spPr>
          <a:xfrm>
            <a:off x="4187749" y="3297036"/>
            <a:ext cx="6094489" cy="923330"/>
          </a:xfrm>
          <a:prstGeom prst="rect">
            <a:avLst/>
          </a:prstGeom>
        </p:spPr>
        <p:txBody>
          <a:bodyPr wrap="none">
            <a:spAutoFit/>
          </a:bodyPr>
          <a:lstStyle/>
          <a:p>
            <a:r>
              <a:rPr lang="en-US" dirty="0">
                <a:gradFill>
                  <a:gsLst>
                    <a:gs pos="2917">
                      <a:srgbClr val="505050"/>
                    </a:gs>
                    <a:gs pos="30000">
                      <a:srgbClr val="505050"/>
                    </a:gs>
                  </a:gsLst>
                  <a:lin ang="5400000" scaled="0"/>
                </a:gradFill>
              </a:rPr>
              <a:t>This URL can help us with the color code and JSON format</a:t>
            </a:r>
            <a:endParaRPr lang="en-US" dirty="0">
              <a:hlinkClick r:id="rId4"/>
            </a:endParaRPr>
          </a:p>
          <a:p>
            <a:r>
              <a:rPr lang="en-US" dirty="0">
                <a:hlinkClick r:id="rId4"/>
              </a:rPr>
              <a:t>https://powerbi.tips/tools/color-theme-generator/</a:t>
            </a:r>
            <a:r>
              <a:rPr lang="en-US" dirty="0"/>
              <a:t> </a:t>
            </a:r>
          </a:p>
          <a:p>
            <a:r>
              <a:rPr lang="en-US" dirty="0">
                <a:hlinkClick r:id="rId5"/>
              </a:rPr>
              <a:t>https://powerbi.tips/tools/report-theme-generator-v3/</a:t>
            </a:r>
            <a:r>
              <a:rPr lang="en-US" dirty="0"/>
              <a:t> </a:t>
            </a:r>
          </a:p>
        </p:txBody>
      </p:sp>
      <p:sp>
        <p:nvSpPr>
          <p:cNvPr id="8" name="Rectangle 7">
            <a:extLst>
              <a:ext uri="{FF2B5EF4-FFF2-40B4-BE49-F238E27FC236}">
                <a16:creationId xmlns:a16="http://schemas.microsoft.com/office/drawing/2014/main" id="{7FA45D85-A999-4C1E-BCBF-B78BCFF122EF}"/>
              </a:ext>
            </a:extLst>
          </p:cNvPr>
          <p:cNvSpPr/>
          <p:nvPr/>
        </p:nvSpPr>
        <p:spPr>
          <a:xfrm>
            <a:off x="4187749" y="4323937"/>
            <a:ext cx="5287217" cy="646331"/>
          </a:xfrm>
          <a:prstGeom prst="rect">
            <a:avLst/>
          </a:prstGeom>
        </p:spPr>
        <p:txBody>
          <a:bodyPr wrap="none">
            <a:spAutoFit/>
          </a:bodyPr>
          <a:lstStyle/>
          <a:p>
            <a:r>
              <a:rPr lang="en-US" dirty="0">
                <a:gradFill>
                  <a:gsLst>
                    <a:gs pos="2917">
                      <a:srgbClr val="505050"/>
                    </a:gs>
                    <a:gs pos="30000">
                      <a:srgbClr val="505050"/>
                    </a:gs>
                  </a:gsLst>
                  <a:lin ang="5400000" scaled="0"/>
                </a:gradFill>
              </a:rPr>
              <a:t>Color code with picture upload</a:t>
            </a:r>
            <a:endParaRPr lang="en-US" dirty="0">
              <a:hlinkClick r:id="rId6"/>
            </a:endParaRPr>
          </a:p>
          <a:p>
            <a:r>
              <a:rPr lang="en-US" dirty="0">
                <a:hlinkClick r:id="rId6"/>
              </a:rPr>
              <a:t>https://html-color-codes.info/colors-from-image/</a:t>
            </a:r>
            <a:r>
              <a:rPr lang="en-US" dirty="0"/>
              <a:t> </a:t>
            </a:r>
          </a:p>
        </p:txBody>
      </p:sp>
      <p:sp>
        <p:nvSpPr>
          <p:cNvPr id="9" name="Rectangle 8">
            <a:extLst>
              <a:ext uri="{FF2B5EF4-FFF2-40B4-BE49-F238E27FC236}">
                <a16:creationId xmlns:a16="http://schemas.microsoft.com/office/drawing/2014/main" id="{3D1B752C-F4D0-4061-BB83-BDE6B93F2A98}"/>
              </a:ext>
            </a:extLst>
          </p:cNvPr>
          <p:cNvSpPr/>
          <p:nvPr/>
        </p:nvSpPr>
        <p:spPr>
          <a:xfrm>
            <a:off x="4187748" y="5130620"/>
            <a:ext cx="4487382" cy="646331"/>
          </a:xfrm>
          <a:prstGeom prst="rect">
            <a:avLst/>
          </a:prstGeom>
        </p:spPr>
        <p:txBody>
          <a:bodyPr wrap="none">
            <a:spAutoFit/>
          </a:bodyPr>
          <a:lstStyle/>
          <a:p>
            <a:r>
              <a:rPr lang="en-US" dirty="0">
                <a:gradFill>
                  <a:gsLst>
                    <a:gs pos="2917">
                      <a:srgbClr val="505050"/>
                    </a:gs>
                    <a:gs pos="30000">
                      <a:srgbClr val="505050"/>
                    </a:gs>
                  </a:gsLst>
                  <a:lin ang="5400000" scaled="0"/>
                </a:gradFill>
              </a:rPr>
              <a:t>Or use easy color to .json creator</a:t>
            </a:r>
          </a:p>
          <a:p>
            <a:r>
              <a:rPr lang="en-US" dirty="0">
                <a:hlinkClick r:id="rId6"/>
              </a:rPr>
              <a:t>http://thememaster500.azurewebsites.net/</a:t>
            </a:r>
          </a:p>
        </p:txBody>
      </p:sp>
    </p:spTree>
    <p:extLst>
      <p:ext uri="{BB962C8B-B14F-4D97-AF65-F5344CB8AC3E}">
        <p14:creationId xmlns:p14="http://schemas.microsoft.com/office/powerpoint/2010/main" val="25449254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724" y="2545871"/>
            <a:ext cx="4633333" cy="2675927"/>
          </a:xfrm>
        </p:spPr>
        <p:txBody>
          <a:bodyPr anchor="t">
            <a:normAutofit/>
          </a:bodyPr>
          <a:lstStyle/>
          <a:p>
            <a:pPr defTabSz="1087869"/>
            <a:r>
              <a:rPr lang="en-US" sz="3921" spc="-100" dirty="0">
                <a:solidFill>
                  <a:srgbClr val="00B0F0"/>
                </a:solidFill>
              </a:rPr>
              <a:t>Sharing in Power BI</a:t>
            </a:r>
          </a:p>
        </p:txBody>
      </p:sp>
      <p:sp>
        <p:nvSpPr>
          <p:cNvPr id="7" name="Text Placeholder 6"/>
          <p:cNvSpPr>
            <a:spLocks noGrp="1"/>
          </p:cNvSpPr>
          <p:nvPr>
            <p:ph type="body" sz="quarter" idx="10"/>
          </p:nvPr>
        </p:nvSpPr>
        <p:spPr/>
        <p:txBody>
          <a:bodyPr/>
          <a:lstStyle/>
          <a:p>
            <a:r>
              <a:rPr lang="en-US" dirty="0"/>
              <a:t>Narisorn Limpaswadpaisarn</a:t>
            </a:r>
          </a:p>
        </p:txBody>
      </p:sp>
    </p:spTree>
    <p:extLst>
      <p:ext uri="{BB962C8B-B14F-4D97-AF65-F5344CB8AC3E}">
        <p14:creationId xmlns:p14="http://schemas.microsoft.com/office/powerpoint/2010/main" val="14889106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arallelogram 164"/>
          <p:cNvSpPr/>
          <p:nvPr/>
        </p:nvSpPr>
        <p:spPr bwMode="auto">
          <a:xfrm>
            <a:off x="-28372" y="182966"/>
            <a:ext cx="10681199"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Publish, Collaborate and Share</a:t>
            </a:r>
          </a:p>
        </p:txBody>
      </p:sp>
      <p:pic>
        <p:nvPicPr>
          <p:cNvPr id="55" name="Picture 54">
            <a:extLst>
              <a:ext uri="{FF2B5EF4-FFF2-40B4-BE49-F238E27FC236}">
                <a16:creationId xmlns:a16="http://schemas.microsoft.com/office/drawing/2014/main" id="{F7400D00-19E7-4027-B35F-C53804E199BB}"/>
              </a:ext>
            </a:extLst>
          </p:cNvPr>
          <p:cNvPicPr>
            <a:picLocks noChangeAspect="1"/>
          </p:cNvPicPr>
          <p:nvPr/>
        </p:nvPicPr>
        <p:blipFill>
          <a:blip r:embed="rId6"/>
          <a:stretch>
            <a:fillRect/>
          </a:stretch>
        </p:blipFill>
        <p:spPr>
          <a:xfrm>
            <a:off x="7382089" y="1677218"/>
            <a:ext cx="3657600" cy="2141420"/>
          </a:xfrm>
          <a:prstGeom prst="rect">
            <a:avLst/>
          </a:prstGeom>
          <a:effectLst>
            <a:outerShdw blurRad="50800" dist="38100" dir="2700000" algn="tl" rotWithShape="0">
              <a:prstClr val="black">
                <a:alpha val="40000"/>
              </a:prstClr>
            </a:outerShdw>
          </a:effectLst>
        </p:spPr>
      </p:pic>
      <p:sp>
        <p:nvSpPr>
          <p:cNvPr id="60" name="Text Placeholder 4">
            <a:extLst>
              <a:ext uri="{FF2B5EF4-FFF2-40B4-BE49-F238E27FC236}">
                <a16:creationId xmlns:a16="http://schemas.microsoft.com/office/drawing/2014/main" id="{158E43AE-0DFF-46E4-9A15-E2465A04D6B5}"/>
              </a:ext>
            </a:extLst>
          </p:cNvPr>
          <p:cNvSpPr txBox="1">
            <a:spLocks/>
          </p:cNvSpPr>
          <p:nvPr/>
        </p:nvSpPr>
        <p:spPr>
          <a:xfrm>
            <a:off x="342611" y="1327977"/>
            <a:ext cx="4969616" cy="5614181"/>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Easily share dashboards and reports across your organization</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Sharing can be controlled and enabled by IT using Office 365 groups</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Changes to dashboards automatically sync across all users</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Datasets for dashboards and reports reside in the group’s workspace</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Publish to web (embedded code) that can be view by anyone on the internet </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Publish to Power BI apps to your large organization audiences</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Share target to Office 365 apps such as SharePoint Online or Microsoft Teams</a:t>
            </a:r>
          </a:p>
        </p:txBody>
      </p:sp>
      <p:pic>
        <p:nvPicPr>
          <p:cNvPr id="61" name="Picture 60">
            <a:extLst>
              <a:ext uri="{FF2B5EF4-FFF2-40B4-BE49-F238E27FC236}">
                <a16:creationId xmlns:a16="http://schemas.microsoft.com/office/drawing/2014/main" id="{C6551E23-39EB-462C-8DA1-9C7B9EC75E68}"/>
              </a:ext>
            </a:extLst>
          </p:cNvPr>
          <p:cNvPicPr>
            <a:picLocks noChangeAspect="1"/>
          </p:cNvPicPr>
          <p:nvPr/>
        </p:nvPicPr>
        <p:blipFill>
          <a:blip r:embed="rId7"/>
          <a:stretch>
            <a:fillRect/>
          </a:stretch>
        </p:blipFill>
        <p:spPr>
          <a:xfrm>
            <a:off x="7382089" y="4231581"/>
            <a:ext cx="3657600" cy="2340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51123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D78FE5-593A-4692-B1C9-27551FE7928F}"/>
              </a:ext>
            </a:extLst>
          </p:cNvPr>
          <p:cNvSpPr/>
          <p:nvPr/>
        </p:nvSpPr>
        <p:spPr>
          <a:xfrm>
            <a:off x="4468305" y="1470581"/>
            <a:ext cx="7211505" cy="5073183"/>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82139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Shared Power BI (cluster)</a:t>
            </a:r>
          </a:p>
        </p:txBody>
      </p:sp>
      <p:sp>
        <p:nvSpPr>
          <p:cNvPr id="2" name="Rectangle 1">
            <a:extLst>
              <a:ext uri="{FF2B5EF4-FFF2-40B4-BE49-F238E27FC236}">
                <a16:creationId xmlns:a16="http://schemas.microsoft.com/office/drawing/2014/main" id="{CF680B9C-9BFD-4829-A22B-F59A0AFA40B6}"/>
              </a:ext>
            </a:extLst>
          </p:cNvPr>
          <p:cNvSpPr/>
          <p:nvPr/>
        </p:nvSpPr>
        <p:spPr>
          <a:xfrm>
            <a:off x="5137608" y="1970203"/>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Frontend VM</a:t>
            </a:r>
          </a:p>
        </p:txBody>
      </p:sp>
      <p:sp>
        <p:nvSpPr>
          <p:cNvPr id="9" name="Rectangle 8">
            <a:extLst>
              <a:ext uri="{FF2B5EF4-FFF2-40B4-BE49-F238E27FC236}">
                <a16:creationId xmlns:a16="http://schemas.microsoft.com/office/drawing/2014/main" id="{8323AAF9-683C-4FF9-9E82-3E5AB316874A}"/>
              </a:ext>
            </a:extLst>
          </p:cNvPr>
          <p:cNvSpPr/>
          <p:nvPr/>
        </p:nvSpPr>
        <p:spPr>
          <a:xfrm>
            <a:off x="5137608" y="3163245"/>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Frontend VM</a:t>
            </a:r>
          </a:p>
        </p:txBody>
      </p:sp>
      <p:sp>
        <p:nvSpPr>
          <p:cNvPr id="10" name="Rectangle 9">
            <a:extLst>
              <a:ext uri="{FF2B5EF4-FFF2-40B4-BE49-F238E27FC236}">
                <a16:creationId xmlns:a16="http://schemas.microsoft.com/office/drawing/2014/main" id="{67AC5A1A-A508-4B8D-B50A-2BDCBA915C4B}"/>
              </a:ext>
            </a:extLst>
          </p:cNvPr>
          <p:cNvSpPr/>
          <p:nvPr/>
        </p:nvSpPr>
        <p:spPr>
          <a:xfrm>
            <a:off x="5137608" y="4387200"/>
            <a:ext cx="1564850" cy="7447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Frontend VM</a:t>
            </a:r>
          </a:p>
        </p:txBody>
      </p:sp>
      <p:sp>
        <p:nvSpPr>
          <p:cNvPr id="12" name="Rectangle 11">
            <a:extLst>
              <a:ext uri="{FF2B5EF4-FFF2-40B4-BE49-F238E27FC236}">
                <a16:creationId xmlns:a16="http://schemas.microsoft.com/office/drawing/2014/main" id="{988AC681-1766-4742-A77D-A4196D0785C0}"/>
              </a:ext>
            </a:extLst>
          </p:cNvPr>
          <p:cNvSpPr/>
          <p:nvPr/>
        </p:nvSpPr>
        <p:spPr>
          <a:xfrm>
            <a:off x="7568907" y="1970202"/>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13" name="Rectangle 12">
            <a:extLst>
              <a:ext uri="{FF2B5EF4-FFF2-40B4-BE49-F238E27FC236}">
                <a16:creationId xmlns:a16="http://schemas.microsoft.com/office/drawing/2014/main" id="{08C4A7CE-67E9-4271-AFAC-1BFA33A6158F}"/>
              </a:ext>
            </a:extLst>
          </p:cNvPr>
          <p:cNvSpPr/>
          <p:nvPr/>
        </p:nvSpPr>
        <p:spPr>
          <a:xfrm>
            <a:off x="7568907" y="3163241"/>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14" name="Rectangle 13">
            <a:extLst>
              <a:ext uri="{FF2B5EF4-FFF2-40B4-BE49-F238E27FC236}">
                <a16:creationId xmlns:a16="http://schemas.microsoft.com/office/drawing/2014/main" id="{77F554AB-89B6-4329-A8AB-12661BE997E1}"/>
              </a:ext>
            </a:extLst>
          </p:cNvPr>
          <p:cNvSpPr/>
          <p:nvPr/>
        </p:nvSpPr>
        <p:spPr>
          <a:xfrm>
            <a:off x="7568907" y="4372082"/>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15" name="Rectangle 14">
            <a:extLst>
              <a:ext uri="{FF2B5EF4-FFF2-40B4-BE49-F238E27FC236}">
                <a16:creationId xmlns:a16="http://schemas.microsoft.com/office/drawing/2014/main" id="{14D0A0D9-6478-4281-A713-D6774474F300}"/>
              </a:ext>
            </a:extLst>
          </p:cNvPr>
          <p:cNvSpPr/>
          <p:nvPr/>
        </p:nvSpPr>
        <p:spPr>
          <a:xfrm>
            <a:off x="9566566" y="1970201"/>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16" name="Rectangle 15">
            <a:extLst>
              <a:ext uri="{FF2B5EF4-FFF2-40B4-BE49-F238E27FC236}">
                <a16:creationId xmlns:a16="http://schemas.microsoft.com/office/drawing/2014/main" id="{E4EC6F06-2E27-4485-9744-F58C5C0BF86A}"/>
              </a:ext>
            </a:extLst>
          </p:cNvPr>
          <p:cNvSpPr/>
          <p:nvPr/>
        </p:nvSpPr>
        <p:spPr>
          <a:xfrm>
            <a:off x="9566566" y="3163242"/>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17" name="Rectangle 16">
            <a:extLst>
              <a:ext uri="{FF2B5EF4-FFF2-40B4-BE49-F238E27FC236}">
                <a16:creationId xmlns:a16="http://schemas.microsoft.com/office/drawing/2014/main" id="{31152544-91F4-4983-988F-4F9D804739C1}"/>
              </a:ext>
            </a:extLst>
          </p:cNvPr>
          <p:cNvSpPr/>
          <p:nvPr/>
        </p:nvSpPr>
        <p:spPr>
          <a:xfrm>
            <a:off x="9566566" y="4356283"/>
            <a:ext cx="1564850" cy="7447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Backend VM</a:t>
            </a:r>
          </a:p>
        </p:txBody>
      </p:sp>
      <p:sp>
        <p:nvSpPr>
          <p:cNvPr id="4" name="Rectangle 3">
            <a:extLst>
              <a:ext uri="{FF2B5EF4-FFF2-40B4-BE49-F238E27FC236}">
                <a16:creationId xmlns:a16="http://schemas.microsoft.com/office/drawing/2014/main" id="{41F703CD-80C8-45F3-8E37-E20DB0CB3201}"/>
              </a:ext>
            </a:extLst>
          </p:cNvPr>
          <p:cNvSpPr/>
          <p:nvPr/>
        </p:nvSpPr>
        <p:spPr>
          <a:xfrm>
            <a:off x="2591555" y="1970201"/>
            <a:ext cx="1489436" cy="313079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Front 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Load Balancer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(Public)</a:t>
            </a:r>
          </a:p>
        </p:txBody>
      </p:sp>
      <p:sp>
        <p:nvSpPr>
          <p:cNvPr id="5" name="Flowchart: Magnetic Disk 4">
            <a:extLst>
              <a:ext uri="{FF2B5EF4-FFF2-40B4-BE49-F238E27FC236}">
                <a16:creationId xmlns:a16="http://schemas.microsoft.com/office/drawing/2014/main" id="{6CF83A75-7C2E-4086-A669-B155CE3FD2B2}"/>
              </a:ext>
            </a:extLst>
          </p:cNvPr>
          <p:cNvSpPr/>
          <p:nvPr/>
        </p:nvSpPr>
        <p:spPr>
          <a:xfrm>
            <a:off x="5199292" y="5406204"/>
            <a:ext cx="1441481" cy="98472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Metadata DB</a:t>
            </a:r>
          </a:p>
        </p:txBody>
      </p:sp>
      <p:sp>
        <p:nvSpPr>
          <p:cNvPr id="6" name="Cloud 5">
            <a:extLst>
              <a:ext uri="{FF2B5EF4-FFF2-40B4-BE49-F238E27FC236}">
                <a16:creationId xmlns:a16="http://schemas.microsoft.com/office/drawing/2014/main" id="{78C4FCC0-227A-4C5F-95FB-6E076BFABE49}"/>
              </a:ext>
            </a:extLst>
          </p:cNvPr>
          <p:cNvSpPr/>
          <p:nvPr/>
        </p:nvSpPr>
        <p:spPr>
          <a:xfrm>
            <a:off x="8414242" y="5446151"/>
            <a:ext cx="1872245" cy="83492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Storage</a:t>
            </a:r>
          </a:p>
        </p:txBody>
      </p:sp>
      <p:cxnSp>
        <p:nvCxnSpPr>
          <p:cNvPr id="21" name="Straight Arrow Connector 20">
            <a:extLst>
              <a:ext uri="{FF2B5EF4-FFF2-40B4-BE49-F238E27FC236}">
                <a16:creationId xmlns:a16="http://schemas.microsoft.com/office/drawing/2014/main" id="{F63F4FD4-5144-4A03-B087-EB2F85EE2E3F}"/>
              </a:ext>
            </a:extLst>
          </p:cNvPr>
          <p:cNvCxnSpPr>
            <a:stCxn id="4" idx="3"/>
            <a:endCxn id="9" idx="1"/>
          </p:cNvCxnSpPr>
          <p:nvPr/>
        </p:nvCxnSpPr>
        <p:spPr>
          <a:xfrm>
            <a:off x="4080991" y="3535601"/>
            <a:ext cx="105661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95E1EA-D248-4044-A92E-5B64FFA25266}"/>
              </a:ext>
            </a:extLst>
          </p:cNvPr>
          <p:cNvCxnSpPr/>
          <p:nvPr/>
        </p:nvCxnSpPr>
        <p:spPr>
          <a:xfrm flipV="1">
            <a:off x="4270342" y="2309567"/>
            <a:ext cx="0" cy="1226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971FC2-F35C-4B60-A6CD-6A1E26A456A0}"/>
              </a:ext>
            </a:extLst>
          </p:cNvPr>
          <p:cNvCxnSpPr/>
          <p:nvPr/>
        </p:nvCxnSpPr>
        <p:spPr>
          <a:xfrm flipV="1">
            <a:off x="4270342" y="3535601"/>
            <a:ext cx="0" cy="1226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A1C7199-C8B5-4889-AEF8-606132B609B8}"/>
              </a:ext>
            </a:extLst>
          </p:cNvPr>
          <p:cNvCxnSpPr>
            <a:cxnSpLocks/>
          </p:cNvCxnSpPr>
          <p:nvPr/>
        </p:nvCxnSpPr>
        <p:spPr>
          <a:xfrm>
            <a:off x="4270342" y="2309567"/>
            <a:ext cx="867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C7D9E9-3C9D-4BE2-B428-C12E648D7D19}"/>
              </a:ext>
            </a:extLst>
          </p:cNvPr>
          <p:cNvCxnSpPr>
            <a:cxnSpLocks/>
          </p:cNvCxnSpPr>
          <p:nvPr/>
        </p:nvCxnSpPr>
        <p:spPr>
          <a:xfrm>
            <a:off x="4270342" y="4761635"/>
            <a:ext cx="867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494BAD6-C5F2-4C3C-9069-F87735975041}"/>
              </a:ext>
            </a:extLst>
          </p:cNvPr>
          <p:cNvCxnSpPr>
            <a:stCxn id="9" idx="3"/>
          </p:cNvCxnSpPr>
          <p:nvPr/>
        </p:nvCxnSpPr>
        <p:spPr>
          <a:xfrm flipV="1">
            <a:off x="6702458" y="3535599"/>
            <a:ext cx="197963" cy="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4C1D9-87A2-4FE9-96FF-230500ECB636}"/>
              </a:ext>
            </a:extLst>
          </p:cNvPr>
          <p:cNvCxnSpPr/>
          <p:nvPr/>
        </p:nvCxnSpPr>
        <p:spPr>
          <a:xfrm flipV="1">
            <a:off x="6900421" y="2922584"/>
            <a:ext cx="0" cy="613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1BD84A-7DDF-4E23-AC20-342543386B45}"/>
              </a:ext>
            </a:extLst>
          </p:cNvPr>
          <p:cNvCxnSpPr/>
          <p:nvPr/>
        </p:nvCxnSpPr>
        <p:spPr>
          <a:xfrm>
            <a:off x="6900421" y="2922584"/>
            <a:ext cx="3448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10D030E-66E5-4EDD-A826-068AA289EF53}"/>
              </a:ext>
            </a:extLst>
          </p:cNvPr>
          <p:cNvCxnSpPr>
            <a:endCxn id="16" idx="0"/>
          </p:cNvCxnSpPr>
          <p:nvPr/>
        </p:nvCxnSpPr>
        <p:spPr>
          <a:xfrm>
            <a:off x="10348991" y="2922584"/>
            <a:ext cx="0" cy="2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A0FD2F-7075-4E7F-B726-E59FF4399BBF}"/>
              </a:ext>
            </a:extLst>
          </p:cNvPr>
          <p:cNvCxnSpPr/>
          <p:nvPr/>
        </p:nvCxnSpPr>
        <p:spPr>
          <a:xfrm flipV="1">
            <a:off x="6720491" y="4742774"/>
            <a:ext cx="197963" cy="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794E4AC-B809-4512-8B85-B43BC0C83872}"/>
              </a:ext>
            </a:extLst>
          </p:cNvPr>
          <p:cNvCxnSpPr/>
          <p:nvPr/>
        </p:nvCxnSpPr>
        <p:spPr>
          <a:xfrm flipV="1">
            <a:off x="6918454" y="4129759"/>
            <a:ext cx="0" cy="613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7A6F612-0424-46CD-B7EA-DCEB8A280BBE}"/>
              </a:ext>
            </a:extLst>
          </p:cNvPr>
          <p:cNvCxnSpPr/>
          <p:nvPr/>
        </p:nvCxnSpPr>
        <p:spPr>
          <a:xfrm>
            <a:off x="6918454" y="4129759"/>
            <a:ext cx="3448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3EA7654-4457-4884-9D25-6008C27EDC49}"/>
              </a:ext>
            </a:extLst>
          </p:cNvPr>
          <p:cNvCxnSpPr/>
          <p:nvPr/>
        </p:nvCxnSpPr>
        <p:spPr>
          <a:xfrm>
            <a:off x="10367024" y="4129759"/>
            <a:ext cx="0" cy="240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72B14F4-CA60-49AF-98C0-1613DAACA0D0}"/>
              </a:ext>
            </a:extLst>
          </p:cNvPr>
          <p:cNvCxnSpPr>
            <a:cxnSpLocks/>
            <a:endCxn id="14" idx="2"/>
          </p:cNvCxnSpPr>
          <p:nvPr/>
        </p:nvCxnSpPr>
        <p:spPr>
          <a:xfrm flipV="1">
            <a:off x="8351332" y="5116799"/>
            <a:ext cx="0" cy="289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465E86-5720-4B3D-A481-4AADF495463F}"/>
              </a:ext>
            </a:extLst>
          </p:cNvPr>
          <p:cNvCxnSpPr>
            <a:cxnSpLocks/>
          </p:cNvCxnSpPr>
          <p:nvPr/>
        </p:nvCxnSpPr>
        <p:spPr>
          <a:xfrm>
            <a:off x="6918454" y="5406650"/>
            <a:ext cx="14328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72A73E4-8032-482C-BF55-2C1EB8290A57}"/>
              </a:ext>
            </a:extLst>
          </p:cNvPr>
          <p:cNvCxnSpPr>
            <a:cxnSpLocks/>
          </p:cNvCxnSpPr>
          <p:nvPr/>
        </p:nvCxnSpPr>
        <p:spPr>
          <a:xfrm>
            <a:off x="6918454" y="4719146"/>
            <a:ext cx="0" cy="687058"/>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4722DD4-1961-4AF0-ACCD-F4D63D53C5FD}"/>
              </a:ext>
            </a:extLst>
          </p:cNvPr>
          <p:cNvSpPr txBox="1"/>
          <p:nvPr/>
        </p:nvSpPr>
        <p:spPr>
          <a:xfrm>
            <a:off x="5500655" y="4944539"/>
            <a:ext cx="8451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 . .</a:t>
            </a:r>
          </a:p>
        </p:txBody>
      </p:sp>
      <p:sp>
        <p:nvSpPr>
          <p:cNvPr id="68" name="TextBox 67">
            <a:extLst>
              <a:ext uri="{FF2B5EF4-FFF2-40B4-BE49-F238E27FC236}">
                <a16:creationId xmlns:a16="http://schemas.microsoft.com/office/drawing/2014/main" id="{220A691F-B02F-4B5F-8CD3-9CBE350184F3}"/>
              </a:ext>
            </a:extLst>
          </p:cNvPr>
          <p:cNvSpPr txBox="1"/>
          <p:nvPr/>
        </p:nvSpPr>
        <p:spPr>
          <a:xfrm>
            <a:off x="8961830" y="4964686"/>
            <a:ext cx="8451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 . .</a:t>
            </a:r>
          </a:p>
        </p:txBody>
      </p:sp>
      <p:pic>
        <p:nvPicPr>
          <p:cNvPr id="70" name="Graphic 69" descr="User">
            <a:extLst>
              <a:ext uri="{FF2B5EF4-FFF2-40B4-BE49-F238E27FC236}">
                <a16:creationId xmlns:a16="http://schemas.microsoft.com/office/drawing/2014/main" id="{2AE35D74-0DF1-4F87-960D-3E9D03C854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0242" y="2901486"/>
            <a:ext cx="451941" cy="451941"/>
          </a:xfrm>
          <a:prstGeom prst="rect">
            <a:avLst/>
          </a:prstGeom>
        </p:spPr>
      </p:pic>
      <p:pic>
        <p:nvPicPr>
          <p:cNvPr id="71" name="Graphic 70" descr="User">
            <a:extLst>
              <a:ext uri="{FF2B5EF4-FFF2-40B4-BE49-F238E27FC236}">
                <a16:creationId xmlns:a16="http://schemas.microsoft.com/office/drawing/2014/main" id="{DA83A939-1DB4-494D-9DC1-A48B956BE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8583" y="3327366"/>
            <a:ext cx="451941" cy="451941"/>
          </a:xfrm>
          <a:prstGeom prst="rect">
            <a:avLst/>
          </a:prstGeom>
        </p:spPr>
      </p:pic>
      <p:pic>
        <p:nvPicPr>
          <p:cNvPr id="72" name="Graphic 71" descr="User">
            <a:extLst>
              <a:ext uri="{FF2B5EF4-FFF2-40B4-BE49-F238E27FC236}">
                <a16:creationId xmlns:a16="http://schemas.microsoft.com/office/drawing/2014/main" id="{E539F061-D011-4BB4-8302-C820485BE4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051" y="2908422"/>
            <a:ext cx="451941" cy="451941"/>
          </a:xfrm>
          <a:prstGeom prst="rect">
            <a:avLst/>
          </a:prstGeom>
        </p:spPr>
      </p:pic>
      <p:pic>
        <p:nvPicPr>
          <p:cNvPr id="73" name="Graphic 72" descr="User">
            <a:extLst>
              <a:ext uri="{FF2B5EF4-FFF2-40B4-BE49-F238E27FC236}">
                <a16:creationId xmlns:a16="http://schemas.microsoft.com/office/drawing/2014/main" id="{A1F49120-92C7-47DC-9FA5-CD804B8F6F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1700" y="3320430"/>
            <a:ext cx="451941" cy="451941"/>
          </a:xfrm>
          <a:prstGeom prst="rect">
            <a:avLst/>
          </a:prstGeom>
        </p:spPr>
      </p:pic>
      <p:pic>
        <p:nvPicPr>
          <p:cNvPr id="74" name="Graphic 73" descr="User">
            <a:extLst>
              <a:ext uri="{FF2B5EF4-FFF2-40B4-BE49-F238E27FC236}">
                <a16:creationId xmlns:a16="http://schemas.microsoft.com/office/drawing/2014/main" id="{EF7EC0C2-AB7A-477F-834B-D0802AC084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2904" y="3732438"/>
            <a:ext cx="451941" cy="451941"/>
          </a:xfrm>
          <a:prstGeom prst="rect">
            <a:avLst/>
          </a:prstGeom>
        </p:spPr>
      </p:pic>
      <p:pic>
        <p:nvPicPr>
          <p:cNvPr id="75" name="Graphic 74" descr="User">
            <a:extLst>
              <a:ext uri="{FF2B5EF4-FFF2-40B4-BE49-F238E27FC236}">
                <a16:creationId xmlns:a16="http://schemas.microsoft.com/office/drawing/2014/main" id="{CF1D1E8D-B4A7-4094-AEDD-57ACF5BC56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4870" y="3732438"/>
            <a:ext cx="451941" cy="451941"/>
          </a:xfrm>
          <a:prstGeom prst="rect">
            <a:avLst/>
          </a:prstGeom>
        </p:spPr>
      </p:pic>
      <p:pic>
        <p:nvPicPr>
          <p:cNvPr id="76" name="Graphic 75" descr="User">
            <a:extLst>
              <a:ext uri="{FF2B5EF4-FFF2-40B4-BE49-F238E27FC236}">
                <a16:creationId xmlns:a16="http://schemas.microsoft.com/office/drawing/2014/main" id="{7E1E3D56-6A39-4D80-B63B-CF92BECF54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379" y="4158318"/>
            <a:ext cx="451941" cy="451941"/>
          </a:xfrm>
          <a:prstGeom prst="rect">
            <a:avLst/>
          </a:prstGeom>
        </p:spPr>
      </p:pic>
      <p:pic>
        <p:nvPicPr>
          <p:cNvPr id="77" name="Graphic 76" descr="User">
            <a:extLst>
              <a:ext uri="{FF2B5EF4-FFF2-40B4-BE49-F238E27FC236}">
                <a16:creationId xmlns:a16="http://schemas.microsoft.com/office/drawing/2014/main" id="{E99D0114-EF1B-457C-9CF4-425AD47F80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4870" y="4144446"/>
            <a:ext cx="451941" cy="451941"/>
          </a:xfrm>
          <a:prstGeom prst="rect">
            <a:avLst/>
          </a:prstGeom>
        </p:spPr>
      </p:pic>
      <p:sp>
        <p:nvSpPr>
          <p:cNvPr id="78" name="Arrow: Right 77">
            <a:extLst>
              <a:ext uri="{FF2B5EF4-FFF2-40B4-BE49-F238E27FC236}">
                <a16:creationId xmlns:a16="http://schemas.microsoft.com/office/drawing/2014/main" id="{516E476B-386E-4D8A-865F-40819048F30A}"/>
              </a:ext>
            </a:extLst>
          </p:cNvPr>
          <p:cNvSpPr/>
          <p:nvPr/>
        </p:nvSpPr>
        <p:spPr>
          <a:xfrm>
            <a:off x="1857080" y="3382131"/>
            <a:ext cx="614384" cy="451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8AB3E294-7E73-44D5-A200-A1F74C14E97F}"/>
              </a:ext>
            </a:extLst>
          </p:cNvPr>
          <p:cNvSpPr txBox="1"/>
          <p:nvPr/>
        </p:nvSpPr>
        <p:spPr>
          <a:xfrm>
            <a:off x="5033414" y="1536065"/>
            <a:ext cx="18372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Shared Frontends</a:t>
            </a:r>
          </a:p>
        </p:txBody>
      </p:sp>
      <p:sp>
        <p:nvSpPr>
          <p:cNvPr id="80" name="TextBox 79">
            <a:extLst>
              <a:ext uri="{FF2B5EF4-FFF2-40B4-BE49-F238E27FC236}">
                <a16:creationId xmlns:a16="http://schemas.microsoft.com/office/drawing/2014/main" id="{33D859D9-04F4-41F4-9B53-77224BE77FEE}"/>
              </a:ext>
            </a:extLst>
          </p:cNvPr>
          <p:cNvSpPr txBox="1"/>
          <p:nvPr/>
        </p:nvSpPr>
        <p:spPr>
          <a:xfrm>
            <a:off x="8465764" y="1530744"/>
            <a:ext cx="17692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Shared Backends</a:t>
            </a:r>
          </a:p>
        </p:txBody>
      </p:sp>
      <p:sp>
        <p:nvSpPr>
          <p:cNvPr id="81" name="TextBox 80">
            <a:extLst>
              <a:ext uri="{FF2B5EF4-FFF2-40B4-BE49-F238E27FC236}">
                <a16:creationId xmlns:a16="http://schemas.microsoft.com/office/drawing/2014/main" id="{692E5DBC-A2D6-45C8-AC38-818EE0D527C3}"/>
              </a:ext>
            </a:extLst>
          </p:cNvPr>
          <p:cNvSpPr txBox="1"/>
          <p:nvPr/>
        </p:nvSpPr>
        <p:spPr>
          <a:xfrm>
            <a:off x="9974032" y="6174432"/>
            <a:ext cx="17757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Power BI Service</a:t>
            </a:r>
          </a:p>
        </p:txBody>
      </p:sp>
      <p:sp>
        <p:nvSpPr>
          <p:cNvPr id="7" name="TextBox 6">
            <a:extLst>
              <a:ext uri="{FF2B5EF4-FFF2-40B4-BE49-F238E27FC236}">
                <a16:creationId xmlns:a16="http://schemas.microsoft.com/office/drawing/2014/main" id="{502758D3-7807-49E6-A39E-D86A091E3D8A}"/>
              </a:ext>
            </a:extLst>
          </p:cNvPr>
          <p:cNvSpPr txBox="1"/>
          <p:nvPr/>
        </p:nvSpPr>
        <p:spPr>
          <a:xfrm>
            <a:off x="7739446" y="759254"/>
            <a:ext cx="3403077" cy="646331"/>
          </a:xfrm>
          <a:prstGeom prst="rect">
            <a:avLst/>
          </a:prstGeom>
          <a:noFill/>
        </p:spPr>
        <p:txBody>
          <a:bodyPr wrap="square" rtlCol="0">
            <a:spAutoFit/>
          </a:bodyPr>
          <a:lstStyle/>
          <a:p>
            <a:pPr algn="ctr"/>
            <a:r>
              <a:rPr lang="en-US" dirty="0"/>
              <a:t>*** If using Power BI premium, you’ll get dedicated Backend VM</a:t>
            </a:r>
          </a:p>
        </p:txBody>
      </p:sp>
    </p:spTree>
    <p:extLst>
      <p:ext uri="{BB962C8B-B14F-4D97-AF65-F5344CB8AC3E}">
        <p14:creationId xmlns:p14="http://schemas.microsoft.com/office/powerpoint/2010/main" val="3786384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arallelogram 164"/>
          <p:cNvSpPr/>
          <p:nvPr/>
        </p:nvSpPr>
        <p:spPr bwMode="auto">
          <a:xfrm>
            <a:off x="-28372" y="182966"/>
            <a:ext cx="10681199"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Groups often used in Power BI</a:t>
            </a:r>
          </a:p>
        </p:txBody>
      </p:sp>
      <p:sp>
        <p:nvSpPr>
          <p:cNvPr id="60" name="Text Placeholder 4">
            <a:extLst>
              <a:ext uri="{FF2B5EF4-FFF2-40B4-BE49-F238E27FC236}">
                <a16:creationId xmlns:a16="http://schemas.microsoft.com/office/drawing/2014/main" id="{158E43AE-0DFF-46E4-9A15-E2465A04D6B5}"/>
              </a:ext>
            </a:extLst>
          </p:cNvPr>
          <p:cNvSpPr txBox="1">
            <a:spLocks/>
          </p:cNvSpPr>
          <p:nvPr/>
        </p:nvSpPr>
        <p:spPr>
          <a:xfrm>
            <a:off x="342610" y="1395545"/>
            <a:ext cx="7608693" cy="5614181"/>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Security groups </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Office 365 groups – mostly used for apps</a:t>
            </a:r>
          </a:p>
        </p:txBody>
      </p:sp>
    </p:spTree>
    <p:extLst>
      <p:ext uri="{BB962C8B-B14F-4D97-AF65-F5344CB8AC3E}">
        <p14:creationId xmlns:p14="http://schemas.microsoft.com/office/powerpoint/2010/main" val="25431471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arallelogram 164"/>
          <p:cNvSpPr/>
          <p:nvPr/>
        </p:nvSpPr>
        <p:spPr bwMode="auto">
          <a:xfrm>
            <a:off x="-28372" y="182966"/>
            <a:ext cx="10681199"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Publish to the App/My workspace</a:t>
            </a:r>
          </a:p>
        </p:txBody>
      </p:sp>
      <p:sp>
        <p:nvSpPr>
          <p:cNvPr id="60" name="Text Placeholder 4">
            <a:extLst>
              <a:ext uri="{FF2B5EF4-FFF2-40B4-BE49-F238E27FC236}">
                <a16:creationId xmlns:a16="http://schemas.microsoft.com/office/drawing/2014/main" id="{158E43AE-0DFF-46E4-9A15-E2465A04D6B5}"/>
              </a:ext>
            </a:extLst>
          </p:cNvPr>
          <p:cNvSpPr txBox="1">
            <a:spLocks/>
          </p:cNvSpPr>
          <p:nvPr/>
        </p:nvSpPr>
        <p:spPr>
          <a:xfrm>
            <a:off x="342610" y="1395545"/>
            <a:ext cx="6140251" cy="5614181"/>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Workspace is a storage container of Dataset, Report and Dashboard also trigger Office 365 Group and SharePoint Online team site</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Publish directly from the Power BI desktop</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Groups workspace to the group dashboards</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Can be view and edit among Office 365 Group members.</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Admin can assign member to be Admin</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Admin can disable member to edit content</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Collaboration with Office 365 apps such as group conversation, calendar, sharing file on OneDrive for Business.</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Must have Power BI Pro license.</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2EE38B8-391B-4F44-BFB4-20D679AC87A0}"/>
              </a:ext>
            </a:extLst>
          </p:cNvPr>
          <p:cNvPicPr>
            <a:picLocks noChangeAspect="1"/>
          </p:cNvPicPr>
          <p:nvPr/>
        </p:nvPicPr>
        <p:blipFill>
          <a:blip r:embed="rId6"/>
          <a:stretch>
            <a:fillRect/>
          </a:stretch>
        </p:blipFill>
        <p:spPr>
          <a:xfrm>
            <a:off x="6876163" y="1797219"/>
            <a:ext cx="4389624" cy="3263561"/>
          </a:xfrm>
          <a:prstGeom prst="rect">
            <a:avLst/>
          </a:prstGeom>
        </p:spPr>
      </p:pic>
    </p:spTree>
    <p:extLst>
      <p:ext uri="{BB962C8B-B14F-4D97-AF65-F5344CB8AC3E}">
        <p14:creationId xmlns:p14="http://schemas.microsoft.com/office/powerpoint/2010/main" val="404754912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63235"/>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F1B39C98-F957-4A6B-877F-F040E05F2F42}"/>
              </a:ext>
            </a:extLst>
          </p:cNvPr>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Publish </a:t>
            </a:r>
            <a:r>
              <a:rPr lang="en-US" sz="4313" dirty="0">
                <a:gradFill>
                  <a:gsLst>
                    <a:gs pos="0">
                      <a:srgbClr val="FFFFFF"/>
                    </a:gs>
                    <a:gs pos="100000">
                      <a:srgbClr val="FFFFFF"/>
                    </a:gs>
                  </a:gsLst>
                  <a:lin ang="5400000" scaled="1"/>
                </a:gradFill>
                <a:latin typeface="Segoe UI Light"/>
              </a:rPr>
              <a:t>a</a:t>
            </a: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pp</a:t>
            </a:r>
          </a:p>
        </p:txBody>
      </p:sp>
      <p:sp>
        <p:nvSpPr>
          <p:cNvPr id="7" name="Text Placeholder 4">
            <a:extLst>
              <a:ext uri="{FF2B5EF4-FFF2-40B4-BE49-F238E27FC236}">
                <a16:creationId xmlns:a16="http://schemas.microsoft.com/office/drawing/2014/main" id="{307D7B4F-25D2-433A-BFE0-F1B66E79A325}"/>
              </a:ext>
            </a:extLst>
          </p:cNvPr>
          <p:cNvSpPr txBox="1">
            <a:spLocks/>
          </p:cNvSpPr>
          <p:nvPr/>
        </p:nvSpPr>
        <p:spPr>
          <a:xfrm>
            <a:off x="295020" y="1186190"/>
            <a:ext cx="6332023" cy="5614181"/>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lang="en-US" sz="1800" dirty="0">
                <a:solidFill>
                  <a:srgbClr val="505050"/>
                </a:solidFill>
                <a:latin typeface="Segoe UI Light"/>
                <a:ea typeface="Calibri" panose="020F0502020204030204" pitchFamily="34" charset="0"/>
                <a:cs typeface="Times New Roman" panose="02020603050405020304" pitchFamily="18" charset="0"/>
              </a:rPr>
              <a:t>App model replaces Organizational content pack for many audiences to view</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Publish to app for wider range of users in your organization. Can connect to external services like Google Analytics, Marketo, Dynamics 365 etc. </a:t>
            </a:r>
            <a:r>
              <a:rPr lang="en-US" sz="1800" dirty="0">
                <a:solidFill>
                  <a:srgbClr val="505050"/>
                </a:solidFill>
                <a:latin typeface="Segoe UI Light"/>
                <a:ea typeface="Calibri" panose="020F0502020204030204" pitchFamily="34" charset="0"/>
                <a:cs typeface="Times New Roman" panose="02020603050405020304" pitchFamily="18" charset="0"/>
              </a:rPr>
              <a:t>After publish you can Update or Unpublish</a:t>
            </a: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App is a collection of dashboards, reports and Excel workbooks that are form App Workspace </a:t>
            </a:r>
            <a:r>
              <a:rPr kumimoji="0" lang="en-US" sz="1800" b="0" i="0" u="none" strike="noStrike" kern="1200" cap="none" spc="0" normalizeH="0" baseline="0" noProof="0" dirty="0">
                <a:ln>
                  <a:noFill/>
                </a:ln>
                <a:solidFill>
                  <a:srgbClr val="505050"/>
                </a:solidFill>
                <a:effectLst/>
                <a:highlight>
                  <a:srgbClr val="FFFF00"/>
                </a:highlight>
                <a:uLnTx/>
                <a:uFillTx/>
                <a:latin typeface="Segoe UI Light"/>
                <a:ea typeface="Calibri" panose="020F0502020204030204" pitchFamily="34" charset="0"/>
                <a:cs typeface="Times New Roman" panose="02020603050405020304" pitchFamily="18" charset="0"/>
              </a:rPr>
              <a:t>(can’t create in My workspace)</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lang="en-US" sz="1800" dirty="0">
                <a:solidFill>
                  <a:srgbClr val="505050"/>
                </a:solidFill>
                <a:latin typeface="Segoe UI Light"/>
                <a:ea typeface="Calibri" panose="020F0502020204030204" pitchFamily="34" charset="0"/>
                <a:cs typeface="Times New Roman" panose="02020603050405020304" pitchFamily="18" charset="0"/>
              </a:rPr>
              <a:t>Role Level Security still applied</a:t>
            </a: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You can staging update data from App workspace before update to App to see changes.</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You still can manage who can see your app (user/group)</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Must have Power BI Pro license</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Can use with Premium capacity for Free Power BI user </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B247B82-63C9-458A-8A07-690566995A7C}"/>
              </a:ext>
            </a:extLst>
          </p:cNvPr>
          <p:cNvPicPr>
            <a:picLocks noChangeAspect="1"/>
          </p:cNvPicPr>
          <p:nvPr/>
        </p:nvPicPr>
        <p:blipFill>
          <a:blip r:embed="rId3"/>
          <a:stretch>
            <a:fillRect/>
          </a:stretch>
        </p:blipFill>
        <p:spPr>
          <a:xfrm>
            <a:off x="9656496" y="1050517"/>
            <a:ext cx="1785273" cy="1668380"/>
          </a:xfrm>
          <a:prstGeom prst="rect">
            <a:avLst/>
          </a:prstGeom>
        </p:spPr>
      </p:pic>
      <p:pic>
        <p:nvPicPr>
          <p:cNvPr id="9" name="Picture 8">
            <a:extLst>
              <a:ext uri="{FF2B5EF4-FFF2-40B4-BE49-F238E27FC236}">
                <a16:creationId xmlns:a16="http://schemas.microsoft.com/office/drawing/2014/main" id="{0BEF6A49-72A8-4AD9-98F5-2B4481CDB25E}"/>
              </a:ext>
            </a:extLst>
          </p:cNvPr>
          <p:cNvPicPr>
            <a:picLocks noChangeAspect="1"/>
          </p:cNvPicPr>
          <p:nvPr/>
        </p:nvPicPr>
        <p:blipFill>
          <a:blip r:embed="rId4"/>
          <a:stretch>
            <a:fillRect/>
          </a:stretch>
        </p:blipFill>
        <p:spPr>
          <a:xfrm>
            <a:off x="6607547" y="2969444"/>
            <a:ext cx="5336761" cy="3725322"/>
          </a:xfrm>
          <a:prstGeom prst="rect">
            <a:avLst/>
          </a:prstGeom>
        </p:spPr>
      </p:pic>
      <p:sp>
        <p:nvSpPr>
          <p:cNvPr id="10" name="Rectangle 9">
            <a:extLst>
              <a:ext uri="{FF2B5EF4-FFF2-40B4-BE49-F238E27FC236}">
                <a16:creationId xmlns:a16="http://schemas.microsoft.com/office/drawing/2014/main" id="{0FC19048-4C1C-41B3-B605-E96EFACD918E}"/>
              </a:ext>
            </a:extLst>
          </p:cNvPr>
          <p:cNvSpPr/>
          <p:nvPr/>
        </p:nvSpPr>
        <p:spPr>
          <a:xfrm>
            <a:off x="7739446" y="253647"/>
            <a:ext cx="4539993" cy="646331"/>
          </a:xfrm>
          <a:prstGeom prst="rect">
            <a:avLst/>
          </a:prstGeom>
        </p:spPr>
        <p:txBody>
          <a:bodyPr wrap="square">
            <a:spAutoFit/>
          </a:bodyPr>
          <a:lstStyle/>
          <a:p>
            <a:r>
              <a:rPr lang="en-US" dirty="0">
                <a:hlinkClick r:id="rId5"/>
              </a:rPr>
              <a:t>https://docs.microsoft.com/en-us/power-bi/service-create-distribute-apps</a:t>
            </a:r>
            <a:r>
              <a:rPr lang="en-US" dirty="0"/>
              <a:t> </a:t>
            </a:r>
          </a:p>
        </p:txBody>
      </p:sp>
      <p:sp>
        <p:nvSpPr>
          <p:cNvPr id="2" name="TextBox 1">
            <a:extLst>
              <a:ext uri="{FF2B5EF4-FFF2-40B4-BE49-F238E27FC236}">
                <a16:creationId xmlns:a16="http://schemas.microsoft.com/office/drawing/2014/main" id="{D3F2C72C-E0CB-4B34-B139-AC6B8B0ABA92}"/>
              </a:ext>
            </a:extLst>
          </p:cNvPr>
          <p:cNvSpPr txBox="1"/>
          <p:nvPr/>
        </p:nvSpPr>
        <p:spPr>
          <a:xfrm>
            <a:off x="8569264" y="3194222"/>
            <a:ext cx="3035132" cy="877163"/>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Admin can give you a permission to install app automatically,  pushing to all users</a:t>
            </a:r>
          </a:p>
        </p:txBody>
      </p:sp>
    </p:spTree>
    <p:extLst>
      <p:ext uri="{BB962C8B-B14F-4D97-AF65-F5344CB8AC3E}">
        <p14:creationId xmlns:p14="http://schemas.microsoft.com/office/powerpoint/2010/main" val="35184814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63235"/>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F1B39C98-F957-4A6B-877F-F040E05F2F42}"/>
              </a:ext>
            </a:extLst>
          </p:cNvPr>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Publish </a:t>
            </a:r>
            <a:r>
              <a:rPr lang="en-US" sz="4313" dirty="0">
                <a:gradFill>
                  <a:gsLst>
                    <a:gs pos="0">
                      <a:srgbClr val="FFFFFF"/>
                    </a:gs>
                    <a:gs pos="100000">
                      <a:srgbClr val="FFFFFF"/>
                    </a:gs>
                  </a:gsLst>
                  <a:lin ang="5400000" scaled="1"/>
                </a:gradFill>
                <a:latin typeface="Segoe UI Light"/>
              </a:rPr>
              <a:t>a</a:t>
            </a: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pp/App Source</a:t>
            </a:r>
          </a:p>
        </p:txBody>
      </p:sp>
      <p:sp>
        <p:nvSpPr>
          <p:cNvPr id="7" name="Text Placeholder 4">
            <a:extLst>
              <a:ext uri="{FF2B5EF4-FFF2-40B4-BE49-F238E27FC236}">
                <a16:creationId xmlns:a16="http://schemas.microsoft.com/office/drawing/2014/main" id="{307D7B4F-25D2-433A-BFE0-F1B66E79A325}"/>
              </a:ext>
            </a:extLst>
          </p:cNvPr>
          <p:cNvSpPr txBox="1">
            <a:spLocks/>
          </p:cNvSpPr>
          <p:nvPr/>
        </p:nvSpPr>
        <p:spPr>
          <a:xfrm>
            <a:off x="295021" y="1158641"/>
            <a:ext cx="5709854" cy="5614181"/>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lang="en-US" sz="1800" dirty="0">
                <a:solidFill>
                  <a:srgbClr val="505050"/>
                </a:solidFill>
                <a:latin typeface="Segoe UI Light"/>
                <a:ea typeface="Calibri" panose="020F0502020204030204" pitchFamily="34" charset="0"/>
                <a:cs typeface="Times New Roman" panose="02020603050405020304" pitchFamily="18" charset="0"/>
              </a:rPr>
              <a:t>You can get the apps that push in Apps</a:t>
            </a:r>
          </a:p>
          <a:p>
            <a:pPr marL="342900" indent="-342900" defTabSz="914400" fontAlgn="base">
              <a:lnSpc>
                <a:spcPct val="100000"/>
              </a:lnSpc>
              <a:spcBef>
                <a:spcPts val="600"/>
              </a:spcBef>
              <a:spcAft>
                <a:spcPts val="600"/>
              </a:spcAft>
              <a:buFont typeface="Symbol" panose="05050102010706020507" pitchFamily="18" charset="2"/>
              <a:buChar char=""/>
              <a:defRPr/>
            </a:pPr>
            <a:r>
              <a:rPr lang="en-US" sz="1800" dirty="0">
                <a:solidFill>
                  <a:srgbClr val="505050"/>
                </a:solidFill>
                <a:ea typeface="Calibri" panose="020F0502020204030204" pitchFamily="34" charset="0"/>
                <a:cs typeface="Times New Roman" panose="02020603050405020304" pitchFamily="18" charset="0"/>
              </a:rPr>
              <a:t>Send a direct link or find in Microsoft AppSource</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lang="en-US" sz="1800" dirty="0">
                <a:solidFill>
                  <a:srgbClr val="505050"/>
                </a:solidFill>
                <a:latin typeface="Segoe UI Light"/>
                <a:ea typeface="Calibri" panose="020F0502020204030204" pitchFamily="34" charset="0"/>
                <a:cs typeface="Times New Roman" panose="02020603050405020304" pitchFamily="18" charset="0"/>
              </a:rPr>
              <a:t>In AppSource, we can find apps that let you connect to 3</a:t>
            </a:r>
            <a:r>
              <a:rPr lang="en-US" sz="1800" baseline="30000" dirty="0">
                <a:solidFill>
                  <a:srgbClr val="505050"/>
                </a:solidFill>
                <a:latin typeface="Segoe UI Light"/>
                <a:ea typeface="Calibri" panose="020F0502020204030204" pitchFamily="34" charset="0"/>
                <a:cs typeface="Times New Roman" panose="02020603050405020304" pitchFamily="18" charset="0"/>
              </a:rPr>
              <a:t>rd</a:t>
            </a:r>
            <a:r>
              <a:rPr lang="en-US" sz="1800" dirty="0">
                <a:solidFill>
                  <a:srgbClr val="505050"/>
                </a:solidFill>
                <a:latin typeface="Segoe UI Light"/>
                <a:ea typeface="Calibri" panose="020F0502020204030204" pitchFamily="34" charset="0"/>
                <a:cs typeface="Times New Roman" panose="02020603050405020304" pitchFamily="18" charset="0"/>
              </a:rPr>
              <a:t> party services Ex. Use your GitHub account to download and create Dashboard, Report of your GitHub repo to see your Commit, Pull request statistics</a:t>
            </a: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0FC19048-4C1C-41B3-B605-E96EFACD918E}"/>
              </a:ext>
            </a:extLst>
          </p:cNvPr>
          <p:cNvSpPr/>
          <p:nvPr/>
        </p:nvSpPr>
        <p:spPr>
          <a:xfrm>
            <a:off x="7739446" y="253647"/>
            <a:ext cx="4539993" cy="646331"/>
          </a:xfrm>
          <a:prstGeom prst="rect">
            <a:avLst/>
          </a:prstGeom>
        </p:spPr>
        <p:txBody>
          <a:bodyPr wrap="square">
            <a:spAutoFit/>
          </a:bodyPr>
          <a:lstStyle/>
          <a:p>
            <a:r>
              <a:rPr lang="en-US" dirty="0">
                <a:hlinkClick r:id="rId3"/>
              </a:rPr>
              <a:t>https://docs.microsoft.com/en-us/power-bi/service-create-distribute-apps</a:t>
            </a:r>
            <a:r>
              <a:rPr lang="en-US" dirty="0"/>
              <a:t> </a:t>
            </a:r>
          </a:p>
        </p:txBody>
      </p:sp>
      <p:pic>
        <p:nvPicPr>
          <p:cNvPr id="4" name="Picture 3">
            <a:extLst>
              <a:ext uri="{FF2B5EF4-FFF2-40B4-BE49-F238E27FC236}">
                <a16:creationId xmlns:a16="http://schemas.microsoft.com/office/drawing/2014/main" id="{2A8F5333-9E3E-47AF-9C0D-F77733E06CEB}"/>
              </a:ext>
            </a:extLst>
          </p:cNvPr>
          <p:cNvPicPr>
            <a:picLocks noChangeAspect="1"/>
          </p:cNvPicPr>
          <p:nvPr/>
        </p:nvPicPr>
        <p:blipFill>
          <a:blip r:embed="rId4"/>
          <a:stretch>
            <a:fillRect/>
          </a:stretch>
        </p:blipFill>
        <p:spPr>
          <a:xfrm>
            <a:off x="6004875" y="1328713"/>
            <a:ext cx="5175315" cy="2606389"/>
          </a:xfrm>
          <a:prstGeom prst="rect">
            <a:avLst/>
          </a:prstGeom>
        </p:spPr>
      </p:pic>
      <p:pic>
        <p:nvPicPr>
          <p:cNvPr id="5" name="Picture 4">
            <a:extLst>
              <a:ext uri="{FF2B5EF4-FFF2-40B4-BE49-F238E27FC236}">
                <a16:creationId xmlns:a16="http://schemas.microsoft.com/office/drawing/2014/main" id="{B04DFA70-192F-4189-A6D6-B377AE6AA831}"/>
              </a:ext>
            </a:extLst>
          </p:cNvPr>
          <p:cNvPicPr>
            <a:picLocks noChangeAspect="1"/>
          </p:cNvPicPr>
          <p:nvPr/>
        </p:nvPicPr>
        <p:blipFill>
          <a:blip r:embed="rId5"/>
          <a:stretch>
            <a:fillRect/>
          </a:stretch>
        </p:blipFill>
        <p:spPr>
          <a:xfrm>
            <a:off x="1741155" y="3540491"/>
            <a:ext cx="4007122" cy="3232331"/>
          </a:xfrm>
          <a:prstGeom prst="rect">
            <a:avLst/>
          </a:prstGeom>
        </p:spPr>
      </p:pic>
      <p:pic>
        <p:nvPicPr>
          <p:cNvPr id="11" name="Picture 10">
            <a:extLst>
              <a:ext uri="{FF2B5EF4-FFF2-40B4-BE49-F238E27FC236}">
                <a16:creationId xmlns:a16="http://schemas.microsoft.com/office/drawing/2014/main" id="{B28C7427-3DFC-4E75-9C59-40B3EBF5DD92}"/>
              </a:ext>
            </a:extLst>
          </p:cNvPr>
          <p:cNvPicPr>
            <a:picLocks noChangeAspect="1"/>
          </p:cNvPicPr>
          <p:nvPr/>
        </p:nvPicPr>
        <p:blipFill>
          <a:blip r:embed="rId6"/>
          <a:stretch>
            <a:fillRect/>
          </a:stretch>
        </p:blipFill>
        <p:spPr>
          <a:xfrm>
            <a:off x="6518071" y="4135085"/>
            <a:ext cx="4148923" cy="2465302"/>
          </a:xfrm>
          <a:prstGeom prst="rect">
            <a:avLst/>
          </a:prstGeom>
        </p:spPr>
      </p:pic>
    </p:spTree>
    <p:extLst>
      <p:ext uri="{BB962C8B-B14F-4D97-AF65-F5344CB8AC3E}">
        <p14:creationId xmlns:p14="http://schemas.microsoft.com/office/powerpoint/2010/main" val="3974172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arallelogram 164"/>
          <p:cNvSpPr/>
          <p:nvPr/>
        </p:nvSpPr>
        <p:spPr bwMode="auto">
          <a:xfrm>
            <a:off x="-28372" y="182966"/>
            <a:ext cx="10681199"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Share Power BI Report/Dashboard directly</a:t>
            </a:r>
          </a:p>
        </p:txBody>
      </p:sp>
      <p:sp>
        <p:nvSpPr>
          <p:cNvPr id="60" name="Text Placeholder 4">
            <a:extLst>
              <a:ext uri="{FF2B5EF4-FFF2-40B4-BE49-F238E27FC236}">
                <a16:creationId xmlns:a16="http://schemas.microsoft.com/office/drawing/2014/main" id="{158E43AE-0DFF-46E4-9A15-E2465A04D6B5}"/>
              </a:ext>
            </a:extLst>
          </p:cNvPr>
          <p:cNvSpPr txBox="1">
            <a:spLocks/>
          </p:cNvSpPr>
          <p:nvPr/>
        </p:nvSpPr>
        <p:spPr>
          <a:xfrm>
            <a:off x="426130" y="1290339"/>
            <a:ext cx="6435877" cy="5614181"/>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Directly share to specified users</a:t>
            </a:r>
            <a:r>
              <a:rPr kumimoji="0" lang="th-TH"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 </a:t>
            </a: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or groups.</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Can share to the person outside your organization.</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Can’t share to free mail users.</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It will create them as guest users in Office 365</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Can view only or allow them to share to others</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Recipients still required Power BI Pro license or assign to Premium capacity.</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Row-level security still applied.</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Can manage permission after sharing</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For report, you can also filter some content first before share. By modified sharing URL. </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EF9D4D0E-4E2B-41FF-8AC6-23CDED510A6F}"/>
              </a:ext>
            </a:extLst>
          </p:cNvPr>
          <p:cNvSpPr/>
          <p:nvPr/>
        </p:nvSpPr>
        <p:spPr>
          <a:xfrm>
            <a:off x="1003424" y="6116639"/>
            <a:ext cx="39639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segoe-ui_normal"/>
                <a:ea typeface="+mn-ea"/>
                <a:cs typeface="+mn-cs"/>
              </a:rPr>
              <a:t>?filter=</a:t>
            </a:r>
            <a:r>
              <a:rPr kumimoji="0" lang="en-US" sz="1800" b="0" i="1" u="none" strike="noStrike" kern="1200" cap="none" spc="0" normalizeH="0" baseline="0" noProof="0" dirty="0" err="1">
                <a:ln>
                  <a:noFill/>
                </a:ln>
                <a:solidFill>
                  <a:srgbClr val="222222"/>
                </a:solidFill>
                <a:effectLst/>
                <a:uLnTx/>
                <a:uFillTx/>
                <a:latin typeface="segoe-ui_normal"/>
                <a:ea typeface="+mn-ea"/>
                <a:cs typeface="+mn-cs"/>
              </a:rPr>
              <a:t>tablename</a:t>
            </a:r>
            <a:r>
              <a:rPr kumimoji="0" lang="en-US" sz="1800" b="0" i="0" u="none" strike="noStrike" kern="1200" cap="none" spc="0" normalizeH="0" baseline="0" noProof="0" dirty="0">
                <a:ln>
                  <a:noFill/>
                </a:ln>
                <a:solidFill>
                  <a:srgbClr val="222222"/>
                </a:solidFill>
                <a:effectLst/>
                <a:uLnTx/>
                <a:uFillTx/>
                <a:latin typeface="segoe-ui_normal"/>
                <a:ea typeface="+mn-ea"/>
                <a:cs typeface="+mn-cs"/>
              </a:rPr>
              <a:t>/</a:t>
            </a:r>
            <a:r>
              <a:rPr kumimoji="0" lang="en-US" sz="1800" b="0" i="1" u="none" strike="noStrike" kern="1200" cap="none" spc="0" normalizeH="0" baseline="0" noProof="0" dirty="0">
                <a:ln>
                  <a:noFill/>
                </a:ln>
                <a:solidFill>
                  <a:srgbClr val="222222"/>
                </a:solidFill>
                <a:effectLst/>
                <a:uLnTx/>
                <a:uFillTx/>
                <a:latin typeface="segoe-ui_normal"/>
                <a:ea typeface="+mn-ea"/>
                <a:cs typeface="+mn-cs"/>
              </a:rPr>
              <a:t>fieldname</a:t>
            </a:r>
            <a:r>
              <a:rPr kumimoji="0" lang="en-US" sz="1800" b="0" i="0" u="none" strike="noStrike" kern="1200" cap="none" spc="0" normalizeH="0" baseline="0" noProof="0" dirty="0">
                <a:ln>
                  <a:noFill/>
                </a:ln>
                <a:solidFill>
                  <a:srgbClr val="222222"/>
                </a:solidFill>
                <a:effectLst/>
                <a:uLnTx/>
                <a:uFillTx/>
                <a:latin typeface="segoe-ui_normal"/>
                <a:ea typeface="+mn-ea"/>
                <a:cs typeface="+mn-cs"/>
              </a:rPr>
              <a:t> </a:t>
            </a:r>
            <a:r>
              <a:rPr kumimoji="0" lang="en-US" sz="1800" b="0" i="0" u="none" strike="noStrike" kern="1200" cap="none" spc="0" normalizeH="0" baseline="0" noProof="0" dirty="0" err="1">
                <a:ln>
                  <a:noFill/>
                </a:ln>
                <a:solidFill>
                  <a:srgbClr val="222222"/>
                </a:solidFill>
                <a:effectLst/>
                <a:uLnTx/>
                <a:uFillTx/>
                <a:latin typeface="segoe-ui_normal"/>
                <a:ea typeface="+mn-ea"/>
                <a:cs typeface="+mn-cs"/>
              </a:rPr>
              <a:t>eq</a:t>
            </a:r>
            <a:r>
              <a:rPr kumimoji="0" lang="en-US" sz="1800" b="0" i="0" u="none" strike="noStrike" kern="1200" cap="none" spc="0" normalizeH="0" baseline="0" noProof="0" dirty="0">
                <a:ln>
                  <a:noFill/>
                </a:ln>
                <a:solidFill>
                  <a:srgbClr val="222222"/>
                </a:solidFill>
                <a:effectLst/>
                <a:uLnTx/>
                <a:uFillTx/>
                <a:latin typeface="segoe-ui_normal"/>
                <a:ea typeface="+mn-ea"/>
                <a:cs typeface="+mn-cs"/>
              </a:rPr>
              <a:t> </a:t>
            </a:r>
            <a:r>
              <a:rPr kumimoji="0" lang="en-US" sz="1800" b="0" i="1" u="none" strike="noStrike" kern="1200" cap="none" spc="0" normalizeH="0" baseline="0" noProof="0" dirty="0">
                <a:ln>
                  <a:noFill/>
                </a:ln>
                <a:solidFill>
                  <a:srgbClr val="222222"/>
                </a:solidFill>
                <a:effectLst/>
                <a:uLnTx/>
                <a:uFillTx/>
                <a:latin typeface="segoe-ui_normal"/>
                <a:ea typeface="+mn-ea"/>
                <a:cs typeface="+mn-cs"/>
              </a:rPr>
              <a:t>value</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1EF28969-DA91-4639-B767-4AAD6E3C11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7682" y="1475005"/>
            <a:ext cx="3206829" cy="3506222"/>
          </a:xfrm>
          <a:prstGeom prst="rect">
            <a:avLst/>
          </a:prstGeom>
        </p:spPr>
      </p:pic>
      <p:pic>
        <p:nvPicPr>
          <p:cNvPr id="12" name="Picture 11">
            <a:extLst>
              <a:ext uri="{FF2B5EF4-FFF2-40B4-BE49-F238E27FC236}">
                <a16:creationId xmlns:a16="http://schemas.microsoft.com/office/drawing/2014/main" id="{64EF3CB4-F4C0-4D50-A592-E02EC72C5855}"/>
              </a:ext>
            </a:extLst>
          </p:cNvPr>
          <p:cNvPicPr>
            <a:picLocks noChangeAspect="1"/>
          </p:cNvPicPr>
          <p:nvPr/>
        </p:nvPicPr>
        <p:blipFill>
          <a:blip r:embed="rId7"/>
          <a:stretch>
            <a:fillRect/>
          </a:stretch>
        </p:blipFill>
        <p:spPr>
          <a:xfrm>
            <a:off x="7120079" y="5066135"/>
            <a:ext cx="4903864" cy="1698014"/>
          </a:xfrm>
          <a:prstGeom prst="rect">
            <a:avLst/>
          </a:prstGeom>
        </p:spPr>
      </p:pic>
      <p:sp>
        <p:nvSpPr>
          <p:cNvPr id="2" name="Rectangle 1">
            <a:extLst>
              <a:ext uri="{FF2B5EF4-FFF2-40B4-BE49-F238E27FC236}">
                <a16:creationId xmlns:a16="http://schemas.microsoft.com/office/drawing/2014/main" id="{A5C87055-D99D-45F9-B75A-B8BEAEFD8BE3}"/>
              </a:ext>
            </a:extLst>
          </p:cNvPr>
          <p:cNvSpPr/>
          <p:nvPr/>
        </p:nvSpPr>
        <p:spPr>
          <a:xfrm>
            <a:off x="168057" y="6432575"/>
            <a:ext cx="820309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8"/>
              </a:rPr>
              <a:t>https://docs.microsoft.com/en-us/power-bi/service-share-reports</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28006190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arallelogram 164"/>
          <p:cNvSpPr/>
          <p:nvPr/>
        </p:nvSpPr>
        <p:spPr bwMode="auto">
          <a:xfrm>
            <a:off x="-28372" y="182966"/>
            <a:ext cx="10681199"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11896981" cy="796588"/>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Publish to web or Embed in portal (report)</a:t>
            </a:r>
          </a:p>
        </p:txBody>
      </p:sp>
      <p:sp>
        <p:nvSpPr>
          <p:cNvPr id="60" name="Text Placeholder 4">
            <a:extLst>
              <a:ext uri="{FF2B5EF4-FFF2-40B4-BE49-F238E27FC236}">
                <a16:creationId xmlns:a16="http://schemas.microsoft.com/office/drawing/2014/main" id="{158E43AE-0DFF-46E4-9A15-E2465A04D6B5}"/>
              </a:ext>
            </a:extLst>
          </p:cNvPr>
          <p:cNvSpPr txBox="1">
            <a:spLocks/>
          </p:cNvSpPr>
          <p:nvPr/>
        </p:nvSpPr>
        <p:spPr>
          <a:xfrm>
            <a:off x="295019" y="1121334"/>
            <a:ext cx="6683707" cy="5614181"/>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Publish to web (Public) that can be view by anyone on the internet (but no authentication used) So ensure that you have the right to share data. Viewers don’t need a license since </a:t>
            </a:r>
            <a:r>
              <a:rPr kumimoji="0" lang="en-US" sz="1800" b="0" i="0" u="none" strike="noStrike" kern="1200" cap="none" spc="0" normalizeH="0" baseline="0" noProof="0" dirty="0">
                <a:ln>
                  <a:noFill/>
                </a:ln>
                <a:solidFill>
                  <a:srgbClr val="505050"/>
                </a:solidFill>
                <a:effectLst/>
                <a:highlight>
                  <a:srgbClr val="FFFF00"/>
                </a:highlight>
                <a:uLnTx/>
                <a:uFillTx/>
                <a:latin typeface="Segoe UI Light"/>
                <a:ea typeface="Calibri" panose="020F0502020204030204" pitchFamily="34" charset="0"/>
                <a:cs typeface="Times New Roman" panose="02020603050405020304" pitchFamily="18" charset="0"/>
              </a:rPr>
              <a:t>there’s no authentication</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Embed in Website or Portal (non-public) let you do on internal websites like web portal form cloud or on-premise like SharePoint 2019 then you can do </a:t>
            </a: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hlinkClick r:id="rId6"/>
              </a:rPr>
              <a:t>URL filters </a:t>
            </a: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or URL settings with HTML and JavaScript for manage the code which page to open. Viewer need Power BI Pro license </a:t>
            </a:r>
            <a:r>
              <a:rPr kumimoji="0" lang="en-US" sz="1800" b="0" i="0" u="none" strike="noStrike" kern="1200" cap="none" spc="0" normalizeH="0" baseline="0" noProof="0" dirty="0">
                <a:ln>
                  <a:noFill/>
                </a:ln>
                <a:solidFill>
                  <a:srgbClr val="505050"/>
                </a:solidFill>
                <a:effectLst/>
                <a:highlight>
                  <a:srgbClr val="FFFF00"/>
                </a:highlight>
                <a:uLnTx/>
                <a:uFillTx/>
                <a:latin typeface="Segoe UI Light"/>
                <a:ea typeface="Calibri" panose="020F0502020204030204" pitchFamily="34" charset="0"/>
                <a:cs typeface="Times New Roman" panose="02020603050405020304" pitchFamily="18" charset="0"/>
              </a:rPr>
              <a:t>(has authentication)</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Power BI Admin can disable Publish to web (public) to specific group or entire organization in A</a:t>
            </a:r>
            <a:r>
              <a:rPr kumimoji="0" lang="en-US" sz="1800" b="0" i="0" u="none" strike="noStrike" kern="1200" cap="none" spc="0" normalizeH="0" baseline="0" noProof="0" dirty="0" err="1">
                <a:ln>
                  <a:noFill/>
                </a:ln>
                <a:solidFill>
                  <a:srgbClr val="505050"/>
                </a:solidFill>
                <a:effectLst/>
                <a:uLnTx/>
                <a:uFillTx/>
                <a:latin typeface="Segoe UI Light"/>
                <a:ea typeface="Calibri" panose="020F0502020204030204" pitchFamily="34" charset="0"/>
                <a:cs typeface="Times New Roman" panose="02020603050405020304" pitchFamily="18" charset="0"/>
              </a:rPr>
              <a:t>dmin</a:t>
            </a: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 settings.</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Report that has Row Level Security, Analysis Services tabular host on premise, “R” visual are not supported</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You must be the member who can edit.</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Can’t do for the report someone shared directly to you</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Data refresh 1 hour approx. or you can disable.</a:t>
            </a:r>
          </a:p>
          <a:p>
            <a:pPr marL="0" marR="0" lvl="0" indent="0" algn="l" defTabSz="914400" rtl="0" eaLnBrk="1" fontAlgn="base" latinLnBrk="0" hangingPunct="1">
              <a:lnSpc>
                <a:spcPct val="100000"/>
              </a:lnSpc>
              <a:spcBef>
                <a:spcPts val="600"/>
              </a:spcBef>
              <a:spcAft>
                <a:spcPts val="600"/>
              </a:spcAft>
              <a:buClrTx/>
              <a:buSzPct val="90000"/>
              <a:buFont typeface="Arial" pitchFamily="34" charset="0"/>
              <a:buNone/>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18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20653C8-BF76-4007-8F2B-11968DCD2F7E}"/>
              </a:ext>
            </a:extLst>
          </p:cNvPr>
          <p:cNvPicPr>
            <a:picLocks noChangeAspect="1"/>
          </p:cNvPicPr>
          <p:nvPr/>
        </p:nvPicPr>
        <p:blipFill>
          <a:blip r:embed="rId7"/>
          <a:stretch>
            <a:fillRect/>
          </a:stretch>
        </p:blipFill>
        <p:spPr>
          <a:xfrm>
            <a:off x="7579151" y="4609121"/>
            <a:ext cx="3950444" cy="2058609"/>
          </a:xfrm>
          <a:prstGeom prst="rect">
            <a:avLst/>
          </a:prstGeom>
        </p:spPr>
      </p:pic>
      <p:pic>
        <p:nvPicPr>
          <p:cNvPr id="5" name="Picture 4">
            <a:extLst>
              <a:ext uri="{FF2B5EF4-FFF2-40B4-BE49-F238E27FC236}">
                <a16:creationId xmlns:a16="http://schemas.microsoft.com/office/drawing/2014/main" id="{32C6DB03-6D21-4896-B3E1-CA7B3C47D427}"/>
              </a:ext>
            </a:extLst>
          </p:cNvPr>
          <p:cNvPicPr>
            <a:picLocks noChangeAspect="1"/>
          </p:cNvPicPr>
          <p:nvPr/>
        </p:nvPicPr>
        <p:blipFill>
          <a:blip r:embed="rId8"/>
          <a:stretch>
            <a:fillRect/>
          </a:stretch>
        </p:blipFill>
        <p:spPr>
          <a:xfrm>
            <a:off x="8069345" y="1554519"/>
            <a:ext cx="2744280" cy="2674213"/>
          </a:xfrm>
          <a:prstGeom prst="rect">
            <a:avLst/>
          </a:prstGeom>
        </p:spPr>
      </p:pic>
      <p:sp>
        <p:nvSpPr>
          <p:cNvPr id="6" name="TextBox 5">
            <a:extLst>
              <a:ext uri="{FF2B5EF4-FFF2-40B4-BE49-F238E27FC236}">
                <a16:creationId xmlns:a16="http://schemas.microsoft.com/office/drawing/2014/main" id="{7B5A5D5B-F38B-4388-A9B9-ADDD71DE14EE}"/>
              </a:ext>
            </a:extLst>
          </p:cNvPr>
          <p:cNvSpPr txBox="1"/>
          <p:nvPr/>
        </p:nvSpPr>
        <p:spPr>
          <a:xfrm>
            <a:off x="7726628" y="6122965"/>
            <a:ext cx="3202543"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Modify resolution on iframe</a:t>
            </a:r>
          </a:p>
        </p:txBody>
      </p:sp>
    </p:spTree>
    <p:extLst>
      <p:ext uri="{BB962C8B-B14F-4D97-AF65-F5344CB8AC3E}">
        <p14:creationId xmlns:p14="http://schemas.microsoft.com/office/powerpoint/2010/main" val="145304413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45537B-34BD-4473-B251-399F8EE7CA28}"/>
              </a:ext>
            </a:extLst>
          </p:cNvPr>
          <p:cNvPicPr>
            <a:picLocks noChangeAspect="1"/>
          </p:cNvPicPr>
          <p:nvPr/>
        </p:nvPicPr>
        <p:blipFill>
          <a:blip r:embed="rId4"/>
          <a:stretch>
            <a:fillRect/>
          </a:stretch>
        </p:blipFill>
        <p:spPr>
          <a:xfrm>
            <a:off x="6096000" y="1395545"/>
            <a:ext cx="4760929" cy="2561833"/>
          </a:xfrm>
          <a:prstGeom prst="rect">
            <a:avLst/>
          </a:prstGeom>
        </p:spPr>
      </p:pic>
      <p:sp>
        <p:nvSpPr>
          <p:cNvPr id="58" name="Parallelogram 164"/>
          <p:cNvSpPr/>
          <p:nvPr/>
        </p:nvSpPr>
        <p:spPr bwMode="auto">
          <a:xfrm>
            <a:off x="-28372" y="182966"/>
            <a:ext cx="10681199"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Publish to SharePoint Online (Report)</a:t>
            </a:r>
          </a:p>
        </p:txBody>
      </p:sp>
      <p:sp>
        <p:nvSpPr>
          <p:cNvPr id="60" name="Text Placeholder 4">
            <a:extLst>
              <a:ext uri="{FF2B5EF4-FFF2-40B4-BE49-F238E27FC236}">
                <a16:creationId xmlns:a16="http://schemas.microsoft.com/office/drawing/2014/main" id="{158E43AE-0DFF-46E4-9A15-E2465A04D6B5}"/>
              </a:ext>
            </a:extLst>
          </p:cNvPr>
          <p:cNvSpPr txBox="1">
            <a:spLocks/>
          </p:cNvSpPr>
          <p:nvPr/>
        </p:nvSpPr>
        <p:spPr>
          <a:xfrm>
            <a:off x="342610" y="1395545"/>
            <a:ext cx="6140251" cy="5614181"/>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Publish to SharePoint to be visible for Office 365 group member.</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To use it, you need to be Power BI pro.</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Support SharePoint modern pages only.</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Member of Office 365 group can view.</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Users must have Power BI pro license.</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Guest access still can’t view if they have licenses need to share dashboard from Power BI portal instead or use Publish to web method.</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Latest web browsers are required.</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Takes an hour to refresh.</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Can use with Premium capacity for Free Power BI user to View.</a:t>
            </a: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600"/>
              </a:spcBef>
              <a:spcAft>
                <a:spcPts val="600"/>
              </a:spcAft>
              <a:buClrTx/>
              <a:buSzPct val="90000"/>
              <a:buFont typeface="Symbol" panose="05050102010706020507" pitchFamily="18" charset="2"/>
              <a:buChar char=""/>
              <a:tabLst/>
              <a:defRPr/>
            </a:pPr>
            <a:endPar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16FCE31-B6AF-4C8B-AD7D-5319E33D6C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2489" y="3368904"/>
            <a:ext cx="2810913" cy="3174860"/>
          </a:xfrm>
          <a:prstGeom prst="rect">
            <a:avLst/>
          </a:prstGeom>
        </p:spPr>
      </p:pic>
    </p:spTree>
    <p:extLst>
      <p:ext uri="{BB962C8B-B14F-4D97-AF65-F5344CB8AC3E}">
        <p14:creationId xmlns:p14="http://schemas.microsoft.com/office/powerpoint/2010/main" val="16851945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Schedule Refresh the data</a:t>
            </a:r>
          </a:p>
        </p:txBody>
      </p:sp>
      <p:sp>
        <p:nvSpPr>
          <p:cNvPr id="8" name="TextBox 7">
            <a:extLst>
              <a:ext uri="{FF2B5EF4-FFF2-40B4-BE49-F238E27FC236}">
                <a16:creationId xmlns:a16="http://schemas.microsoft.com/office/drawing/2014/main" id="{2894BFC2-F93A-4059-AA13-D396A23F04CA}"/>
              </a:ext>
            </a:extLst>
          </p:cNvPr>
          <p:cNvSpPr txBox="1"/>
          <p:nvPr/>
        </p:nvSpPr>
        <p:spPr>
          <a:xfrm>
            <a:off x="295020" y="1343014"/>
            <a:ext cx="12388592" cy="267457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This is for connect to database scenario</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Need to install Gateways either in your pc (personal) or server before (on premise)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Dataset, click … and Schedule Refresh</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Then choose your gateway and refresh frequency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85831064-EF8C-40CB-B1CA-57A42A26262D}"/>
              </a:ext>
            </a:extLst>
          </p:cNvPr>
          <p:cNvSpPr/>
          <p:nvPr/>
        </p:nvSpPr>
        <p:spPr>
          <a:xfrm>
            <a:off x="7782962" y="69091"/>
            <a:ext cx="436552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6"/>
              </a:rPr>
              <a:t>https://docs.microsoft.com/en-us/power-bi/service-gateway-onprem</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5" name="Rectangle 4">
            <a:extLst>
              <a:ext uri="{FF2B5EF4-FFF2-40B4-BE49-F238E27FC236}">
                <a16:creationId xmlns:a16="http://schemas.microsoft.com/office/drawing/2014/main" id="{3B995A95-75FA-45F9-AA3B-6698EE9E591C}"/>
              </a:ext>
            </a:extLst>
          </p:cNvPr>
          <p:cNvSpPr/>
          <p:nvPr/>
        </p:nvSpPr>
        <p:spPr>
          <a:xfrm>
            <a:off x="7782962" y="835903"/>
            <a:ext cx="419837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7"/>
              </a:rPr>
              <a:t>https://docs.microsoft.com/en-us/power-bi/refresh-scheduled-refresh</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4" name="Picture 3">
            <a:extLst>
              <a:ext uri="{FF2B5EF4-FFF2-40B4-BE49-F238E27FC236}">
                <a16:creationId xmlns:a16="http://schemas.microsoft.com/office/drawing/2014/main" id="{A3DB5E3F-ECA8-498B-85F1-04EE8BE805A1}"/>
              </a:ext>
            </a:extLst>
          </p:cNvPr>
          <p:cNvPicPr>
            <a:picLocks noChangeAspect="1"/>
          </p:cNvPicPr>
          <p:nvPr/>
        </p:nvPicPr>
        <p:blipFill>
          <a:blip r:embed="rId8"/>
          <a:stretch>
            <a:fillRect/>
          </a:stretch>
        </p:blipFill>
        <p:spPr>
          <a:xfrm>
            <a:off x="4313407" y="3239784"/>
            <a:ext cx="2303717" cy="3255709"/>
          </a:xfrm>
          <a:prstGeom prst="rect">
            <a:avLst/>
          </a:prstGeom>
        </p:spPr>
      </p:pic>
      <p:pic>
        <p:nvPicPr>
          <p:cNvPr id="6" name="Picture 5">
            <a:extLst>
              <a:ext uri="{FF2B5EF4-FFF2-40B4-BE49-F238E27FC236}">
                <a16:creationId xmlns:a16="http://schemas.microsoft.com/office/drawing/2014/main" id="{E8201A8C-D14D-4EE8-B5AF-A159EF1F35AC}"/>
              </a:ext>
            </a:extLst>
          </p:cNvPr>
          <p:cNvPicPr>
            <a:picLocks noChangeAspect="1"/>
          </p:cNvPicPr>
          <p:nvPr/>
        </p:nvPicPr>
        <p:blipFill>
          <a:blip r:embed="rId9"/>
          <a:stretch>
            <a:fillRect/>
          </a:stretch>
        </p:blipFill>
        <p:spPr>
          <a:xfrm>
            <a:off x="7782962" y="2610215"/>
            <a:ext cx="3233393" cy="3994477"/>
          </a:xfrm>
          <a:prstGeom prst="rect">
            <a:avLst/>
          </a:prstGeom>
        </p:spPr>
      </p:pic>
    </p:spTree>
    <p:extLst>
      <p:ext uri="{BB962C8B-B14F-4D97-AF65-F5344CB8AC3E}">
        <p14:creationId xmlns:p14="http://schemas.microsoft.com/office/powerpoint/2010/main" val="269121371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Consideration</a:t>
            </a:r>
          </a:p>
        </p:txBody>
      </p:sp>
      <p:sp>
        <p:nvSpPr>
          <p:cNvPr id="5" name="TextBox 4">
            <a:extLst>
              <a:ext uri="{FF2B5EF4-FFF2-40B4-BE49-F238E27FC236}">
                <a16:creationId xmlns:a16="http://schemas.microsoft.com/office/drawing/2014/main" id="{3EE9F393-4C5C-41A3-919E-6E146B36EEDB}"/>
              </a:ext>
            </a:extLst>
          </p:cNvPr>
          <p:cNvSpPr txBox="1"/>
          <p:nvPr/>
        </p:nvSpPr>
        <p:spPr>
          <a:xfrm>
            <a:off x="581014" y="1395545"/>
            <a:ext cx="10702783" cy="423500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Row Limit (in Power BI Service)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When not using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DirectQuery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is about 2 billion rows (1,999,999,997 rows)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When using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DirectQuery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is 1 million rows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Column Limit (in Power BI Service and Desktop)</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About 16,000 Columns – No. of tables used across all entire dataset since the system will use an internal row number column per table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7199842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5020" y="314236"/>
            <a:ext cx="11896981" cy="796588"/>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 Capacity and Refresh</a:t>
            </a:r>
          </a:p>
        </p:txBody>
      </p:sp>
      <p:sp>
        <p:nvSpPr>
          <p:cNvPr id="5" name="TextBox 4">
            <a:extLst>
              <a:ext uri="{FF2B5EF4-FFF2-40B4-BE49-F238E27FC236}">
                <a16:creationId xmlns:a16="http://schemas.microsoft.com/office/drawing/2014/main" id="{3EE9F393-4C5C-41A3-919E-6E146B36EEDB}"/>
              </a:ext>
            </a:extLst>
          </p:cNvPr>
          <p:cNvSpPr txBox="1"/>
          <p:nvPr/>
        </p:nvSpPr>
        <p:spPr>
          <a:xfrm>
            <a:off x="581014" y="1159069"/>
            <a:ext cx="10702783" cy="635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Storage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Free has 1 GB storage and Pro users have a maximum 10 GB storage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Pro users can create App/Group workspaces, with a 10 GB data storage each</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Power BI Premium has 100 TB</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Individual Dataset Size Limits (.</a:t>
            </a:r>
            <a:r>
              <a:rPr kumimoji="0" lang="en-US" sz="2400" b="1"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pbix</a:t>
            </a: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 GB limit for Pro and up to </a:t>
            </a:r>
            <a:r>
              <a:rPr lang="en-US" sz="2400" dirty="0">
                <a:gradFill>
                  <a:gsLst>
                    <a:gs pos="2917">
                      <a:srgbClr val="505050"/>
                    </a:gs>
                    <a:gs pos="30000">
                      <a:srgbClr val="505050"/>
                    </a:gs>
                  </a:gsLst>
                  <a:lin ang="5400000" scaled="0"/>
                </a:gradFill>
                <a:latin typeface="Segoe UI"/>
              </a:rPr>
              <a:t>10 GB limit for Premium</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Pictures you upload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pin items for 2 reports that are 2 dataset, count both</a:t>
            </a:r>
          </a:p>
          <a:p>
            <a:pPr marR="0" lvl="0" algn="l" defTabSz="914400" rtl="0" eaLnBrk="1" fontAlgn="auto" latinLnBrk="0" hangingPunct="1">
              <a:lnSpc>
                <a:spcPct val="90000"/>
              </a:lnSpc>
              <a:spcBef>
                <a:spcPts val="0"/>
              </a:spcBef>
              <a:spcAft>
                <a:spcPts val="600"/>
              </a:spcAft>
              <a:buClrTx/>
              <a:buSzTx/>
              <a:tabLst/>
              <a:defRPr/>
            </a:pPr>
            <a:endPar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R="0" lvl="0" algn="l" defTabSz="914400" rtl="0" eaLnBrk="1" fontAlgn="auto" latinLnBrk="0" hangingPunct="1">
              <a:lnSpc>
                <a:spcPct val="90000"/>
              </a:lnSpc>
              <a:spcBef>
                <a:spcPts val="0"/>
              </a:spcBef>
              <a:spcAft>
                <a:spcPts val="600"/>
              </a:spcAft>
              <a:buClrTx/>
              <a:buSzTx/>
              <a:tabLst/>
              <a:defRPr/>
            </a:pPr>
            <a:r>
              <a:rPr lang="en-US" sz="2400" b="1" dirty="0">
                <a:gradFill>
                  <a:gsLst>
                    <a:gs pos="2917">
                      <a:srgbClr val="505050"/>
                    </a:gs>
                    <a:gs pos="30000">
                      <a:srgbClr val="505050"/>
                    </a:gs>
                  </a:gsLst>
                  <a:lin ang="5400000" scaled="0"/>
                </a:gradFill>
                <a:latin typeface="Segoe UI"/>
              </a:rPr>
              <a:t>Max automatic refreshes per day</a:t>
            </a:r>
          </a:p>
          <a:p>
            <a:pPr marR="0" lvl="0" algn="l" defTabSz="914400" rtl="0" eaLnBrk="1" fontAlgn="auto" latinLnBrk="0" hangingPunct="1">
              <a:lnSpc>
                <a:spcPct val="90000"/>
              </a:lnSpc>
              <a:spcBef>
                <a:spcPts val="0"/>
              </a:spcBef>
              <a:spcAft>
                <a:spcPts val="600"/>
              </a:spcAft>
              <a:buClrTx/>
              <a:buSzTx/>
              <a:tabLst/>
              <a:defRPr/>
            </a:pPr>
            <a:r>
              <a:rPr lang="en-US" sz="2400" dirty="0">
                <a:gradFill>
                  <a:gsLst>
                    <a:gs pos="2917">
                      <a:srgbClr val="505050"/>
                    </a:gs>
                    <a:gs pos="30000">
                      <a:srgbClr val="505050"/>
                    </a:gs>
                  </a:gsLst>
                  <a:lin ang="5400000" scaled="0"/>
                </a:gradFill>
                <a:latin typeface="Segoe UI"/>
              </a:rPr>
              <a:t>8 times for Pro, 48 times for Premium</a:t>
            </a:r>
            <a:endParaRPr kumimoji="0" lang="en-US" sz="240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71157C49-F0B9-4844-9A96-9FD47EB4DA58}"/>
              </a:ext>
            </a:extLst>
          </p:cNvPr>
          <p:cNvSpPr txBox="1"/>
          <p:nvPr/>
        </p:nvSpPr>
        <p:spPr>
          <a:xfrm>
            <a:off x="2006582" y="1243177"/>
            <a:ext cx="77074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 workspace in Premium capacity doesn’t count toward the storage of a Power BI Pro user</a:t>
            </a:r>
          </a:p>
        </p:txBody>
      </p:sp>
      <p:pic>
        <p:nvPicPr>
          <p:cNvPr id="11266" name="Picture 2" descr="Over your storage limit">
            <a:extLst>
              <a:ext uri="{FF2B5EF4-FFF2-40B4-BE49-F238E27FC236}">
                <a16:creationId xmlns:a16="http://schemas.microsoft.com/office/drawing/2014/main" id="{9159EB42-1CC3-4CBF-B85B-6068A8D3E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147" y="182966"/>
            <a:ext cx="4748804" cy="1005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34038C-5D1B-47F8-9424-C2E7E51D67F1}"/>
              </a:ext>
            </a:extLst>
          </p:cNvPr>
          <p:cNvSpPr txBox="1"/>
          <p:nvPr/>
        </p:nvSpPr>
        <p:spPr>
          <a:xfrm>
            <a:off x="5932405" y="3296694"/>
            <a:ext cx="301056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*Premium can refresh up to 12GB</a:t>
            </a:r>
          </a:p>
        </p:txBody>
      </p:sp>
      <p:graphicFrame>
        <p:nvGraphicFramePr>
          <p:cNvPr id="6" name="Table 6">
            <a:extLst>
              <a:ext uri="{FF2B5EF4-FFF2-40B4-BE49-F238E27FC236}">
                <a16:creationId xmlns:a16="http://schemas.microsoft.com/office/drawing/2014/main" id="{0F744C29-B462-44D1-ACA3-60E7275C3A57}"/>
              </a:ext>
            </a:extLst>
          </p:cNvPr>
          <p:cNvGraphicFramePr>
            <a:graphicFrameLocks noGrp="1"/>
          </p:cNvGraphicFramePr>
          <p:nvPr>
            <p:extLst>
              <p:ext uri="{D42A27DB-BD31-4B8C-83A1-F6EECF244321}">
                <p14:modId xmlns:p14="http://schemas.microsoft.com/office/powerpoint/2010/main" val="2083862203"/>
              </p:ext>
            </p:extLst>
          </p:nvPr>
        </p:nvGraphicFramePr>
        <p:xfrm>
          <a:off x="9055615" y="5401992"/>
          <a:ext cx="2705452" cy="1219200"/>
        </p:xfrm>
        <a:graphic>
          <a:graphicData uri="http://schemas.openxmlformats.org/drawingml/2006/table">
            <a:tbl>
              <a:tblPr firstRow="1" bandRow="1">
                <a:tableStyleId>{5C22544A-7EE6-4342-B048-85BDC9FD1C3A}</a:tableStyleId>
              </a:tblPr>
              <a:tblGrid>
                <a:gridCol w="1352726">
                  <a:extLst>
                    <a:ext uri="{9D8B030D-6E8A-4147-A177-3AD203B41FA5}">
                      <a16:colId xmlns:a16="http://schemas.microsoft.com/office/drawing/2014/main" val="33904620"/>
                    </a:ext>
                  </a:extLst>
                </a:gridCol>
                <a:gridCol w="1352726">
                  <a:extLst>
                    <a:ext uri="{9D8B030D-6E8A-4147-A177-3AD203B41FA5}">
                      <a16:colId xmlns:a16="http://schemas.microsoft.com/office/drawing/2014/main" val="3251533187"/>
                    </a:ext>
                  </a:extLst>
                </a:gridCol>
              </a:tblGrid>
              <a:tr h="295212">
                <a:tc>
                  <a:txBody>
                    <a:bodyPr/>
                    <a:lstStyle/>
                    <a:p>
                      <a:pPr algn="ctr"/>
                      <a:r>
                        <a:rPr lang="en-US" sz="1400" dirty="0"/>
                        <a:t>Premium SKU</a:t>
                      </a:r>
                    </a:p>
                  </a:txBody>
                  <a:tcPr/>
                </a:tc>
                <a:tc>
                  <a:txBody>
                    <a:bodyPr/>
                    <a:lstStyle/>
                    <a:p>
                      <a:pPr algn="ctr"/>
                      <a:r>
                        <a:rPr lang="en-US" sz="1400" dirty="0"/>
                        <a:t>Size of .</a:t>
                      </a:r>
                      <a:r>
                        <a:rPr lang="en-US" sz="1400" dirty="0" err="1"/>
                        <a:t>pbix</a:t>
                      </a:r>
                      <a:endParaRPr lang="en-US" sz="1400" dirty="0"/>
                    </a:p>
                  </a:txBody>
                  <a:tcPr/>
                </a:tc>
                <a:extLst>
                  <a:ext uri="{0D108BD9-81ED-4DB2-BD59-A6C34878D82A}">
                    <a16:rowId xmlns:a16="http://schemas.microsoft.com/office/drawing/2014/main" val="3247368751"/>
                  </a:ext>
                </a:extLst>
              </a:tr>
              <a:tr h="295212">
                <a:tc>
                  <a:txBody>
                    <a:bodyPr/>
                    <a:lstStyle/>
                    <a:p>
                      <a:pPr algn="ctr"/>
                      <a:r>
                        <a:rPr lang="en-US" sz="1400" dirty="0"/>
                        <a:t>P1</a:t>
                      </a:r>
                    </a:p>
                  </a:txBody>
                  <a:tcPr/>
                </a:tc>
                <a:tc>
                  <a:txBody>
                    <a:bodyPr/>
                    <a:lstStyle/>
                    <a:p>
                      <a:pPr algn="ctr"/>
                      <a:r>
                        <a:rPr lang="en-US" sz="1400" dirty="0"/>
                        <a:t>&lt;1- 3 GB</a:t>
                      </a:r>
                    </a:p>
                  </a:txBody>
                  <a:tcPr/>
                </a:tc>
                <a:extLst>
                  <a:ext uri="{0D108BD9-81ED-4DB2-BD59-A6C34878D82A}">
                    <a16:rowId xmlns:a16="http://schemas.microsoft.com/office/drawing/2014/main" val="2821657314"/>
                  </a:ext>
                </a:extLst>
              </a:tr>
              <a:tr h="295212">
                <a:tc>
                  <a:txBody>
                    <a:bodyPr/>
                    <a:lstStyle/>
                    <a:p>
                      <a:pPr algn="ctr"/>
                      <a:r>
                        <a:rPr lang="en-US" sz="1400" dirty="0"/>
                        <a:t>P2</a:t>
                      </a:r>
                    </a:p>
                  </a:txBody>
                  <a:tcPr/>
                </a:tc>
                <a:tc>
                  <a:txBody>
                    <a:bodyPr/>
                    <a:lstStyle/>
                    <a:p>
                      <a:pPr algn="ctr"/>
                      <a:r>
                        <a:rPr lang="en-US" sz="1400" dirty="0"/>
                        <a:t>&lt; 6 GB</a:t>
                      </a:r>
                    </a:p>
                  </a:txBody>
                  <a:tcPr/>
                </a:tc>
                <a:extLst>
                  <a:ext uri="{0D108BD9-81ED-4DB2-BD59-A6C34878D82A}">
                    <a16:rowId xmlns:a16="http://schemas.microsoft.com/office/drawing/2014/main" val="4196937156"/>
                  </a:ext>
                </a:extLst>
              </a:tr>
              <a:tr h="295212">
                <a:tc>
                  <a:txBody>
                    <a:bodyPr/>
                    <a:lstStyle/>
                    <a:p>
                      <a:pPr algn="ctr"/>
                      <a:r>
                        <a:rPr lang="en-US" sz="1400" dirty="0"/>
                        <a:t>P3 – P5</a:t>
                      </a:r>
                    </a:p>
                  </a:txBody>
                  <a:tcPr/>
                </a:tc>
                <a:tc>
                  <a:txBody>
                    <a:bodyPr/>
                    <a:lstStyle/>
                    <a:p>
                      <a:pPr algn="ctr"/>
                      <a:r>
                        <a:rPr lang="en-US" sz="1400" dirty="0"/>
                        <a:t>Up to 10 GB</a:t>
                      </a:r>
                    </a:p>
                  </a:txBody>
                  <a:tcPr/>
                </a:tc>
                <a:extLst>
                  <a:ext uri="{0D108BD9-81ED-4DB2-BD59-A6C34878D82A}">
                    <a16:rowId xmlns:a16="http://schemas.microsoft.com/office/drawing/2014/main" val="2602552674"/>
                  </a:ext>
                </a:extLst>
              </a:tr>
            </a:tbl>
          </a:graphicData>
        </a:graphic>
      </p:graphicFrame>
      <p:sp>
        <p:nvSpPr>
          <p:cNvPr id="11" name="TextBox 10">
            <a:extLst>
              <a:ext uri="{FF2B5EF4-FFF2-40B4-BE49-F238E27FC236}">
                <a16:creationId xmlns:a16="http://schemas.microsoft.com/office/drawing/2014/main" id="{BF1A0B6E-1E7F-4AE9-A518-CA4BB296B96C}"/>
              </a:ext>
            </a:extLst>
          </p:cNvPr>
          <p:cNvSpPr txBox="1"/>
          <p:nvPr/>
        </p:nvSpPr>
        <p:spPr>
          <a:xfrm>
            <a:off x="9105024" y="4602794"/>
            <a:ext cx="2606634"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*EM/A SKUs are not recommended for refreshing very large dataset</a:t>
            </a:r>
          </a:p>
        </p:txBody>
      </p:sp>
    </p:spTree>
    <p:extLst>
      <p:ext uri="{BB962C8B-B14F-4D97-AF65-F5344CB8AC3E}">
        <p14:creationId xmlns:p14="http://schemas.microsoft.com/office/powerpoint/2010/main" val="29930590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0E26B2AE-7691-478D-B2FF-579A65753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0"/>
            <a:ext cx="11439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97765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 Capacity</a:t>
            </a:r>
          </a:p>
        </p:txBody>
      </p:sp>
      <p:sp>
        <p:nvSpPr>
          <p:cNvPr id="5" name="TextBox 4">
            <a:extLst>
              <a:ext uri="{FF2B5EF4-FFF2-40B4-BE49-F238E27FC236}">
                <a16:creationId xmlns:a16="http://schemas.microsoft.com/office/drawing/2014/main" id="{3EE9F393-4C5C-41A3-919E-6E146B36EEDB}"/>
              </a:ext>
            </a:extLst>
          </p:cNvPr>
          <p:cNvSpPr txBox="1"/>
          <p:nvPr/>
        </p:nvSpPr>
        <p:spPr>
          <a:xfrm>
            <a:off x="634643" y="1290339"/>
            <a:ext cx="10702783" cy="341632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Owned by 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upload report and dataset to the services including services dataset such as Salesforce and Dynamics CRM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Owned by others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Other shared these reports and data set with you</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5D7F4087-064B-4D87-B668-D97EEDB397A2}"/>
              </a:ext>
            </a:extLst>
          </p:cNvPr>
          <p:cNvPicPr>
            <a:picLocks noChangeAspect="1"/>
          </p:cNvPicPr>
          <p:nvPr/>
        </p:nvPicPr>
        <p:blipFill>
          <a:blip r:embed="rId3"/>
          <a:stretch>
            <a:fillRect/>
          </a:stretch>
        </p:blipFill>
        <p:spPr>
          <a:xfrm>
            <a:off x="750879" y="3778512"/>
            <a:ext cx="3303506" cy="2595612"/>
          </a:xfrm>
          <a:prstGeom prst="rect">
            <a:avLst/>
          </a:prstGeom>
        </p:spPr>
      </p:pic>
      <p:pic>
        <p:nvPicPr>
          <p:cNvPr id="4" name="Picture 3">
            <a:extLst>
              <a:ext uri="{FF2B5EF4-FFF2-40B4-BE49-F238E27FC236}">
                <a16:creationId xmlns:a16="http://schemas.microsoft.com/office/drawing/2014/main" id="{8EDBE9BD-65ED-4023-8FA8-BED52403ED6F}"/>
              </a:ext>
            </a:extLst>
          </p:cNvPr>
          <p:cNvPicPr>
            <a:picLocks noChangeAspect="1"/>
          </p:cNvPicPr>
          <p:nvPr/>
        </p:nvPicPr>
        <p:blipFill>
          <a:blip r:embed="rId4"/>
          <a:stretch>
            <a:fillRect/>
          </a:stretch>
        </p:blipFill>
        <p:spPr>
          <a:xfrm>
            <a:off x="4340303" y="4054712"/>
            <a:ext cx="7459744" cy="2043211"/>
          </a:xfrm>
          <a:prstGeom prst="rect">
            <a:avLst/>
          </a:prstGeom>
        </p:spPr>
      </p:pic>
    </p:spTree>
    <p:extLst>
      <p:ext uri="{BB962C8B-B14F-4D97-AF65-F5344CB8AC3E}">
        <p14:creationId xmlns:p14="http://schemas.microsoft.com/office/powerpoint/2010/main" val="35142489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724" y="2545871"/>
            <a:ext cx="4633333" cy="2675927"/>
          </a:xfrm>
        </p:spPr>
        <p:txBody>
          <a:bodyPr anchor="t">
            <a:normAutofit/>
          </a:bodyPr>
          <a:lstStyle/>
          <a:p>
            <a:pPr defTabSz="1087869"/>
            <a:r>
              <a:rPr lang="en-US" sz="3921" spc="-100" dirty="0">
                <a:solidFill>
                  <a:srgbClr val="00B0F0"/>
                </a:solidFill>
              </a:rPr>
              <a:t>Power BI Services</a:t>
            </a:r>
          </a:p>
        </p:txBody>
      </p:sp>
      <p:sp>
        <p:nvSpPr>
          <p:cNvPr id="7" name="Text Placeholder 6"/>
          <p:cNvSpPr>
            <a:spLocks noGrp="1"/>
          </p:cNvSpPr>
          <p:nvPr>
            <p:ph type="body" sz="quarter" idx="10"/>
          </p:nvPr>
        </p:nvSpPr>
        <p:spPr/>
        <p:txBody>
          <a:bodyPr/>
          <a:lstStyle/>
          <a:p>
            <a:r>
              <a:rPr lang="en-US" dirty="0"/>
              <a:t>Narisorn Limpaswadpaisarn</a:t>
            </a:r>
          </a:p>
        </p:txBody>
      </p:sp>
    </p:spTree>
    <p:extLst>
      <p:ext uri="{BB962C8B-B14F-4D97-AF65-F5344CB8AC3E}">
        <p14:creationId xmlns:p14="http://schemas.microsoft.com/office/powerpoint/2010/main" val="39657269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Publish</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404214"/>
            <a:ext cx="11680669" cy="3671774"/>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Click Publish and select your workspace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All</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visualizations and dataset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will upload to cloud (import mode)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If you make changes on your dataset or graph click “Publish” to replace an existing data on cloud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If you have 2 or more datasets in cloud the same name as Power BI desktop file, publish could fail make sure you have only one or rename it both dataset and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pbix</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file.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F2A61A1B-40B9-4119-BAF7-632093A0A8C1}"/>
              </a:ext>
            </a:extLst>
          </p:cNvPr>
          <p:cNvSpPr txBox="1"/>
          <p:nvPr/>
        </p:nvSpPr>
        <p:spPr>
          <a:xfrm>
            <a:off x="7768198" y="314236"/>
            <a:ext cx="3347938" cy="8771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https://docs.microsoft.com/en-us/power-bi/desktop-upload-desktop-files</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pic>
        <p:nvPicPr>
          <p:cNvPr id="2" name="Picture 1">
            <a:extLst>
              <a:ext uri="{FF2B5EF4-FFF2-40B4-BE49-F238E27FC236}">
                <a16:creationId xmlns:a16="http://schemas.microsoft.com/office/drawing/2014/main" id="{2114CB94-8FBF-4D7D-A2DC-F9867D765FD1}"/>
              </a:ext>
            </a:extLst>
          </p:cNvPr>
          <p:cNvPicPr>
            <a:picLocks noChangeAspect="1"/>
          </p:cNvPicPr>
          <p:nvPr/>
        </p:nvPicPr>
        <p:blipFill>
          <a:blip r:embed="rId4"/>
          <a:stretch>
            <a:fillRect/>
          </a:stretch>
        </p:blipFill>
        <p:spPr>
          <a:xfrm>
            <a:off x="750478" y="5081209"/>
            <a:ext cx="6876128" cy="823523"/>
          </a:xfrm>
          <a:prstGeom prst="rect">
            <a:avLst/>
          </a:prstGeom>
        </p:spPr>
      </p:pic>
      <p:pic>
        <p:nvPicPr>
          <p:cNvPr id="3" name="Picture 2">
            <a:extLst>
              <a:ext uri="{FF2B5EF4-FFF2-40B4-BE49-F238E27FC236}">
                <a16:creationId xmlns:a16="http://schemas.microsoft.com/office/drawing/2014/main" id="{9FA7FABE-433A-4BF8-9D99-B51A0E4E26EE}"/>
              </a:ext>
            </a:extLst>
          </p:cNvPr>
          <p:cNvPicPr>
            <a:picLocks noChangeAspect="1"/>
          </p:cNvPicPr>
          <p:nvPr/>
        </p:nvPicPr>
        <p:blipFill>
          <a:blip r:embed="rId5"/>
          <a:stretch>
            <a:fillRect/>
          </a:stretch>
        </p:blipFill>
        <p:spPr>
          <a:xfrm>
            <a:off x="7863316" y="4504368"/>
            <a:ext cx="3875663" cy="2213180"/>
          </a:xfrm>
          <a:prstGeom prst="rect">
            <a:avLst/>
          </a:prstGeom>
        </p:spPr>
      </p:pic>
    </p:spTree>
    <p:extLst>
      <p:ext uri="{BB962C8B-B14F-4D97-AF65-F5344CB8AC3E}">
        <p14:creationId xmlns:p14="http://schemas.microsoft.com/office/powerpoint/2010/main" val="9169045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Power BI Service (SaaS) </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15507" y="1300643"/>
            <a:ext cx="11896979" cy="367485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When we publish from Power BI Desktop -&gt; It’s goes to Power BI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The main features of your Power BI service UI are the following: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1. navigation pane (left nav)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2. canvas (in this case, dashboard with tiles)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    can add something image, video, web content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3. Q&amp;A question box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4. icon buttons, including help and 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5. dashboard title (navigation path, aka breadcrumbs)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6. Office 365 app launcher and Power BI home button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8. Labeled icon buttons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90D22365-9954-4DC4-96A6-34FD8C1C71EB}"/>
              </a:ext>
            </a:extLst>
          </p:cNvPr>
          <p:cNvPicPr>
            <a:picLocks noChangeAspect="1"/>
          </p:cNvPicPr>
          <p:nvPr/>
        </p:nvPicPr>
        <p:blipFill>
          <a:blip r:embed="rId3"/>
          <a:stretch>
            <a:fillRect/>
          </a:stretch>
        </p:blipFill>
        <p:spPr>
          <a:xfrm>
            <a:off x="5967904" y="2842590"/>
            <a:ext cx="6144582" cy="3369367"/>
          </a:xfrm>
          <a:prstGeom prst="rect">
            <a:avLst/>
          </a:prstGeom>
        </p:spPr>
      </p:pic>
    </p:spTree>
    <p:extLst>
      <p:ext uri="{BB962C8B-B14F-4D97-AF65-F5344CB8AC3E}">
        <p14:creationId xmlns:p14="http://schemas.microsoft.com/office/powerpoint/2010/main" val="2084020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608809" y="2111917"/>
            <a:ext cx="5071300" cy="41826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448021" marR="0" lvl="0" indent="-395130" algn="l" defTabSz="913245" rtl="0" eaLnBrk="1" fontAlgn="base" latinLnBrk="0" hangingPunct="1">
              <a:lnSpc>
                <a:spcPct val="90000"/>
              </a:lnSpc>
              <a:spcBef>
                <a:spcPts val="300"/>
              </a:spcBef>
              <a:spcAft>
                <a:spcPts val="1000"/>
              </a:spcAft>
              <a:buClr>
                <a:srgbClr val="FFFFFF"/>
              </a:buClr>
              <a:buSzTx/>
              <a:buFont typeface="Arial" panose="020B0604020202020204" pitchFamily="34" charset="0"/>
              <a:buChar char="•"/>
              <a:tabLst/>
              <a:defRPr/>
            </a:pP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Need</a:t>
            </a:r>
            <a:r>
              <a:rPr kumimoji="0" lang="en-US" sz="1961" b="0" i="0" u="none" strike="noStrike" kern="1200" cap="none" spc="0" normalizeH="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Power BI service administrator role or Global administrator role</a:t>
            </a:r>
          </a:p>
          <a:p>
            <a:pPr marL="448021" lvl="0"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hlinkClick r:id="rId3"/>
              </a:rPr>
              <a:t>https://docs.microsoft.com/en-us/power-bi/service-admin-role</a:t>
            </a: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t>
            </a:r>
            <a:endPar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endParaRPr>
          </a:p>
          <a:p>
            <a:pPr marL="448021" marR="0" lvl="0" indent="-395130" algn="l" defTabSz="913245" rtl="0" eaLnBrk="1" fontAlgn="base" latinLnBrk="0" hangingPunct="1">
              <a:lnSpc>
                <a:spcPct val="90000"/>
              </a:lnSpc>
              <a:spcBef>
                <a:spcPts val="300"/>
              </a:spcBef>
              <a:spcAft>
                <a:spcPts val="1000"/>
              </a:spcAft>
              <a:buClr>
                <a:srgbClr val="FFFFFF"/>
              </a:buClr>
              <a:buSzTx/>
              <a:buFont typeface="Arial" panose="020B0604020202020204" pitchFamily="34" charset="0"/>
              <a:buChar char="•"/>
              <a:tabLst/>
              <a:defRPr/>
            </a:pPr>
            <a:r>
              <a:rPr lang="en-US" sz="1961" noProof="0" dirty="0">
                <a:ln>
                  <a:solidFill>
                    <a:srgbClr val="FFFFFF">
                      <a:alpha val="0"/>
                    </a:srgbClr>
                  </a:solidFill>
                </a:ln>
                <a:gradFill>
                  <a:gsLst>
                    <a:gs pos="85321">
                      <a:srgbClr val="505050"/>
                    </a:gs>
                    <a:gs pos="57000">
                      <a:srgbClr val="505050"/>
                    </a:gs>
                  </a:gsLst>
                </a:gradFill>
                <a:latin typeface="Segoe UI"/>
                <a:ea typeface="Segoe UI" pitchFamily="34" charset="0"/>
                <a:cs typeface="Segoe UI" pitchFamily="34" charset="0"/>
              </a:rPr>
              <a:t>Have privilege to do administrative things such as Audit logs, Set Classification tags or Capacity settings</a:t>
            </a:r>
          </a:p>
          <a:p>
            <a:pPr marL="448021" lvl="0"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hlinkClick r:id="rId4"/>
              </a:rPr>
              <a:t>https://docs.microsoft.com/en-us/power-bi/service-admin-portal</a:t>
            </a: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t>
            </a:r>
            <a:endParaRPr lang="en-US" sz="1961" noProof="0" dirty="0">
              <a:ln>
                <a:solidFill>
                  <a:srgbClr val="FFFFFF">
                    <a:alpha val="0"/>
                  </a:srgbClr>
                </a:solidFill>
              </a:ln>
              <a:gradFill>
                <a:gsLst>
                  <a:gs pos="85321">
                    <a:srgbClr val="505050"/>
                  </a:gs>
                  <a:gs pos="57000">
                    <a:srgbClr val="505050"/>
                  </a:gs>
                </a:gsLst>
              </a:gradFill>
              <a:latin typeface="Segoe UI"/>
              <a:ea typeface="Segoe UI" pitchFamily="34" charset="0"/>
              <a:cs typeface="Segoe UI" pitchFamily="34" charset="0"/>
            </a:endParaRPr>
          </a:p>
          <a:p>
            <a:pPr marL="448021" lvl="0" indent="-395130" defTabSz="913245" fontAlgn="base">
              <a:lnSpc>
                <a:spcPct val="90000"/>
              </a:lnSpc>
              <a:spcBef>
                <a:spcPts val="300"/>
              </a:spcBef>
              <a:spcAft>
                <a:spcPts val="1000"/>
              </a:spcAft>
              <a:buClr>
                <a:srgbClr val="FFFFFF"/>
              </a:buClr>
              <a:buFont typeface="Arial" panose="020B0604020202020204" pitchFamily="34" charset="0"/>
              <a:buChar char="•"/>
              <a:defRP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hlinkClick r:id="rId5"/>
              </a:rPr>
              <a:t>https://docs.microsoft.com/en-us/power-bi/service-admin-auditing</a:t>
            </a: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t>
            </a:r>
          </a:p>
          <a:p>
            <a:pPr marL="448021" lvl="0" indent="-395130" defTabSz="913245" fontAlgn="base">
              <a:lnSpc>
                <a:spcPct val="90000"/>
              </a:lnSpc>
              <a:spcBef>
                <a:spcPts val="300"/>
              </a:spcBef>
              <a:spcAft>
                <a:spcPts val="1000"/>
              </a:spcAft>
              <a:buClr>
                <a:srgbClr val="FFFFFF"/>
              </a:buClr>
              <a:buFont typeface="Arial" panose="020B0604020202020204" pitchFamily="34" charset="0"/>
              <a:buChar char="•"/>
              <a:defRPr/>
            </a:pPr>
            <a:endPar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endParaRPr>
          </a:p>
        </p:txBody>
      </p:sp>
      <p:grpSp>
        <p:nvGrpSpPr>
          <p:cNvPr id="20" name="Group 19"/>
          <p:cNvGrpSpPr/>
          <p:nvPr/>
        </p:nvGrpSpPr>
        <p:grpSpPr>
          <a:xfrm>
            <a:off x="6514103" y="2205522"/>
            <a:ext cx="376909" cy="376909"/>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3" name="Group 22"/>
          <p:cNvGrpSpPr/>
          <p:nvPr/>
        </p:nvGrpSpPr>
        <p:grpSpPr>
          <a:xfrm>
            <a:off x="6514103" y="3521378"/>
            <a:ext cx="376909" cy="376909"/>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2" name="Parallelogram 164"/>
          <p:cNvSpPr/>
          <p:nvPr/>
        </p:nvSpPr>
        <p:spPr bwMode="auto">
          <a:xfrm>
            <a:off x="-10044" y="182966"/>
            <a:ext cx="9918819" cy="1079674"/>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7712" h="1062028">
                <a:moveTo>
                  <a:pt x="13871" y="1055692"/>
                </a:moveTo>
                <a:cubicBezTo>
                  <a:pt x="10719" y="697564"/>
                  <a:pt x="3152" y="367163"/>
                  <a:pt x="0" y="9035"/>
                </a:cubicBezTo>
                <a:lnTo>
                  <a:pt x="10117712" y="0"/>
                </a:lnTo>
                <a:lnTo>
                  <a:pt x="9509329" y="1062028"/>
                </a:lnTo>
                <a:lnTo>
                  <a:pt x="13871" y="1055692"/>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Admin Portal</a:t>
            </a:r>
          </a:p>
        </p:txBody>
      </p:sp>
      <p:pic>
        <p:nvPicPr>
          <p:cNvPr id="9" name="Picture 8" descr="A screenshot of a social media post&#10;&#10;Description generated with very high confidence">
            <a:extLst>
              <a:ext uri="{FF2B5EF4-FFF2-40B4-BE49-F238E27FC236}">
                <a16:creationId xmlns:a16="http://schemas.microsoft.com/office/drawing/2014/main" id="{EFD36766-1C2D-4299-ADA8-E96DF24D7C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2627" y="3898287"/>
            <a:ext cx="3563089" cy="816788"/>
          </a:xfrm>
          <a:prstGeom prst="rect">
            <a:avLst/>
          </a:prstGeom>
        </p:spPr>
      </p:pic>
      <p:pic>
        <p:nvPicPr>
          <p:cNvPr id="11" name="Picture 10" descr="A screenshot of a social media post&#10;&#10;Description generated with very high confidence">
            <a:extLst>
              <a:ext uri="{FF2B5EF4-FFF2-40B4-BE49-F238E27FC236}">
                <a16:creationId xmlns:a16="http://schemas.microsoft.com/office/drawing/2014/main" id="{35EA556B-26D0-480E-94EF-5F9911581C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282" y="4778945"/>
            <a:ext cx="4109780" cy="1913921"/>
          </a:xfrm>
          <a:prstGeom prst="rect">
            <a:avLst/>
          </a:prstGeom>
        </p:spPr>
      </p:pic>
      <p:pic>
        <p:nvPicPr>
          <p:cNvPr id="2" name="Picture 1">
            <a:extLst>
              <a:ext uri="{FF2B5EF4-FFF2-40B4-BE49-F238E27FC236}">
                <a16:creationId xmlns:a16="http://schemas.microsoft.com/office/drawing/2014/main" id="{AD9D4177-0AB1-4266-81B8-6A919DA411E4}"/>
              </a:ext>
            </a:extLst>
          </p:cNvPr>
          <p:cNvPicPr>
            <a:picLocks noChangeAspect="1"/>
          </p:cNvPicPr>
          <p:nvPr/>
        </p:nvPicPr>
        <p:blipFill>
          <a:blip r:embed="rId8"/>
          <a:stretch>
            <a:fillRect/>
          </a:stretch>
        </p:blipFill>
        <p:spPr>
          <a:xfrm>
            <a:off x="4344083" y="1436450"/>
            <a:ext cx="1570820" cy="2132138"/>
          </a:xfrm>
          <a:prstGeom prst="rect">
            <a:avLst/>
          </a:prstGeom>
        </p:spPr>
      </p:pic>
      <p:pic>
        <p:nvPicPr>
          <p:cNvPr id="4" name="Picture 3">
            <a:extLst>
              <a:ext uri="{FF2B5EF4-FFF2-40B4-BE49-F238E27FC236}">
                <a16:creationId xmlns:a16="http://schemas.microsoft.com/office/drawing/2014/main" id="{AF018C09-433E-41A9-928B-86CD749AA704}"/>
              </a:ext>
            </a:extLst>
          </p:cNvPr>
          <p:cNvPicPr>
            <a:picLocks noChangeAspect="1"/>
          </p:cNvPicPr>
          <p:nvPr/>
        </p:nvPicPr>
        <p:blipFill>
          <a:blip r:embed="rId9"/>
          <a:stretch>
            <a:fillRect/>
          </a:stretch>
        </p:blipFill>
        <p:spPr>
          <a:xfrm>
            <a:off x="2471900" y="1333321"/>
            <a:ext cx="1669401" cy="2435601"/>
          </a:xfrm>
          <a:prstGeom prst="rect">
            <a:avLst/>
          </a:prstGeom>
        </p:spPr>
      </p:pic>
      <p:pic>
        <p:nvPicPr>
          <p:cNvPr id="6" name="Picture 5">
            <a:extLst>
              <a:ext uri="{FF2B5EF4-FFF2-40B4-BE49-F238E27FC236}">
                <a16:creationId xmlns:a16="http://schemas.microsoft.com/office/drawing/2014/main" id="{31855BE9-4E8B-4562-88A1-63D325CF8C0D}"/>
              </a:ext>
            </a:extLst>
          </p:cNvPr>
          <p:cNvPicPr>
            <a:picLocks noChangeAspect="1"/>
          </p:cNvPicPr>
          <p:nvPr/>
        </p:nvPicPr>
        <p:blipFill>
          <a:blip r:embed="rId10"/>
          <a:stretch>
            <a:fillRect/>
          </a:stretch>
        </p:blipFill>
        <p:spPr>
          <a:xfrm>
            <a:off x="119792" y="1278354"/>
            <a:ext cx="2153626" cy="2594140"/>
          </a:xfrm>
          <a:prstGeom prst="rect">
            <a:avLst/>
          </a:prstGeom>
        </p:spPr>
      </p:pic>
    </p:spTree>
    <p:extLst>
      <p:ext uri="{BB962C8B-B14F-4D97-AF65-F5344CB8AC3E}">
        <p14:creationId xmlns:p14="http://schemas.microsoft.com/office/powerpoint/2010/main" val="287142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5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par>
                                <p:cTn id="28" presetID="10" presetClass="entr" presetSubtype="0" fill="hold" nodeType="with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63" presetClass="path" presetSubtype="0" accel="50000" decel="50000" fill="hold" nodeType="withEffect">
                                  <p:stCondLst>
                                    <p:cond delay="500"/>
                                  </p:stCondLst>
                                  <p:childTnLst>
                                    <p:animMotion origin="layout" path="M -0.03064 -1.14843E-6 L 1.6773E-6 -1.14843E-6 " pathEditMode="relative" rAng="0" ptsTypes="AA">
                                      <p:cBhvr>
                                        <p:cTn id="32" dur="500" fill="hold"/>
                                        <p:tgtEl>
                                          <p:spTgt spid="20"/>
                                        </p:tgtEl>
                                        <p:attrNameLst>
                                          <p:attrName>ppt_x</p:attrName>
                                          <p:attrName>ppt_y</p:attrName>
                                        </p:attrNameLst>
                                      </p:cBhvr>
                                      <p:rCtr x="1532" y="0"/>
                                    </p:animMotion>
                                  </p:childTnLst>
                                </p:cTn>
                              </p:par>
                              <p:par>
                                <p:cTn id="33" presetID="10" presetClass="entr" presetSubtype="0" fill="hold" nodeType="withEffect">
                                  <p:stCondLst>
                                    <p:cond delay="7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63" presetClass="path" presetSubtype="0" accel="50000" decel="50000" fill="hold" nodeType="withEffect">
                                  <p:stCondLst>
                                    <p:cond delay="750"/>
                                  </p:stCondLst>
                                  <p:childTnLst>
                                    <p:animMotion origin="layout" path="M -0.0306 1.85185E-6 L -3.54167E-6 1.85185E-6 " pathEditMode="relative" rAng="0" ptsTypes="AA">
                                      <p:cBhvr>
                                        <p:cTn id="37" dur="500" fill="hold"/>
                                        <p:tgtEl>
                                          <p:spTgt spid="23"/>
                                        </p:tgtEl>
                                        <p:attrNameLst>
                                          <p:attrName>ppt_x</p:attrName>
                                          <p:attrName>ppt_y</p:attrName>
                                        </p:attrNameLst>
                                      </p:cBhvr>
                                      <p:rCtr x="15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Check service status</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62640"/>
            <a:ext cx="11896979" cy="1037207"/>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Go to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https://powerbi.microsoft.com/en-us/support/</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88F1B178-C6F9-4B7C-965A-428569EAC2AA}"/>
              </a:ext>
            </a:extLst>
          </p:cNvPr>
          <p:cNvPicPr>
            <a:picLocks noChangeAspect="1"/>
          </p:cNvPicPr>
          <p:nvPr/>
        </p:nvPicPr>
        <p:blipFill>
          <a:blip r:embed="rId4"/>
          <a:stretch>
            <a:fillRect/>
          </a:stretch>
        </p:blipFill>
        <p:spPr>
          <a:xfrm>
            <a:off x="481012" y="2624137"/>
            <a:ext cx="11229975" cy="2676525"/>
          </a:xfrm>
          <a:prstGeom prst="rect">
            <a:avLst/>
          </a:prstGeom>
        </p:spPr>
      </p:pic>
    </p:spTree>
    <p:extLst>
      <p:ext uri="{BB962C8B-B14F-4D97-AF65-F5344CB8AC3E}">
        <p14:creationId xmlns:p14="http://schemas.microsoft.com/office/powerpoint/2010/main" val="16213997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Featured/Favorites</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48570"/>
            <a:ext cx="12618339" cy="267457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selected dashboard, click set as featured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Every time when you open Power BI portal you will see that as a default dashboard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will replace this one by “Set as featured” to another dashboard.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Click </a:t>
            </a:r>
            <a:r>
              <a:rPr lang="en-US" sz="2400" dirty="0">
                <a:gradFill>
                  <a:gsLst>
                    <a:gs pos="2917">
                      <a:srgbClr val="505050"/>
                    </a:gs>
                    <a:gs pos="30000">
                      <a:srgbClr val="505050"/>
                    </a:gs>
                  </a:gsLst>
                  <a:lin ang="5400000" scaled="0"/>
                </a:gradFill>
                <a:latin typeface="Segoe UI"/>
              </a:rPr>
              <a:t>F</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avorite</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for dashboard that has frequent use to store in favorites tab </a:t>
            </a:r>
            <a:endParaRPr lang="en-US" sz="2400" dirty="0">
              <a:gradFill>
                <a:gsLst>
                  <a:gs pos="2917">
                    <a:srgbClr val="505050"/>
                  </a:gs>
                  <a:gs pos="30000">
                    <a:srgbClr val="505050"/>
                  </a:gs>
                </a:gsLst>
                <a:lin ang="5400000" scaled="0"/>
              </a:gradFill>
              <a:latin typeface="Segoe UI"/>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At Favorites, 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lick the star icon to remove form feature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56085E37-36D3-451D-A752-1B819117795F}"/>
              </a:ext>
            </a:extLst>
          </p:cNvPr>
          <p:cNvSpPr/>
          <p:nvPr/>
        </p:nvSpPr>
        <p:spPr>
          <a:xfrm>
            <a:off x="7739446" y="616309"/>
            <a:ext cx="483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https://docs.microsoft.com/en-us/power-bi/consumer/end-user-featured</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3" name="Picture 2">
            <a:extLst>
              <a:ext uri="{FF2B5EF4-FFF2-40B4-BE49-F238E27FC236}">
                <a16:creationId xmlns:a16="http://schemas.microsoft.com/office/drawing/2014/main" id="{4D449411-C426-4F52-8DEB-0FBD15676853}"/>
              </a:ext>
            </a:extLst>
          </p:cNvPr>
          <p:cNvPicPr>
            <a:picLocks noChangeAspect="1"/>
          </p:cNvPicPr>
          <p:nvPr/>
        </p:nvPicPr>
        <p:blipFill>
          <a:blip r:embed="rId4"/>
          <a:stretch>
            <a:fillRect/>
          </a:stretch>
        </p:blipFill>
        <p:spPr>
          <a:xfrm>
            <a:off x="685961" y="3997787"/>
            <a:ext cx="5727505" cy="1988233"/>
          </a:xfrm>
          <a:prstGeom prst="rect">
            <a:avLst/>
          </a:prstGeom>
        </p:spPr>
      </p:pic>
      <p:pic>
        <p:nvPicPr>
          <p:cNvPr id="7" name="Picture 6">
            <a:extLst>
              <a:ext uri="{FF2B5EF4-FFF2-40B4-BE49-F238E27FC236}">
                <a16:creationId xmlns:a16="http://schemas.microsoft.com/office/drawing/2014/main" id="{0E7B1FF8-C912-43A1-9242-6A1B000355DB}"/>
              </a:ext>
            </a:extLst>
          </p:cNvPr>
          <p:cNvPicPr>
            <a:picLocks noChangeAspect="1"/>
          </p:cNvPicPr>
          <p:nvPr/>
        </p:nvPicPr>
        <p:blipFill>
          <a:blip r:embed="rId5"/>
          <a:stretch>
            <a:fillRect/>
          </a:stretch>
        </p:blipFill>
        <p:spPr>
          <a:xfrm>
            <a:off x="6604190" y="4012648"/>
            <a:ext cx="5215143" cy="1988233"/>
          </a:xfrm>
          <a:prstGeom prst="rect">
            <a:avLst/>
          </a:prstGeom>
        </p:spPr>
      </p:pic>
    </p:spTree>
    <p:extLst>
      <p:ext uri="{BB962C8B-B14F-4D97-AF65-F5344CB8AC3E}">
        <p14:creationId xmlns:p14="http://schemas.microsoft.com/office/powerpoint/2010/main" val="205530182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Alert (Dashboard)</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44476"/>
            <a:ext cx="12618339" cy="3493264"/>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Notify on values when above or below the threshold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Use with KPIs, Cards or Gauges on numeric values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Click … and Manage alerts (24 hr. or every hr. time frame)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Supported on Pin tiles dashboard, not Pin Live Pages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Can integrates with Microsoft Flows for more actions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56085E37-36D3-451D-A752-1B819117795F}"/>
              </a:ext>
            </a:extLst>
          </p:cNvPr>
          <p:cNvSpPr/>
          <p:nvPr/>
        </p:nvSpPr>
        <p:spPr>
          <a:xfrm>
            <a:off x="7739446" y="616309"/>
            <a:ext cx="483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https://docs.microsoft.com/en-us/power-bi/consumer/end-user-featured</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8" name="Picture 7">
            <a:extLst>
              <a:ext uri="{FF2B5EF4-FFF2-40B4-BE49-F238E27FC236}">
                <a16:creationId xmlns:a16="http://schemas.microsoft.com/office/drawing/2014/main" id="{8BCDE6E6-966D-4F98-82A0-DF8981156DBE}"/>
              </a:ext>
            </a:extLst>
          </p:cNvPr>
          <p:cNvPicPr>
            <a:picLocks noChangeAspect="1"/>
          </p:cNvPicPr>
          <p:nvPr/>
        </p:nvPicPr>
        <p:blipFill>
          <a:blip r:embed="rId4"/>
          <a:stretch>
            <a:fillRect/>
          </a:stretch>
        </p:blipFill>
        <p:spPr>
          <a:xfrm>
            <a:off x="8756372" y="1890807"/>
            <a:ext cx="2951049" cy="1262806"/>
          </a:xfrm>
          <a:prstGeom prst="rect">
            <a:avLst/>
          </a:prstGeom>
        </p:spPr>
      </p:pic>
      <p:pic>
        <p:nvPicPr>
          <p:cNvPr id="10" name="Picture 9">
            <a:extLst>
              <a:ext uri="{FF2B5EF4-FFF2-40B4-BE49-F238E27FC236}">
                <a16:creationId xmlns:a16="http://schemas.microsoft.com/office/drawing/2014/main" id="{81D89C20-9541-40CC-9597-6E84A322456C}"/>
              </a:ext>
            </a:extLst>
          </p:cNvPr>
          <p:cNvPicPr>
            <a:picLocks noChangeAspect="1"/>
          </p:cNvPicPr>
          <p:nvPr/>
        </p:nvPicPr>
        <p:blipFill>
          <a:blip r:embed="rId5"/>
          <a:stretch>
            <a:fillRect/>
          </a:stretch>
        </p:blipFill>
        <p:spPr>
          <a:xfrm>
            <a:off x="6532805" y="4619767"/>
            <a:ext cx="1815665" cy="1189787"/>
          </a:xfrm>
          <a:prstGeom prst="rect">
            <a:avLst/>
          </a:prstGeom>
        </p:spPr>
      </p:pic>
      <p:pic>
        <p:nvPicPr>
          <p:cNvPr id="11" name="Picture 10">
            <a:extLst>
              <a:ext uri="{FF2B5EF4-FFF2-40B4-BE49-F238E27FC236}">
                <a16:creationId xmlns:a16="http://schemas.microsoft.com/office/drawing/2014/main" id="{ACF37429-B61D-4CC7-A1E4-AD23029FD10E}"/>
              </a:ext>
            </a:extLst>
          </p:cNvPr>
          <p:cNvPicPr>
            <a:picLocks noChangeAspect="1"/>
          </p:cNvPicPr>
          <p:nvPr/>
        </p:nvPicPr>
        <p:blipFill>
          <a:blip r:embed="rId6"/>
          <a:stretch>
            <a:fillRect/>
          </a:stretch>
        </p:blipFill>
        <p:spPr>
          <a:xfrm>
            <a:off x="4507864" y="3370318"/>
            <a:ext cx="1987288" cy="3315020"/>
          </a:xfrm>
          <a:prstGeom prst="rect">
            <a:avLst/>
          </a:prstGeom>
        </p:spPr>
      </p:pic>
      <p:pic>
        <p:nvPicPr>
          <p:cNvPr id="12" name="Picture 11">
            <a:extLst>
              <a:ext uri="{FF2B5EF4-FFF2-40B4-BE49-F238E27FC236}">
                <a16:creationId xmlns:a16="http://schemas.microsoft.com/office/drawing/2014/main" id="{C08D592B-A589-4273-AE13-5E5D8F04DBE6}"/>
              </a:ext>
            </a:extLst>
          </p:cNvPr>
          <p:cNvPicPr>
            <a:picLocks noChangeAspect="1"/>
          </p:cNvPicPr>
          <p:nvPr/>
        </p:nvPicPr>
        <p:blipFill>
          <a:blip r:embed="rId7"/>
          <a:stretch>
            <a:fillRect/>
          </a:stretch>
        </p:blipFill>
        <p:spPr>
          <a:xfrm>
            <a:off x="169848" y="3613598"/>
            <a:ext cx="4174236" cy="2983077"/>
          </a:xfrm>
          <a:prstGeom prst="rect">
            <a:avLst/>
          </a:prstGeom>
        </p:spPr>
      </p:pic>
      <p:pic>
        <p:nvPicPr>
          <p:cNvPr id="2" name="Picture 1">
            <a:extLst>
              <a:ext uri="{FF2B5EF4-FFF2-40B4-BE49-F238E27FC236}">
                <a16:creationId xmlns:a16="http://schemas.microsoft.com/office/drawing/2014/main" id="{8D22C08B-5D23-4820-AF23-84ED99C2C92B}"/>
              </a:ext>
            </a:extLst>
          </p:cNvPr>
          <p:cNvPicPr>
            <a:picLocks noChangeAspect="1"/>
          </p:cNvPicPr>
          <p:nvPr/>
        </p:nvPicPr>
        <p:blipFill>
          <a:blip r:embed="rId8"/>
          <a:stretch>
            <a:fillRect/>
          </a:stretch>
        </p:blipFill>
        <p:spPr>
          <a:xfrm>
            <a:off x="8556927" y="3635911"/>
            <a:ext cx="3485793" cy="3049427"/>
          </a:xfrm>
          <a:prstGeom prst="rect">
            <a:avLst/>
          </a:prstGeom>
        </p:spPr>
      </p:pic>
    </p:spTree>
    <p:extLst>
      <p:ext uri="{BB962C8B-B14F-4D97-AF65-F5344CB8AC3E}">
        <p14:creationId xmlns:p14="http://schemas.microsoft.com/office/powerpoint/2010/main" val="36516903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Email Subscription</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194930"/>
            <a:ext cx="11680669" cy="2397579"/>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Getting up to date, send email snapshot of report or dashboard and sent to everyone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Power BI Pro user to create subscription, Pro user to receive mail (unless Premium capacity)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Dashboard, click letter icon, you can set frequency weekly, daily or after data refresh</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After create subscription, you can get back and select Run Now to test (have some delay)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4" name="Picture 3">
            <a:extLst>
              <a:ext uri="{FF2B5EF4-FFF2-40B4-BE49-F238E27FC236}">
                <a16:creationId xmlns:a16="http://schemas.microsoft.com/office/drawing/2014/main" id="{78F27A70-353B-46D0-9BFE-5884DBAB9499}"/>
              </a:ext>
            </a:extLst>
          </p:cNvPr>
          <p:cNvPicPr>
            <a:picLocks noChangeAspect="1"/>
          </p:cNvPicPr>
          <p:nvPr/>
        </p:nvPicPr>
        <p:blipFill>
          <a:blip r:embed="rId3"/>
          <a:stretch>
            <a:fillRect/>
          </a:stretch>
        </p:blipFill>
        <p:spPr>
          <a:xfrm>
            <a:off x="5696742" y="2733991"/>
            <a:ext cx="2452076" cy="4002187"/>
          </a:xfrm>
          <a:prstGeom prst="rect">
            <a:avLst/>
          </a:prstGeom>
        </p:spPr>
      </p:pic>
      <p:sp>
        <p:nvSpPr>
          <p:cNvPr id="5" name="Rectangle 4">
            <a:extLst>
              <a:ext uri="{FF2B5EF4-FFF2-40B4-BE49-F238E27FC236}">
                <a16:creationId xmlns:a16="http://schemas.microsoft.com/office/drawing/2014/main" id="{83F37D82-8A0D-418D-B4EE-EA8F4D5AC622}"/>
              </a:ext>
            </a:extLst>
          </p:cNvPr>
          <p:cNvSpPr/>
          <p:nvPr/>
        </p:nvSpPr>
        <p:spPr>
          <a:xfrm>
            <a:off x="7639879" y="413486"/>
            <a:ext cx="400878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4"/>
              </a:rPr>
              <a:t>https://docs.microsoft.com/en-us/power-bi/service-report-subscribe</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2" name="Picture 1">
            <a:extLst>
              <a:ext uri="{FF2B5EF4-FFF2-40B4-BE49-F238E27FC236}">
                <a16:creationId xmlns:a16="http://schemas.microsoft.com/office/drawing/2014/main" id="{E98E26E7-5B05-45DC-8E34-420C45438B07}"/>
              </a:ext>
            </a:extLst>
          </p:cNvPr>
          <p:cNvPicPr>
            <a:picLocks noChangeAspect="1"/>
          </p:cNvPicPr>
          <p:nvPr/>
        </p:nvPicPr>
        <p:blipFill>
          <a:blip r:embed="rId5"/>
          <a:stretch>
            <a:fillRect/>
          </a:stretch>
        </p:blipFill>
        <p:spPr>
          <a:xfrm>
            <a:off x="369600" y="3301351"/>
            <a:ext cx="4966252" cy="327019"/>
          </a:xfrm>
          <a:prstGeom prst="rect">
            <a:avLst/>
          </a:prstGeom>
        </p:spPr>
      </p:pic>
      <p:pic>
        <p:nvPicPr>
          <p:cNvPr id="3" name="Picture 2">
            <a:extLst>
              <a:ext uri="{FF2B5EF4-FFF2-40B4-BE49-F238E27FC236}">
                <a16:creationId xmlns:a16="http://schemas.microsoft.com/office/drawing/2014/main" id="{FA995E5A-C12C-4494-AA02-83B212570B8E}"/>
              </a:ext>
            </a:extLst>
          </p:cNvPr>
          <p:cNvPicPr>
            <a:picLocks noChangeAspect="1"/>
          </p:cNvPicPr>
          <p:nvPr/>
        </p:nvPicPr>
        <p:blipFill>
          <a:blip r:embed="rId6"/>
          <a:stretch>
            <a:fillRect/>
          </a:stretch>
        </p:blipFill>
        <p:spPr>
          <a:xfrm>
            <a:off x="8226699" y="2801082"/>
            <a:ext cx="3748991" cy="3868007"/>
          </a:xfrm>
          <a:prstGeom prst="rect">
            <a:avLst/>
          </a:prstGeom>
        </p:spPr>
      </p:pic>
      <p:sp>
        <p:nvSpPr>
          <p:cNvPr id="6" name="TextBox 5">
            <a:extLst>
              <a:ext uri="{FF2B5EF4-FFF2-40B4-BE49-F238E27FC236}">
                <a16:creationId xmlns:a16="http://schemas.microsoft.com/office/drawing/2014/main" id="{BF2E6F87-0AAA-4DBF-8648-91BAB8755E29}"/>
              </a:ext>
            </a:extLst>
          </p:cNvPr>
          <p:cNvSpPr txBox="1"/>
          <p:nvPr/>
        </p:nvSpPr>
        <p:spPr>
          <a:xfrm>
            <a:off x="0" y="3876314"/>
            <a:ext cx="5799665" cy="292695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There may be some delay, you can set differential time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One Report/Dashboard can have many subscriptions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Email subscriptions don’t support most uncertified custom visuals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Email subscriptions don’t support 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Rename report page need to re-create subscription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RLS tied with the tile, that tile won’t display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RLS tied with the dataset, you can’t be able to create subscription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Tiles like video, web, streaming are not supported</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Can’t subscribe to email that outside organization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Email size settings may cause error if image is large </a:t>
            </a:r>
          </a:p>
        </p:txBody>
      </p:sp>
    </p:spTree>
    <p:extLst>
      <p:ext uri="{BB962C8B-B14F-4D97-AF65-F5344CB8AC3E}">
        <p14:creationId xmlns:p14="http://schemas.microsoft.com/office/powerpoint/2010/main" val="38121308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Email Subscription</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194930"/>
            <a:ext cx="11680669" cy="267457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 RLS or Live Connection Report/Dashboard, each workspaces members need to enable subscribe by themselves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000" dirty="0">
                <a:gradFill>
                  <a:gsLst>
                    <a:gs pos="2917">
                      <a:srgbClr val="505050"/>
                    </a:gs>
                    <a:gs pos="30000">
                      <a:srgbClr val="505050"/>
                    </a:gs>
                  </a:gsLst>
                  <a:lin ang="5400000" scaled="0"/>
                </a:gradFill>
                <a:latin typeface="Segoe UI"/>
              </a:rPr>
              <a:t>You can’t send to other’s recipients</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Using Power Automate (with subfolder in your Inbox) you can forward to other recipients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000" dirty="0">
                <a:gradFill>
                  <a:gsLst>
                    <a:gs pos="2917">
                      <a:srgbClr val="505050"/>
                    </a:gs>
                    <a:gs pos="30000">
                      <a:srgbClr val="505050"/>
                    </a:gs>
                  </a:gsLst>
                  <a:lin ang="5400000" scaled="0"/>
                </a:gradFill>
                <a:latin typeface="Segoe UI"/>
              </a:rPr>
              <a:t>But recipients will see the same visuals as yours without RLS applied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000" dirty="0">
                <a:gradFill>
                  <a:gsLst>
                    <a:gs pos="2917">
                      <a:srgbClr val="505050"/>
                    </a:gs>
                    <a:gs pos="30000">
                      <a:srgbClr val="505050"/>
                    </a:gs>
                  </a:gsLst>
                  <a:lin ang="5400000" scaled="0"/>
                </a:gradFill>
                <a:latin typeface="Segoe UI"/>
              </a:rPr>
              <a:t>Flow’s q</a:t>
            </a:r>
            <a:r>
              <a:rPr kumimoji="0" lang="en-US" sz="2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uota</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per month will be consumed</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83F37D82-8A0D-418D-B4EE-EA8F4D5AC622}"/>
              </a:ext>
            </a:extLst>
          </p:cNvPr>
          <p:cNvSpPr/>
          <p:nvPr/>
        </p:nvSpPr>
        <p:spPr>
          <a:xfrm>
            <a:off x="7639879" y="413486"/>
            <a:ext cx="400878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https://docs.microsoft.com/en-us/power-bi/service-report-subscribe</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8" name="Picture 7">
            <a:extLst>
              <a:ext uri="{FF2B5EF4-FFF2-40B4-BE49-F238E27FC236}">
                <a16:creationId xmlns:a16="http://schemas.microsoft.com/office/drawing/2014/main" id="{ABC171B0-4DA1-42A2-8C97-211B7B64ABF4}"/>
              </a:ext>
            </a:extLst>
          </p:cNvPr>
          <p:cNvPicPr>
            <a:picLocks noChangeAspect="1"/>
          </p:cNvPicPr>
          <p:nvPr/>
        </p:nvPicPr>
        <p:blipFill>
          <a:blip r:embed="rId4"/>
          <a:stretch>
            <a:fillRect/>
          </a:stretch>
        </p:blipFill>
        <p:spPr>
          <a:xfrm>
            <a:off x="641698" y="3429000"/>
            <a:ext cx="3981514" cy="2858678"/>
          </a:xfrm>
          <a:prstGeom prst="rect">
            <a:avLst/>
          </a:prstGeom>
        </p:spPr>
      </p:pic>
      <p:pic>
        <p:nvPicPr>
          <p:cNvPr id="2" name="Picture 1">
            <a:extLst>
              <a:ext uri="{FF2B5EF4-FFF2-40B4-BE49-F238E27FC236}">
                <a16:creationId xmlns:a16="http://schemas.microsoft.com/office/drawing/2014/main" id="{E56FD829-CEC7-48F4-81E1-2DC9E3772B35}"/>
              </a:ext>
            </a:extLst>
          </p:cNvPr>
          <p:cNvPicPr>
            <a:picLocks noChangeAspect="1"/>
          </p:cNvPicPr>
          <p:nvPr/>
        </p:nvPicPr>
        <p:blipFill>
          <a:blip r:embed="rId5"/>
          <a:stretch>
            <a:fillRect/>
          </a:stretch>
        </p:blipFill>
        <p:spPr>
          <a:xfrm>
            <a:off x="4863958" y="3429000"/>
            <a:ext cx="6784703" cy="3139680"/>
          </a:xfrm>
          <a:prstGeom prst="rect">
            <a:avLst/>
          </a:prstGeom>
        </p:spPr>
      </p:pic>
    </p:spTree>
    <p:extLst>
      <p:ext uri="{BB962C8B-B14F-4D97-AF65-F5344CB8AC3E}">
        <p14:creationId xmlns:p14="http://schemas.microsoft.com/office/powerpoint/2010/main" val="10131097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724" y="2545871"/>
            <a:ext cx="4633333" cy="2675927"/>
          </a:xfrm>
        </p:spPr>
        <p:txBody>
          <a:bodyPr anchor="t">
            <a:normAutofit/>
          </a:bodyPr>
          <a:lstStyle/>
          <a:p>
            <a:pPr defTabSz="1087869"/>
            <a:r>
              <a:rPr lang="en-US" sz="3921" spc="-100" dirty="0">
                <a:solidFill>
                  <a:srgbClr val="00B0F0"/>
                </a:solidFill>
              </a:rPr>
              <a:t>Power BI Plans </a:t>
            </a:r>
          </a:p>
        </p:txBody>
      </p:sp>
      <p:sp>
        <p:nvSpPr>
          <p:cNvPr id="7" name="Text Placeholder 6"/>
          <p:cNvSpPr>
            <a:spLocks noGrp="1"/>
          </p:cNvSpPr>
          <p:nvPr>
            <p:ph type="body" sz="quarter" idx="10"/>
          </p:nvPr>
        </p:nvSpPr>
        <p:spPr/>
        <p:txBody>
          <a:bodyPr/>
          <a:lstStyle/>
          <a:p>
            <a:r>
              <a:rPr lang="en-US" dirty="0"/>
              <a:t>Narisorn Limpaswadpaisarn</a:t>
            </a:r>
          </a:p>
        </p:txBody>
      </p:sp>
    </p:spTree>
    <p:extLst>
      <p:ext uri="{BB962C8B-B14F-4D97-AF65-F5344CB8AC3E}">
        <p14:creationId xmlns:p14="http://schemas.microsoft.com/office/powerpoint/2010/main" val="7520187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Email Subscription</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194930"/>
            <a:ext cx="11680669" cy="1689693"/>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Email uses the language set in Power BI language settings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can manage email subscription here under subscription tab</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83F37D82-8A0D-418D-B4EE-EA8F4D5AC622}"/>
              </a:ext>
            </a:extLst>
          </p:cNvPr>
          <p:cNvSpPr/>
          <p:nvPr/>
        </p:nvSpPr>
        <p:spPr>
          <a:xfrm>
            <a:off x="7639879" y="413486"/>
            <a:ext cx="400878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https://docs.microsoft.com/en-us/power-bi/service-report-subscribe</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7" name="Picture 6">
            <a:extLst>
              <a:ext uri="{FF2B5EF4-FFF2-40B4-BE49-F238E27FC236}">
                <a16:creationId xmlns:a16="http://schemas.microsoft.com/office/drawing/2014/main" id="{13693E7A-37FC-4081-B263-7C7BC79963D8}"/>
              </a:ext>
            </a:extLst>
          </p:cNvPr>
          <p:cNvPicPr>
            <a:picLocks noChangeAspect="1"/>
          </p:cNvPicPr>
          <p:nvPr/>
        </p:nvPicPr>
        <p:blipFill>
          <a:blip r:embed="rId4"/>
          <a:stretch>
            <a:fillRect/>
          </a:stretch>
        </p:blipFill>
        <p:spPr>
          <a:xfrm>
            <a:off x="5107379" y="2179827"/>
            <a:ext cx="6078192" cy="2740169"/>
          </a:xfrm>
          <a:prstGeom prst="rect">
            <a:avLst/>
          </a:prstGeom>
        </p:spPr>
      </p:pic>
      <p:pic>
        <p:nvPicPr>
          <p:cNvPr id="8" name="Picture 7">
            <a:extLst>
              <a:ext uri="{FF2B5EF4-FFF2-40B4-BE49-F238E27FC236}">
                <a16:creationId xmlns:a16="http://schemas.microsoft.com/office/drawing/2014/main" id="{23F247A6-14AF-4175-B726-B3133770EEA9}"/>
              </a:ext>
            </a:extLst>
          </p:cNvPr>
          <p:cNvPicPr>
            <a:picLocks noChangeAspect="1"/>
          </p:cNvPicPr>
          <p:nvPr/>
        </p:nvPicPr>
        <p:blipFill>
          <a:blip r:embed="rId5"/>
          <a:stretch>
            <a:fillRect/>
          </a:stretch>
        </p:blipFill>
        <p:spPr>
          <a:xfrm>
            <a:off x="4660661" y="5003452"/>
            <a:ext cx="7315029" cy="1808922"/>
          </a:xfrm>
          <a:prstGeom prst="rect">
            <a:avLst/>
          </a:prstGeom>
        </p:spPr>
      </p:pic>
      <p:pic>
        <p:nvPicPr>
          <p:cNvPr id="9" name="Picture 8">
            <a:extLst>
              <a:ext uri="{FF2B5EF4-FFF2-40B4-BE49-F238E27FC236}">
                <a16:creationId xmlns:a16="http://schemas.microsoft.com/office/drawing/2014/main" id="{ABF2D7DD-0709-4AAA-BB7E-AA85D075861D}"/>
              </a:ext>
            </a:extLst>
          </p:cNvPr>
          <p:cNvPicPr>
            <a:picLocks noChangeAspect="1"/>
          </p:cNvPicPr>
          <p:nvPr/>
        </p:nvPicPr>
        <p:blipFill>
          <a:blip r:embed="rId6"/>
          <a:stretch>
            <a:fillRect/>
          </a:stretch>
        </p:blipFill>
        <p:spPr>
          <a:xfrm>
            <a:off x="505166" y="2228182"/>
            <a:ext cx="3540359" cy="3248279"/>
          </a:xfrm>
          <a:prstGeom prst="rect">
            <a:avLst/>
          </a:prstGeom>
        </p:spPr>
      </p:pic>
    </p:spTree>
    <p:extLst>
      <p:ext uri="{BB962C8B-B14F-4D97-AF65-F5344CB8AC3E}">
        <p14:creationId xmlns:p14="http://schemas.microsoft.com/office/powerpoint/2010/main" val="28319613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Check &amp; Turn on Q&amp;A </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404214"/>
            <a:ext cx="11680669" cy="2397579"/>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Dashboard, click … and then S</a:t>
            </a:r>
            <a:r>
              <a:rPr kumimoji="0" lang="en-US" sz="2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ettings</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Check box, turn on Q&amp;A search box to allow Q&amp;A box in the dashboard for users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Tile flow is useful when you drag any tiles in dashboard, it will auto align the rest to the top-left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Adjust Data classification on this page as well</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293A15DB-7B52-4DDB-B08B-456D2D354DFB}"/>
              </a:ext>
            </a:extLst>
          </p:cNvPr>
          <p:cNvPicPr>
            <a:picLocks noChangeAspect="1"/>
          </p:cNvPicPr>
          <p:nvPr/>
        </p:nvPicPr>
        <p:blipFill>
          <a:blip r:embed="rId3"/>
          <a:stretch>
            <a:fillRect/>
          </a:stretch>
        </p:blipFill>
        <p:spPr>
          <a:xfrm>
            <a:off x="6709210" y="3103418"/>
            <a:ext cx="4815950" cy="3581920"/>
          </a:xfrm>
          <a:prstGeom prst="rect">
            <a:avLst/>
          </a:prstGeom>
        </p:spPr>
      </p:pic>
      <p:sp>
        <p:nvSpPr>
          <p:cNvPr id="3" name="TextBox 2">
            <a:extLst>
              <a:ext uri="{FF2B5EF4-FFF2-40B4-BE49-F238E27FC236}">
                <a16:creationId xmlns:a16="http://schemas.microsoft.com/office/drawing/2014/main" id="{44D8047F-47FF-4B8A-8FAC-FF1E694487EB}"/>
              </a:ext>
            </a:extLst>
          </p:cNvPr>
          <p:cNvSpPr txBox="1"/>
          <p:nvPr/>
        </p:nvSpPr>
        <p:spPr>
          <a:xfrm>
            <a:off x="356751" y="4494148"/>
            <a:ext cx="5800979" cy="170200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Q&amp;A is not supported when you</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Applied Row Level Security (need to remove since in Power BI Desktop) or use Direct Query method to the Dataset</a:t>
            </a:r>
          </a:p>
        </p:txBody>
      </p:sp>
      <p:sp>
        <p:nvSpPr>
          <p:cNvPr id="7" name="TextBox 6">
            <a:extLst>
              <a:ext uri="{FF2B5EF4-FFF2-40B4-BE49-F238E27FC236}">
                <a16:creationId xmlns:a16="http://schemas.microsoft.com/office/drawing/2014/main" id="{71C3F426-8F1C-4796-B05E-71570B65384D}"/>
              </a:ext>
            </a:extLst>
          </p:cNvPr>
          <p:cNvSpPr txBox="1"/>
          <p:nvPr/>
        </p:nvSpPr>
        <p:spPr>
          <a:xfrm>
            <a:off x="1020673" y="3189318"/>
            <a:ext cx="4473133"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107C10">
                    <a:lumMod val="75000"/>
                  </a:srgbClr>
                </a:solidFill>
                <a:effectLst/>
                <a:uLnTx/>
                <a:uFillTx/>
                <a:latin typeface="Segoe UI"/>
                <a:ea typeface="+mn-ea"/>
                <a:cs typeface="+mn-cs"/>
              </a:rPr>
              <a:t>Q&amp;A is now supported in Power BI Desktop</a:t>
            </a:r>
          </a:p>
        </p:txBody>
      </p:sp>
    </p:spTree>
    <p:extLst>
      <p:ext uri="{BB962C8B-B14F-4D97-AF65-F5344CB8AC3E}">
        <p14:creationId xmlns:p14="http://schemas.microsoft.com/office/powerpoint/2010/main" val="14827282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Q&amp;A (Pro &amp; Premium only) </a:t>
            </a:r>
          </a:p>
        </p:txBody>
      </p:sp>
      <p:sp>
        <p:nvSpPr>
          <p:cNvPr id="4" name="Rectangle 3">
            <a:extLst>
              <a:ext uri="{FF2B5EF4-FFF2-40B4-BE49-F238E27FC236}">
                <a16:creationId xmlns:a16="http://schemas.microsoft.com/office/drawing/2014/main" id="{C0455E57-B16B-485D-9889-332C7A907063}"/>
              </a:ext>
            </a:extLst>
          </p:cNvPr>
          <p:cNvSpPr/>
          <p:nvPr/>
        </p:nvSpPr>
        <p:spPr>
          <a:xfrm>
            <a:off x="7648864" y="413486"/>
            <a:ext cx="439263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505050"/>
                </a:solidFill>
                <a:effectLst/>
                <a:uLnTx/>
                <a:uFillTx/>
                <a:latin typeface="Segoe UI"/>
                <a:ea typeface="+mn-ea"/>
                <a:cs typeface="+mn-cs"/>
                <a:hlinkClick r:id="rId3"/>
              </a:rPr>
              <a:t>https://docs.microsoft.com/en-us/power-bi/consumer/end-user-q-and-a</a:t>
            </a:r>
            <a:r>
              <a:rPr kumimoji="0" lang="en-AU" sz="18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C320FAE2-236E-4666-9588-FBEAF1ECCC46}"/>
              </a:ext>
            </a:extLst>
          </p:cNvPr>
          <p:cNvSpPr/>
          <p:nvPr/>
        </p:nvSpPr>
        <p:spPr>
          <a:xfrm>
            <a:off x="497840" y="1404214"/>
            <a:ext cx="11196320"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 At dashboard, Begin by asking “Show…” For 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Show &lt;table&gt;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Show &lt;aggregate function&gt;&lt;numeric column&gt;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Show &lt;measure&gt; by &lt;column&gt;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Show &lt;column&gt; where &lt;column&gt; is before &lt;date value&gt;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Show &lt;measure&gt; where &lt;column&gt; is before &lt;date value&gt; sorted by &lt;measure&gt;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Show &lt;measure&gt; where &lt;datetime column&gt; is [this | last] [year | month | hour | minute | second]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 Optionally, Q&amp;A responses can be: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Customized by using the Visualizations or Fields panes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Pinned to the dashboard</a:t>
            </a:r>
          </a:p>
        </p:txBody>
      </p:sp>
      <p:pic>
        <p:nvPicPr>
          <p:cNvPr id="2" name="Picture 1">
            <a:extLst>
              <a:ext uri="{FF2B5EF4-FFF2-40B4-BE49-F238E27FC236}">
                <a16:creationId xmlns:a16="http://schemas.microsoft.com/office/drawing/2014/main" id="{CF8A7D3D-23ED-469D-813F-CC419823D214}"/>
              </a:ext>
            </a:extLst>
          </p:cNvPr>
          <p:cNvPicPr>
            <a:picLocks noChangeAspect="1"/>
          </p:cNvPicPr>
          <p:nvPr/>
        </p:nvPicPr>
        <p:blipFill>
          <a:blip r:embed="rId4"/>
          <a:stretch>
            <a:fillRect/>
          </a:stretch>
        </p:blipFill>
        <p:spPr>
          <a:xfrm>
            <a:off x="6383485" y="4545044"/>
            <a:ext cx="5107709" cy="1662706"/>
          </a:xfrm>
          <a:prstGeom prst="rect">
            <a:avLst/>
          </a:prstGeom>
        </p:spPr>
      </p:pic>
      <p:pic>
        <p:nvPicPr>
          <p:cNvPr id="3" name="Picture 2">
            <a:extLst>
              <a:ext uri="{FF2B5EF4-FFF2-40B4-BE49-F238E27FC236}">
                <a16:creationId xmlns:a16="http://schemas.microsoft.com/office/drawing/2014/main" id="{A86901F4-76F0-4494-8AA2-C6B8DABA8644}"/>
              </a:ext>
            </a:extLst>
          </p:cNvPr>
          <p:cNvPicPr>
            <a:picLocks noChangeAspect="1"/>
          </p:cNvPicPr>
          <p:nvPr/>
        </p:nvPicPr>
        <p:blipFill>
          <a:blip r:embed="rId5"/>
          <a:stretch>
            <a:fillRect/>
          </a:stretch>
        </p:blipFill>
        <p:spPr>
          <a:xfrm>
            <a:off x="702144" y="4284274"/>
            <a:ext cx="5126001" cy="2184246"/>
          </a:xfrm>
          <a:prstGeom prst="rect">
            <a:avLst/>
          </a:prstGeom>
        </p:spPr>
      </p:pic>
    </p:spTree>
    <p:extLst>
      <p:ext uri="{BB962C8B-B14F-4D97-AF65-F5344CB8AC3E}">
        <p14:creationId xmlns:p14="http://schemas.microsoft.com/office/powerpoint/2010/main" val="19852888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Q&amp;A (Pro &amp; Premium only) </a:t>
            </a:r>
          </a:p>
        </p:txBody>
      </p:sp>
      <p:sp>
        <p:nvSpPr>
          <p:cNvPr id="4" name="Rectangle 3">
            <a:extLst>
              <a:ext uri="{FF2B5EF4-FFF2-40B4-BE49-F238E27FC236}">
                <a16:creationId xmlns:a16="http://schemas.microsoft.com/office/drawing/2014/main" id="{C0455E57-B16B-485D-9889-332C7A907063}"/>
              </a:ext>
            </a:extLst>
          </p:cNvPr>
          <p:cNvSpPr/>
          <p:nvPr/>
        </p:nvSpPr>
        <p:spPr>
          <a:xfrm>
            <a:off x="7648864" y="413486"/>
            <a:ext cx="439263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505050"/>
                </a:solidFill>
                <a:effectLst/>
                <a:uLnTx/>
                <a:uFillTx/>
                <a:latin typeface="Segoe UI"/>
                <a:ea typeface="+mn-ea"/>
                <a:cs typeface="+mn-cs"/>
                <a:hlinkClick r:id="rId3"/>
              </a:rPr>
              <a:t>https://docs.microsoft.com/en-us/power-bi/consumer/end-user-q-and-a</a:t>
            </a:r>
            <a:r>
              <a:rPr kumimoji="0" lang="en-AU" sz="18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C320FAE2-236E-4666-9588-FBEAF1ECCC46}"/>
              </a:ext>
            </a:extLst>
          </p:cNvPr>
          <p:cNvSpPr/>
          <p:nvPr/>
        </p:nvSpPr>
        <p:spPr>
          <a:xfrm>
            <a:off x="497840" y="1404214"/>
            <a:ext cx="11196320" cy="923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Edit page in report, insert Q&amp;A with using known words (separate by comma for adding more) that user may ask frequently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When pin the page to dashboard user can type the name to quickly show the page  </a:t>
            </a:r>
          </a:p>
        </p:txBody>
      </p:sp>
      <p:pic>
        <p:nvPicPr>
          <p:cNvPr id="6" name="Picture 5">
            <a:extLst>
              <a:ext uri="{FF2B5EF4-FFF2-40B4-BE49-F238E27FC236}">
                <a16:creationId xmlns:a16="http://schemas.microsoft.com/office/drawing/2014/main" id="{199C6E3D-2B43-4C8D-9035-0302B309B8C3}"/>
              </a:ext>
            </a:extLst>
          </p:cNvPr>
          <p:cNvPicPr>
            <a:picLocks noChangeAspect="1"/>
          </p:cNvPicPr>
          <p:nvPr/>
        </p:nvPicPr>
        <p:blipFill>
          <a:blip r:embed="rId4"/>
          <a:stretch>
            <a:fillRect/>
          </a:stretch>
        </p:blipFill>
        <p:spPr>
          <a:xfrm>
            <a:off x="6553538" y="2680696"/>
            <a:ext cx="3889783" cy="3763818"/>
          </a:xfrm>
          <a:prstGeom prst="rect">
            <a:avLst/>
          </a:prstGeom>
        </p:spPr>
      </p:pic>
      <p:pic>
        <p:nvPicPr>
          <p:cNvPr id="7" name="Picture 6">
            <a:extLst>
              <a:ext uri="{FF2B5EF4-FFF2-40B4-BE49-F238E27FC236}">
                <a16:creationId xmlns:a16="http://schemas.microsoft.com/office/drawing/2014/main" id="{6661C9A9-EE69-4B1B-8002-55797CD0B322}"/>
              </a:ext>
            </a:extLst>
          </p:cNvPr>
          <p:cNvPicPr>
            <a:picLocks noChangeAspect="1"/>
          </p:cNvPicPr>
          <p:nvPr/>
        </p:nvPicPr>
        <p:blipFill>
          <a:blip r:embed="rId5"/>
          <a:stretch>
            <a:fillRect/>
          </a:stretch>
        </p:blipFill>
        <p:spPr>
          <a:xfrm>
            <a:off x="1642831" y="2469118"/>
            <a:ext cx="4453169" cy="4020141"/>
          </a:xfrm>
          <a:prstGeom prst="rect">
            <a:avLst/>
          </a:prstGeom>
        </p:spPr>
      </p:pic>
    </p:spTree>
    <p:extLst>
      <p:ext uri="{BB962C8B-B14F-4D97-AF65-F5344CB8AC3E}">
        <p14:creationId xmlns:p14="http://schemas.microsoft.com/office/powerpoint/2010/main" val="370795354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Q&amp;A (Pro &amp; Premium only) </a:t>
            </a:r>
          </a:p>
        </p:txBody>
      </p:sp>
      <p:sp>
        <p:nvSpPr>
          <p:cNvPr id="4" name="Rectangle 3">
            <a:extLst>
              <a:ext uri="{FF2B5EF4-FFF2-40B4-BE49-F238E27FC236}">
                <a16:creationId xmlns:a16="http://schemas.microsoft.com/office/drawing/2014/main" id="{C0455E57-B16B-485D-9889-332C7A907063}"/>
              </a:ext>
            </a:extLst>
          </p:cNvPr>
          <p:cNvSpPr/>
          <p:nvPr/>
        </p:nvSpPr>
        <p:spPr>
          <a:xfrm>
            <a:off x="7648864" y="413486"/>
            <a:ext cx="439263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505050"/>
                </a:solidFill>
                <a:effectLst/>
                <a:uLnTx/>
                <a:uFillTx/>
                <a:latin typeface="Segoe UI"/>
                <a:ea typeface="+mn-ea"/>
                <a:cs typeface="+mn-cs"/>
                <a:hlinkClick r:id="rId3"/>
              </a:rPr>
              <a:t>https://docs.microsoft.com/en-us/power-bi/consumer/end-user-q-and-a</a:t>
            </a:r>
            <a:r>
              <a:rPr kumimoji="0" lang="en-AU" sz="18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C320FAE2-236E-4666-9588-FBEAF1ECCC46}"/>
              </a:ext>
            </a:extLst>
          </p:cNvPr>
          <p:cNvSpPr/>
          <p:nvPr/>
        </p:nvSpPr>
        <p:spPr>
          <a:xfrm>
            <a:off x="497840" y="1404214"/>
            <a:ext cx="11196320"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Edit suggest questions, to help user see some sample questions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At Settings -&gt; Datasets and select data set and add questions</a:t>
            </a:r>
          </a:p>
        </p:txBody>
      </p:sp>
      <p:pic>
        <p:nvPicPr>
          <p:cNvPr id="2" name="Picture 1">
            <a:extLst>
              <a:ext uri="{FF2B5EF4-FFF2-40B4-BE49-F238E27FC236}">
                <a16:creationId xmlns:a16="http://schemas.microsoft.com/office/drawing/2014/main" id="{94BC4292-F84B-4F43-8C8D-511D30C818A2}"/>
              </a:ext>
            </a:extLst>
          </p:cNvPr>
          <p:cNvPicPr>
            <a:picLocks noChangeAspect="1"/>
          </p:cNvPicPr>
          <p:nvPr/>
        </p:nvPicPr>
        <p:blipFill>
          <a:blip r:embed="rId4"/>
          <a:stretch>
            <a:fillRect/>
          </a:stretch>
        </p:blipFill>
        <p:spPr>
          <a:xfrm>
            <a:off x="877453" y="3031836"/>
            <a:ext cx="4972525" cy="3429000"/>
          </a:xfrm>
          <a:prstGeom prst="rect">
            <a:avLst/>
          </a:prstGeom>
        </p:spPr>
      </p:pic>
      <p:pic>
        <p:nvPicPr>
          <p:cNvPr id="3" name="Picture 2">
            <a:extLst>
              <a:ext uri="{FF2B5EF4-FFF2-40B4-BE49-F238E27FC236}">
                <a16:creationId xmlns:a16="http://schemas.microsoft.com/office/drawing/2014/main" id="{F0442EDD-57CA-4789-ACA3-22750D7AE838}"/>
              </a:ext>
            </a:extLst>
          </p:cNvPr>
          <p:cNvPicPr>
            <a:picLocks noChangeAspect="1"/>
          </p:cNvPicPr>
          <p:nvPr/>
        </p:nvPicPr>
        <p:blipFill>
          <a:blip r:embed="rId5"/>
          <a:stretch>
            <a:fillRect/>
          </a:stretch>
        </p:blipFill>
        <p:spPr>
          <a:xfrm>
            <a:off x="6342024" y="3597820"/>
            <a:ext cx="5606473" cy="1855966"/>
          </a:xfrm>
          <a:prstGeom prst="rect">
            <a:avLst/>
          </a:prstGeom>
        </p:spPr>
      </p:pic>
    </p:spTree>
    <p:extLst>
      <p:ext uri="{BB962C8B-B14F-4D97-AF65-F5344CB8AC3E}">
        <p14:creationId xmlns:p14="http://schemas.microsoft.com/office/powerpoint/2010/main" val="359940502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Quick Insights</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300643"/>
            <a:ext cx="11680669" cy="3006977"/>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Dataset, click … and then Quick Insight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system will analyze your Dataset and then result some visual tiles that show trends, outliers or correlation between your data</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can still choose each tiles and pin to Dashboard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Some insight is good, but some is not depending on your column naming</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DirectQuery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dataset is not supported, only data uploaded to Power BI service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FA9870AB-81FD-4C24-AE53-94C55E5AE49F}"/>
              </a:ext>
            </a:extLst>
          </p:cNvPr>
          <p:cNvSpPr/>
          <p:nvPr/>
        </p:nvSpPr>
        <p:spPr>
          <a:xfrm>
            <a:off x="7739446" y="448283"/>
            <a:ext cx="356586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https://docs.microsoft.com/en-us/power-bi/service-insights</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3" name="Picture 2">
            <a:extLst>
              <a:ext uri="{FF2B5EF4-FFF2-40B4-BE49-F238E27FC236}">
                <a16:creationId xmlns:a16="http://schemas.microsoft.com/office/drawing/2014/main" id="{A6D34D74-1469-4C5F-BE4C-5F6F7A363218}"/>
              </a:ext>
            </a:extLst>
          </p:cNvPr>
          <p:cNvPicPr>
            <a:picLocks noChangeAspect="1"/>
          </p:cNvPicPr>
          <p:nvPr/>
        </p:nvPicPr>
        <p:blipFill>
          <a:blip r:embed="rId4"/>
          <a:stretch>
            <a:fillRect/>
          </a:stretch>
        </p:blipFill>
        <p:spPr>
          <a:xfrm>
            <a:off x="433561" y="3796373"/>
            <a:ext cx="2362583" cy="2868323"/>
          </a:xfrm>
          <a:prstGeom prst="rect">
            <a:avLst/>
          </a:prstGeom>
        </p:spPr>
      </p:pic>
      <p:pic>
        <p:nvPicPr>
          <p:cNvPr id="7" name="Picture 6">
            <a:extLst>
              <a:ext uri="{FF2B5EF4-FFF2-40B4-BE49-F238E27FC236}">
                <a16:creationId xmlns:a16="http://schemas.microsoft.com/office/drawing/2014/main" id="{491936D0-3F9C-417D-83B9-165DD3F199F6}"/>
              </a:ext>
            </a:extLst>
          </p:cNvPr>
          <p:cNvPicPr>
            <a:picLocks noChangeAspect="1"/>
          </p:cNvPicPr>
          <p:nvPr/>
        </p:nvPicPr>
        <p:blipFill>
          <a:blip r:embed="rId5"/>
          <a:stretch>
            <a:fillRect/>
          </a:stretch>
        </p:blipFill>
        <p:spPr>
          <a:xfrm>
            <a:off x="2987908" y="3943927"/>
            <a:ext cx="6026663" cy="2209522"/>
          </a:xfrm>
          <a:prstGeom prst="rect">
            <a:avLst/>
          </a:prstGeom>
        </p:spPr>
      </p:pic>
      <p:pic>
        <p:nvPicPr>
          <p:cNvPr id="12" name="Picture 11">
            <a:extLst>
              <a:ext uri="{FF2B5EF4-FFF2-40B4-BE49-F238E27FC236}">
                <a16:creationId xmlns:a16="http://schemas.microsoft.com/office/drawing/2014/main" id="{814BD276-3060-4FE9-9E54-D50125875373}"/>
              </a:ext>
            </a:extLst>
          </p:cNvPr>
          <p:cNvPicPr>
            <a:picLocks noChangeAspect="1"/>
          </p:cNvPicPr>
          <p:nvPr/>
        </p:nvPicPr>
        <p:blipFill>
          <a:blip r:embed="rId6"/>
          <a:stretch>
            <a:fillRect/>
          </a:stretch>
        </p:blipFill>
        <p:spPr>
          <a:xfrm>
            <a:off x="9014570" y="4382567"/>
            <a:ext cx="2891101" cy="1738465"/>
          </a:xfrm>
          <a:prstGeom prst="rect">
            <a:avLst/>
          </a:prstGeom>
        </p:spPr>
      </p:pic>
    </p:spTree>
    <p:extLst>
      <p:ext uri="{BB962C8B-B14F-4D97-AF65-F5344CB8AC3E}">
        <p14:creationId xmlns:p14="http://schemas.microsoft.com/office/powerpoint/2010/main" val="282640339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Dashboard Theme</a:t>
            </a:r>
          </a:p>
        </p:txBody>
      </p:sp>
      <p:sp>
        <p:nvSpPr>
          <p:cNvPr id="4" name="Rectangle 3">
            <a:extLst>
              <a:ext uri="{FF2B5EF4-FFF2-40B4-BE49-F238E27FC236}">
                <a16:creationId xmlns:a16="http://schemas.microsoft.com/office/drawing/2014/main" id="{C0455E57-B16B-485D-9889-332C7A907063}"/>
              </a:ext>
            </a:extLst>
          </p:cNvPr>
          <p:cNvSpPr/>
          <p:nvPr/>
        </p:nvSpPr>
        <p:spPr>
          <a:xfrm>
            <a:off x="7648864" y="413486"/>
            <a:ext cx="4392638" cy="646331"/>
          </a:xfrm>
          <a:prstGeom prst="rect">
            <a:avLst/>
          </a:prstGeom>
        </p:spPr>
        <p:txBody>
          <a:bodyPr wrap="square">
            <a:spAutoFit/>
          </a:bodyPr>
          <a:lstStyle/>
          <a:p>
            <a:pPr lvl="0">
              <a:defRPr/>
            </a:pPr>
            <a:r>
              <a:rPr lang="en-US" dirty="0">
                <a:hlinkClick r:id="rId3"/>
              </a:rPr>
              <a:t>https://docs.microsoft.com/en-us/power-bi/service-dashboard-themes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C320FAE2-236E-4666-9588-FBEAF1ECCC46}"/>
              </a:ext>
            </a:extLst>
          </p:cNvPr>
          <p:cNvSpPr/>
          <p:nvPr/>
        </p:nvSpPr>
        <p:spPr>
          <a:xfrm>
            <a:off x="497840" y="1300641"/>
            <a:ext cx="11196320" cy="1938992"/>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2000" dirty="0">
                <a:solidFill>
                  <a:srgbClr val="505050"/>
                </a:solidFill>
                <a:latin typeface="Segoe UI"/>
              </a:rPr>
              <a:t>Dashboard theme can be set and not relying from the report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2000" dirty="0">
                <a:solidFill>
                  <a:srgbClr val="505050"/>
                </a:solidFill>
                <a:latin typeface="Segoe UI"/>
              </a:rPr>
              <a:t>Visuals in dashboard level will use theme color, but report level still the same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If visuals (theme report) is pin, you can choose to kept the theme or use the dashboard theme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2000" dirty="0">
                <a:solidFill>
                  <a:srgbClr val="505050"/>
                </a:solidFill>
                <a:latin typeface="Segoe UI"/>
              </a:rPr>
              <a:t>Not supported for pinned live, SSRS tiles, iframe tiles, images or workbook tiles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Them</a:t>
            </a:r>
            <a:r>
              <a:rPr lang="en-US" sz="2000" dirty="0">
                <a:solidFill>
                  <a:srgbClr val="505050"/>
                </a:solidFill>
                <a:latin typeface="Segoe UI"/>
              </a:rPr>
              <a:t>e can be seen at Power BI mobiles app but not edit</a:t>
            </a:r>
            <a:r>
              <a:rPr kumimoji="0" lang="en-US" sz="2000" b="0" i="0" u="none" strike="noStrike" kern="1200" cap="none" spc="0" normalizeH="0" baseline="0" noProof="0" dirty="0">
                <a:ln>
                  <a:noFill/>
                </a:ln>
                <a:solidFill>
                  <a:srgbClr val="505050"/>
                </a:solidFill>
                <a:effectLst/>
                <a:uLnTx/>
                <a:uFillTx/>
                <a:latin typeface="Segoe UI"/>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Can upload .json file just like report theme</a:t>
            </a:r>
          </a:p>
        </p:txBody>
      </p:sp>
      <p:pic>
        <p:nvPicPr>
          <p:cNvPr id="6" name="Picture 5">
            <a:extLst>
              <a:ext uri="{FF2B5EF4-FFF2-40B4-BE49-F238E27FC236}">
                <a16:creationId xmlns:a16="http://schemas.microsoft.com/office/drawing/2014/main" id="{52C0B114-FA3B-4F05-AFD1-5124C8D85F25}"/>
              </a:ext>
            </a:extLst>
          </p:cNvPr>
          <p:cNvPicPr>
            <a:picLocks noChangeAspect="1"/>
          </p:cNvPicPr>
          <p:nvPr/>
        </p:nvPicPr>
        <p:blipFill>
          <a:blip r:embed="rId4"/>
          <a:stretch>
            <a:fillRect/>
          </a:stretch>
        </p:blipFill>
        <p:spPr>
          <a:xfrm>
            <a:off x="3758778" y="3239633"/>
            <a:ext cx="3220783" cy="3546212"/>
          </a:xfrm>
          <a:prstGeom prst="rect">
            <a:avLst/>
          </a:prstGeom>
        </p:spPr>
      </p:pic>
      <p:pic>
        <p:nvPicPr>
          <p:cNvPr id="7" name="Picture 6">
            <a:extLst>
              <a:ext uri="{FF2B5EF4-FFF2-40B4-BE49-F238E27FC236}">
                <a16:creationId xmlns:a16="http://schemas.microsoft.com/office/drawing/2014/main" id="{A5E91322-399B-4115-944A-698D45477575}"/>
              </a:ext>
            </a:extLst>
          </p:cNvPr>
          <p:cNvPicPr>
            <a:picLocks noChangeAspect="1"/>
          </p:cNvPicPr>
          <p:nvPr/>
        </p:nvPicPr>
        <p:blipFill>
          <a:blip r:embed="rId5"/>
          <a:stretch>
            <a:fillRect/>
          </a:stretch>
        </p:blipFill>
        <p:spPr>
          <a:xfrm>
            <a:off x="690439" y="3820419"/>
            <a:ext cx="2814223" cy="2460641"/>
          </a:xfrm>
          <a:prstGeom prst="rect">
            <a:avLst/>
          </a:prstGeom>
        </p:spPr>
      </p:pic>
      <p:pic>
        <p:nvPicPr>
          <p:cNvPr id="8" name="Picture 7">
            <a:extLst>
              <a:ext uri="{FF2B5EF4-FFF2-40B4-BE49-F238E27FC236}">
                <a16:creationId xmlns:a16="http://schemas.microsoft.com/office/drawing/2014/main" id="{5F6E345D-3B01-4293-8177-D649ACFE8536}"/>
              </a:ext>
            </a:extLst>
          </p:cNvPr>
          <p:cNvPicPr>
            <a:picLocks noChangeAspect="1"/>
          </p:cNvPicPr>
          <p:nvPr/>
        </p:nvPicPr>
        <p:blipFill>
          <a:blip r:embed="rId6"/>
          <a:stretch>
            <a:fillRect/>
          </a:stretch>
        </p:blipFill>
        <p:spPr>
          <a:xfrm>
            <a:off x="7352906" y="3624392"/>
            <a:ext cx="4457111" cy="2861286"/>
          </a:xfrm>
          <a:prstGeom prst="rect">
            <a:avLst/>
          </a:prstGeom>
        </p:spPr>
      </p:pic>
    </p:spTree>
    <p:extLst>
      <p:ext uri="{BB962C8B-B14F-4D97-AF65-F5344CB8AC3E}">
        <p14:creationId xmlns:p14="http://schemas.microsoft.com/office/powerpoint/2010/main" val="62068768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52" y="2563288"/>
            <a:ext cx="4633333" cy="2675927"/>
          </a:xfrm>
        </p:spPr>
        <p:txBody>
          <a:bodyPr anchor="t">
            <a:normAutofit/>
          </a:bodyPr>
          <a:lstStyle/>
          <a:p>
            <a:pPr defTabSz="1087869"/>
            <a:r>
              <a:rPr lang="en-US" sz="3921" spc="-100" dirty="0">
                <a:solidFill>
                  <a:srgbClr val="00B0F0"/>
                </a:solidFill>
              </a:rPr>
              <a:t>Report vs Dashboard</a:t>
            </a:r>
          </a:p>
        </p:txBody>
      </p:sp>
      <p:sp>
        <p:nvSpPr>
          <p:cNvPr id="7" name="Text Placeholder 6"/>
          <p:cNvSpPr>
            <a:spLocks noGrp="1"/>
          </p:cNvSpPr>
          <p:nvPr>
            <p:ph type="body" sz="quarter" idx="10"/>
          </p:nvPr>
        </p:nvSpPr>
        <p:spPr/>
        <p:txBody>
          <a:bodyPr/>
          <a:lstStyle/>
          <a:p>
            <a:r>
              <a:rPr lang="en-US" dirty="0"/>
              <a:t>Narisorn Limpaswadpaisarn</a:t>
            </a:r>
          </a:p>
        </p:txBody>
      </p:sp>
    </p:spTree>
    <p:extLst>
      <p:ext uri="{BB962C8B-B14F-4D97-AF65-F5344CB8AC3E}">
        <p14:creationId xmlns:p14="http://schemas.microsoft.com/office/powerpoint/2010/main" val="420003531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Terms</a:t>
            </a:r>
          </a:p>
        </p:txBody>
      </p:sp>
      <p:sp>
        <p:nvSpPr>
          <p:cNvPr id="6" name="TextBox 5">
            <a:extLst>
              <a:ext uri="{FF2B5EF4-FFF2-40B4-BE49-F238E27FC236}">
                <a16:creationId xmlns:a16="http://schemas.microsoft.com/office/drawing/2014/main" id="{D804D255-2AA2-4488-91B1-0B3357183A6A}"/>
              </a:ext>
            </a:extLst>
          </p:cNvPr>
          <p:cNvSpPr txBox="1"/>
          <p:nvPr/>
        </p:nvSpPr>
        <p:spPr>
          <a:xfrm>
            <a:off x="295021" y="1262640"/>
            <a:ext cx="11896979" cy="244374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 Source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What Power BI import or connected to like Excel files, SQL servers,   Azure SQL database, Online services or table from Wikipedia.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Dataset</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 Once you import or connect one or more data sources, Power BI will create dataset (under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pbix</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file). Dataset can be renamed, refreshed, explored and removed. Dataset also include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DAX calculation that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we used.</a:t>
            </a:r>
          </a:p>
        </p:txBody>
      </p:sp>
      <p:pic>
        <p:nvPicPr>
          <p:cNvPr id="3" name="Picture 2" descr="A screenshot of a cell phone&#10;&#10;Description automatically generated">
            <a:extLst>
              <a:ext uri="{FF2B5EF4-FFF2-40B4-BE49-F238E27FC236}">
                <a16:creationId xmlns:a16="http://schemas.microsoft.com/office/drawing/2014/main" id="{53680A58-2D30-4D3B-B189-59B0824E6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443" y="4373734"/>
            <a:ext cx="2699979" cy="1795552"/>
          </a:xfrm>
          <a:prstGeom prst="rect">
            <a:avLst/>
          </a:prstGeom>
        </p:spPr>
      </p:pic>
      <p:sp>
        <p:nvSpPr>
          <p:cNvPr id="5" name="TextBox 4">
            <a:extLst>
              <a:ext uri="{FF2B5EF4-FFF2-40B4-BE49-F238E27FC236}">
                <a16:creationId xmlns:a16="http://schemas.microsoft.com/office/drawing/2014/main" id="{C787C078-3809-4B26-ABD4-08A80EB0FD9D}"/>
              </a:ext>
            </a:extLst>
          </p:cNvPr>
          <p:cNvSpPr txBox="1"/>
          <p:nvPr/>
        </p:nvSpPr>
        <p:spPr>
          <a:xfrm>
            <a:off x="590550" y="4548438"/>
            <a:ext cx="7543219" cy="1766637"/>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 dataset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can be used in many different reports</a:t>
            </a:r>
            <a:r>
              <a:rPr kumimoji="0" lang="th-TH"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(but report has a single dataset)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can be used over and over in one or in many workspaces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visualizations from that 1 dataset can display on many different dashboards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294221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Report vs Dashboard</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62640"/>
            <a:ext cx="11499815" cy="4305794"/>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When publish from Power BI Desktop it goes to Power BI Services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It will convert to Report, also Dataset is uploaded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To make it become Dashboard, need to Pin the whole Report or pin some tiles in the report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Report has many pages to select, dashboard need to pin each page from the report and scroll down.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 Dashboard may contain different tiles from different reports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Report can edit, add more visualizes, graphs and can filter</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Dashboard isn’t built for slicing and dicing, it’s a high-level view of KPI for example a day-to-day view and navigation point to the detail reports, but it can set an alert on data</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dirty="0">
                <a:gradFill>
                  <a:gsLst>
                    <a:gs pos="2917">
                      <a:srgbClr val="505050"/>
                    </a:gs>
                    <a:gs pos="30000">
                      <a:srgbClr val="505050"/>
                    </a:gs>
                  </a:gsLst>
                  <a:lin ang="5400000" scaled="0"/>
                </a:gradFill>
                <a:latin typeface="Segoe UI"/>
              </a:rPr>
              <a:t>Dashboard Theme can be separates from Report Theme</a:t>
            </a:r>
            <a:endParaRPr kumimoji="0" lang="en-US"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93407B72-42B1-42EE-8E60-E41394B74781}"/>
              </a:ext>
            </a:extLst>
          </p:cNvPr>
          <p:cNvSpPr txBox="1"/>
          <p:nvPr/>
        </p:nvSpPr>
        <p:spPr>
          <a:xfrm>
            <a:off x="-46263" y="4728204"/>
            <a:ext cx="3963136" cy="1680460"/>
          </a:xfrm>
          <a:prstGeom prst="rect">
            <a:avLst/>
          </a:prstGeom>
          <a:noFill/>
        </p:spPr>
        <p:txBody>
          <a:bodyPr wrap="none" lIns="182880" tIns="146304" rIns="182880" bIns="146304"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Microsoft Edge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Internet Explorer, 10 or 11</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Chrome desktop, latest version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Safari Mac, latest version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Firefox desktop, latest version</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84E526F8-0869-4654-A4DC-7A2FE62114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9594" y="5501464"/>
            <a:ext cx="613181" cy="603516"/>
          </a:xfrm>
          <a:prstGeom prst="rect">
            <a:avLst/>
          </a:prstGeom>
        </p:spPr>
      </p:pic>
      <p:pic>
        <p:nvPicPr>
          <p:cNvPr id="8" name="Picture 7">
            <a:extLst>
              <a:ext uri="{FF2B5EF4-FFF2-40B4-BE49-F238E27FC236}">
                <a16:creationId xmlns:a16="http://schemas.microsoft.com/office/drawing/2014/main" id="{44DBD537-6AAC-418E-AA7A-4CB0AAB87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3066" y="5501464"/>
            <a:ext cx="504098" cy="568519"/>
          </a:xfrm>
          <a:prstGeom prst="rect">
            <a:avLst/>
          </a:prstGeom>
        </p:spPr>
      </p:pic>
      <p:pic>
        <p:nvPicPr>
          <p:cNvPr id="9" name="Picture 8">
            <a:extLst>
              <a:ext uri="{FF2B5EF4-FFF2-40B4-BE49-F238E27FC236}">
                <a16:creationId xmlns:a16="http://schemas.microsoft.com/office/drawing/2014/main" id="{C0E105A4-CEFC-41C8-9C8F-497C0BE99B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2136" y="4785585"/>
            <a:ext cx="613181" cy="603516"/>
          </a:xfrm>
          <a:prstGeom prst="rect">
            <a:avLst/>
          </a:prstGeom>
        </p:spPr>
      </p:pic>
      <p:pic>
        <p:nvPicPr>
          <p:cNvPr id="10" name="Picture 9">
            <a:extLst>
              <a:ext uri="{FF2B5EF4-FFF2-40B4-BE49-F238E27FC236}">
                <a16:creationId xmlns:a16="http://schemas.microsoft.com/office/drawing/2014/main" id="{DCEEB3D7-B3FD-4F36-A1E3-1D4055880A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9425" y="4785585"/>
            <a:ext cx="605664" cy="603516"/>
          </a:xfrm>
          <a:prstGeom prst="rect">
            <a:avLst/>
          </a:prstGeom>
        </p:spPr>
      </p:pic>
      <p:pic>
        <p:nvPicPr>
          <p:cNvPr id="11" name="Picture 10">
            <a:extLst>
              <a:ext uri="{FF2B5EF4-FFF2-40B4-BE49-F238E27FC236}">
                <a16:creationId xmlns:a16="http://schemas.microsoft.com/office/drawing/2014/main" id="{4D7F8560-36F7-4EFA-A678-937651DE8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6940" y="4790199"/>
            <a:ext cx="609959" cy="603516"/>
          </a:xfrm>
          <a:prstGeom prst="rect">
            <a:avLst/>
          </a:prstGeom>
        </p:spPr>
      </p:pic>
      <p:sp>
        <p:nvSpPr>
          <p:cNvPr id="3" name="TextBox 2">
            <a:extLst>
              <a:ext uri="{FF2B5EF4-FFF2-40B4-BE49-F238E27FC236}">
                <a16:creationId xmlns:a16="http://schemas.microsoft.com/office/drawing/2014/main" id="{7A460A4F-DA2E-45A9-B75E-54E67030AEFD}"/>
              </a:ext>
            </a:extLst>
          </p:cNvPr>
          <p:cNvSpPr txBox="1"/>
          <p:nvPr/>
        </p:nvSpPr>
        <p:spPr>
          <a:xfrm>
            <a:off x="7730210" y="321757"/>
            <a:ext cx="4590460"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When re-publish report to Power BI services, report gets update but tiles that you pinned to the dashboard is not linked and not updates</a:t>
            </a:r>
          </a:p>
        </p:txBody>
      </p:sp>
      <p:sp>
        <p:nvSpPr>
          <p:cNvPr id="4" name="AutoShape 2" descr="Image of Power BI terminology: dashboards, reports, and apps">
            <a:extLst>
              <a:ext uri="{FF2B5EF4-FFF2-40B4-BE49-F238E27FC236}">
                <a16:creationId xmlns:a16="http://schemas.microsoft.com/office/drawing/2014/main" id="{A81ED162-E170-4227-86AC-2A34E7CD12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536957DA-4A41-4803-BBEC-6B69AA778AB2}"/>
              </a:ext>
            </a:extLst>
          </p:cNvPr>
          <p:cNvPicPr>
            <a:picLocks noChangeAspect="1"/>
          </p:cNvPicPr>
          <p:nvPr/>
        </p:nvPicPr>
        <p:blipFill>
          <a:blip r:embed="rId8"/>
          <a:stretch>
            <a:fillRect/>
          </a:stretch>
        </p:blipFill>
        <p:spPr>
          <a:xfrm>
            <a:off x="6754694" y="3937095"/>
            <a:ext cx="5142285" cy="2764066"/>
          </a:xfrm>
          <a:prstGeom prst="rect">
            <a:avLst/>
          </a:prstGeom>
        </p:spPr>
      </p:pic>
    </p:spTree>
    <p:extLst>
      <p:ext uri="{BB962C8B-B14F-4D97-AF65-F5344CB8AC3E}">
        <p14:creationId xmlns:p14="http://schemas.microsoft.com/office/powerpoint/2010/main" val="8786349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portfolio</a:t>
            </a:r>
          </a:p>
        </p:txBody>
      </p:sp>
      <p:grpSp>
        <p:nvGrpSpPr>
          <p:cNvPr id="5" name="Group 4"/>
          <p:cNvGrpSpPr/>
          <p:nvPr/>
        </p:nvGrpSpPr>
        <p:grpSpPr>
          <a:xfrm>
            <a:off x="3193197" y="1154916"/>
            <a:ext cx="2502505" cy="4835622"/>
            <a:chOff x="6240401" y="1139477"/>
            <a:chExt cx="2578608" cy="4932587"/>
          </a:xfrm>
        </p:grpSpPr>
        <p:sp>
          <p:nvSpPr>
            <p:cNvPr id="71" name="Rectangle 70"/>
            <p:cNvSpPr/>
            <p:nvPr/>
          </p:nvSpPr>
          <p:spPr>
            <a:xfrm>
              <a:off x="6240401" y="1139477"/>
              <a:ext cx="1737360" cy="703636"/>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Pro</a:t>
              </a:r>
            </a:p>
          </p:txBody>
        </p:sp>
        <p:sp>
          <p:nvSpPr>
            <p:cNvPr id="75" name="Rectangle 74"/>
            <p:cNvSpPr/>
            <p:nvPr/>
          </p:nvSpPr>
          <p:spPr>
            <a:xfrm>
              <a:off x="6240401" y="3235346"/>
              <a:ext cx="2578608" cy="2836718"/>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Quick, easy-to-use </a:t>
              </a:r>
              <a:b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self-service</a:t>
              </a: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analytics </a:t>
              </a:r>
              <a:b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for users requiring </a:t>
              </a: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collaboration</a:t>
              </a: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dashboard sharing, </a:t>
              </a:r>
              <a:b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ad hoc analysis, and report publishing</a:t>
              </a:r>
            </a:p>
          </p:txBody>
        </p:sp>
        <p:sp>
          <p:nvSpPr>
            <p:cNvPr id="19" name="Rectangle 18"/>
            <p:cNvSpPr/>
            <p:nvPr/>
          </p:nvSpPr>
          <p:spPr bwMode="auto">
            <a:xfrm>
              <a:off x="6240401"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Rectangle 26"/>
            <p:cNvSpPr/>
            <p:nvPr/>
          </p:nvSpPr>
          <p:spPr>
            <a:xfrm>
              <a:off x="6240401" y="2163428"/>
              <a:ext cx="2578608" cy="398911"/>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by </a:t>
              </a: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highlight>
                    <a:srgbClr val="FFFF00"/>
                  </a:highlight>
                  <a:uLnTx/>
                  <a:uFillTx/>
                  <a:latin typeface="Segoe UI Semilight"/>
                  <a:ea typeface="+mn-ea"/>
                  <a:cs typeface="Segoe UI" panose="020B0502040204020203" pitchFamily="34" charset="0"/>
                </a:rPr>
                <a:t>user</a:t>
              </a:r>
            </a:p>
          </p:txBody>
        </p:sp>
        <p:sp>
          <p:nvSpPr>
            <p:cNvPr id="29" name="Rectangle 28"/>
            <p:cNvSpPr/>
            <p:nvPr/>
          </p:nvSpPr>
          <p:spPr bwMode="auto">
            <a:xfrm>
              <a:off x="6240401"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6" name="Group 5"/>
          <p:cNvGrpSpPr/>
          <p:nvPr/>
        </p:nvGrpSpPr>
        <p:grpSpPr>
          <a:xfrm>
            <a:off x="6015447" y="1154916"/>
            <a:ext cx="2620423" cy="4833568"/>
            <a:chOff x="9171408" y="1139477"/>
            <a:chExt cx="2700113" cy="4930491"/>
          </a:xfrm>
        </p:grpSpPr>
        <p:sp>
          <p:nvSpPr>
            <p:cNvPr id="72" name="Rectangle 71"/>
            <p:cNvSpPr/>
            <p:nvPr/>
          </p:nvSpPr>
          <p:spPr>
            <a:xfrm>
              <a:off x="9171410" y="1139477"/>
              <a:ext cx="1737360" cy="703636"/>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157"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a:t>
              </a: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BI Premium</a:t>
              </a:r>
            </a:p>
          </p:txBody>
        </p:sp>
        <p:sp>
          <p:nvSpPr>
            <p:cNvPr id="76" name="Rectangle 75"/>
            <p:cNvSpPr/>
            <p:nvPr/>
          </p:nvSpPr>
          <p:spPr>
            <a:xfrm>
              <a:off x="9171408" y="3235346"/>
              <a:ext cx="2700113" cy="2834622"/>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An add-on to </a:t>
              </a:r>
              <a:r>
                <a:rPr kumimoji="0" lang="en-US" sz="2157" b="0" i="0" u="none" strike="noStrike" kern="1200" cap="none" spc="-2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Pro </a:t>
              </a:r>
              <a:r>
                <a:rPr kumimoji="0" lang="en-US" sz="2157" b="0" i="0" u="none" strike="noStrike" kern="1200" cap="none" spc="-2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for projects requiring </a:t>
              </a:r>
              <a:r>
                <a:rPr kumimoji="0" lang="en-US" sz="2157" b="0" i="0" u="none" strike="noStrike" kern="1200" cap="none" spc="-2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large scale data</a:t>
              </a:r>
              <a:r>
                <a:rPr kumimoji="0" lang="en-US" sz="2157" b="0" i="0" u="none" strike="noStrike" kern="1200" cap="none" spc="-2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demanding </a:t>
              </a:r>
              <a:r>
                <a:rPr kumimoji="0" lang="en-US" sz="2157" b="0" i="0" u="none" strike="noStrike" kern="1200" cap="none" spc="-2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performance</a:t>
              </a:r>
              <a:r>
                <a:rPr kumimoji="0" lang="en-US" sz="2157" b="0" i="0" u="none" strike="noStrike" kern="1200" cap="none" spc="-2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and the ability to distribute content without requiring per user licensing</a:t>
              </a:r>
            </a:p>
          </p:txBody>
        </p:sp>
        <p:sp>
          <p:nvSpPr>
            <p:cNvPr id="20" name="Rectangle 19"/>
            <p:cNvSpPr/>
            <p:nvPr/>
          </p:nvSpPr>
          <p:spPr bwMode="auto">
            <a:xfrm>
              <a:off x="9171410"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Rectangle 27"/>
            <p:cNvSpPr/>
            <p:nvPr/>
          </p:nvSpPr>
          <p:spPr>
            <a:xfrm>
              <a:off x="9171410" y="2163428"/>
              <a:ext cx="2578608" cy="703636"/>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by </a:t>
              </a: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highlight>
                    <a:srgbClr val="FFFF00"/>
                  </a:highlight>
                  <a:uLnTx/>
                  <a:uFillTx/>
                  <a:latin typeface="Segoe UI Semilight"/>
                  <a:ea typeface="+mn-ea"/>
                  <a:cs typeface="Segoe UI" panose="020B0502040204020203" pitchFamily="34" charset="0"/>
                </a:rPr>
                <a:t>capacity</a:t>
              </a:r>
            </a:p>
          </p:txBody>
        </p:sp>
        <p:sp>
          <p:nvSpPr>
            <p:cNvPr id="30" name="Rectangle 29"/>
            <p:cNvSpPr/>
            <p:nvPr/>
          </p:nvSpPr>
          <p:spPr bwMode="auto">
            <a:xfrm>
              <a:off x="9171410"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7" name="Group 6"/>
          <p:cNvGrpSpPr/>
          <p:nvPr/>
        </p:nvGrpSpPr>
        <p:grpSpPr>
          <a:xfrm>
            <a:off x="370946" y="1154915"/>
            <a:ext cx="2502505" cy="3340023"/>
            <a:chOff x="378383" y="1139477"/>
            <a:chExt cx="2578608" cy="3406997"/>
          </a:xfrm>
        </p:grpSpPr>
        <p:grpSp>
          <p:nvGrpSpPr>
            <p:cNvPr id="3" name="Group 2"/>
            <p:cNvGrpSpPr/>
            <p:nvPr/>
          </p:nvGrpSpPr>
          <p:grpSpPr>
            <a:xfrm>
              <a:off x="378383" y="1139477"/>
              <a:ext cx="2578608" cy="3406997"/>
              <a:chOff x="378383" y="1139477"/>
              <a:chExt cx="2578608" cy="3406997"/>
            </a:xfrm>
          </p:grpSpPr>
          <p:sp>
            <p:nvSpPr>
              <p:cNvPr id="69" name="Rectangle 68"/>
              <p:cNvSpPr/>
              <p:nvPr/>
            </p:nvSpPr>
            <p:spPr>
              <a:xfrm>
                <a:off x="378383" y="1139477"/>
                <a:ext cx="1737360" cy="703636"/>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Desktop</a:t>
                </a:r>
              </a:p>
            </p:txBody>
          </p:sp>
          <p:sp>
            <p:nvSpPr>
              <p:cNvPr id="73" name="Rectangle 72"/>
              <p:cNvSpPr/>
              <p:nvPr/>
            </p:nvSpPr>
            <p:spPr>
              <a:xfrm>
                <a:off x="378383" y="3235346"/>
                <a:ext cx="2578608" cy="1311128"/>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Free</a:t>
                </a: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report authoring and ad-hoc data exploration</a:t>
                </a:r>
              </a:p>
            </p:txBody>
          </p:sp>
          <p:sp>
            <p:nvSpPr>
              <p:cNvPr id="17" name="Rectangle 16"/>
              <p:cNvSpPr/>
              <p:nvPr/>
            </p:nvSpPr>
            <p:spPr bwMode="auto">
              <a:xfrm>
                <a:off x="378383"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 name="Rectangle 35"/>
              <p:cNvSpPr/>
              <p:nvPr/>
            </p:nvSpPr>
            <p:spPr bwMode="auto">
              <a:xfrm>
                <a:off x="378383"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26" name="Rectangle 25"/>
            <p:cNvSpPr/>
            <p:nvPr/>
          </p:nvSpPr>
          <p:spPr>
            <a:xfrm>
              <a:off x="378383" y="2142242"/>
              <a:ext cx="2578608" cy="398911"/>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by </a:t>
              </a: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highlight>
                    <a:srgbClr val="FFFF00"/>
                  </a:highlight>
                  <a:uLnTx/>
                  <a:uFillTx/>
                  <a:latin typeface="Segoe UI Semilight"/>
                  <a:ea typeface="+mn-ea"/>
                  <a:cs typeface="Segoe UI" panose="020B0502040204020203" pitchFamily="34" charset="0"/>
                </a:rPr>
                <a:t>user</a:t>
              </a:r>
            </a:p>
          </p:txBody>
        </p:sp>
      </p:grpSp>
      <p:grpSp>
        <p:nvGrpSpPr>
          <p:cNvPr id="23" name="Group 22">
            <a:extLst>
              <a:ext uri="{FF2B5EF4-FFF2-40B4-BE49-F238E27FC236}">
                <a16:creationId xmlns:a16="http://schemas.microsoft.com/office/drawing/2014/main" id="{143A1C43-992B-4C8E-8892-C31CA2631D1C}"/>
              </a:ext>
            </a:extLst>
          </p:cNvPr>
          <p:cNvGrpSpPr/>
          <p:nvPr/>
        </p:nvGrpSpPr>
        <p:grpSpPr>
          <a:xfrm>
            <a:off x="8837702" y="1154916"/>
            <a:ext cx="2620423" cy="5731828"/>
            <a:chOff x="9171408" y="1139477"/>
            <a:chExt cx="2700113" cy="5846764"/>
          </a:xfrm>
        </p:grpSpPr>
        <p:sp>
          <p:nvSpPr>
            <p:cNvPr id="24" name="Rectangle 23">
              <a:extLst>
                <a:ext uri="{FF2B5EF4-FFF2-40B4-BE49-F238E27FC236}">
                  <a16:creationId xmlns:a16="http://schemas.microsoft.com/office/drawing/2014/main" id="{3C40BE8D-BABD-49F7-B1CD-FAE7C1F440B8}"/>
                </a:ext>
              </a:extLst>
            </p:cNvPr>
            <p:cNvSpPr/>
            <p:nvPr/>
          </p:nvSpPr>
          <p:spPr>
            <a:xfrm>
              <a:off x="9171410" y="1139477"/>
              <a:ext cx="1737360" cy="703636"/>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157"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a:t>
              </a: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BI Embedded</a:t>
              </a:r>
            </a:p>
          </p:txBody>
        </p:sp>
        <p:sp>
          <p:nvSpPr>
            <p:cNvPr id="25" name="Rectangle 24">
              <a:extLst>
                <a:ext uri="{FF2B5EF4-FFF2-40B4-BE49-F238E27FC236}">
                  <a16:creationId xmlns:a16="http://schemas.microsoft.com/office/drawing/2014/main" id="{82998E59-9B5D-4FCD-8934-A6D02F365B5A}"/>
                </a:ext>
              </a:extLst>
            </p:cNvPr>
            <p:cNvSpPr/>
            <p:nvPr/>
          </p:nvSpPr>
          <p:spPr>
            <a:xfrm>
              <a:off x="9171408" y="3235346"/>
              <a:ext cx="2700113" cy="3750895"/>
            </a:xfrm>
            <a:prstGeom prst="rect">
              <a:avLst/>
            </a:prstGeom>
          </p:spPr>
          <p:txBody>
            <a:bodyPr wrap="square">
              <a:spAutoFit/>
            </a:bodyPr>
            <a:lstStyle/>
            <a:p>
              <a:pPr marL="0" marR="0" lvl="1" indent="0" algn="l" defTabSz="914400"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solidFill>
                    <a:srgbClr val="505050"/>
                  </a:solidFill>
                  <a:effectLst/>
                  <a:uLnTx/>
                  <a:uFillTx/>
                  <a:latin typeface="Segoe UI"/>
                  <a:ea typeface="+mn-ea"/>
                  <a:cs typeface="+mn-cs"/>
                </a:rPr>
                <a:t>A developer offering for deploying analytics and visuals into applications. An add-on to </a:t>
              </a:r>
              <a:r>
                <a:rPr kumimoji="0" lang="en-US" sz="2157"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Power BI Pro for applications that are built and distributed </a:t>
              </a:r>
              <a:r>
                <a:rPr kumimoji="0" lang="en-US" sz="2157" b="0" i="0" u="none" strike="noStrike" kern="1200" cap="none" spc="0" normalizeH="0" baseline="0" noProof="0" dirty="0">
                  <a:ln>
                    <a:noFill/>
                  </a:ln>
                  <a:solidFill>
                    <a:srgbClr val="505050"/>
                  </a:solidFill>
                  <a:effectLst/>
                  <a:uLnTx/>
                  <a:uFillTx/>
                  <a:latin typeface="Segoe UI"/>
                  <a:ea typeface="+mn-ea"/>
                  <a:cs typeface="+mn-cs"/>
                </a:rPr>
                <a:t>without requiring per user licensing</a:t>
              </a:r>
            </a:p>
            <a:p>
              <a:pPr marL="0" marR="0" lvl="1" indent="0" algn="l" defTabSz="914367" rtl="0" eaLnBrk="1" fontAlgn="auto" latinLnBrk="0" hangingPunct="1">
                <a:lnSpc>
                  <a:spcPct val="90000"/>
                </a:lnSpc>
                <a:spcBef>
                  <a:spcPts val="0"/>
                </a:spcBef>
                <a:spcAft>
                  <a:spcPts val="0"/>
                </a:spcAft>
                <a:buClrTx/>
                <a:buSzTx/>
                <a:buFontTx/>
                <a:buNone/>
                <a:tabLst/>
                <a:defRPr/>
              </a:pPr>
              <a:endParaRPr kumimoji="0" lang="en-US" sz="2157" b="0" i="0" u="none" strike="noStrike" kern="1200" cap="none" spc="-2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31" name="Rectangle 30">
              <a:extLst>
                <a:ext uri="{FF2B5EF4-FFF2-40B4-BE49-F238E27FC236}">
                  <a16:creationId xmlns:a16="http://schemas.microsoft.com/office/drawing/2014/main" id="{63B3B4BB-A4AF-4EC0-9425-128C24C3EC23}"/>
                </a:ext>
              </a:extLst>
            </p:cNvPr>
            <p:cNvSpPr/>
            <p:nvPr/>
          </p:nvSpPr>
          <p:spPr bwMode="auto">
            <a:xfrm>
              <a:off x="9171410"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CAB49407-30C1-49BD-85BE-E2F32886420D}"/>
                </a:ext>
              </a:extLst>
            </p:cNvPr>
            <p:cNvSpPr/>
            <p:nvPr/>
          </p:nvSpPr>
          <p:spPr>
            <a:xfrm>
              <a:off x="9171410" y="2163428"/>
              <a:ext cx="2578608" cy="703636"/>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by </a:t>
              </a: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highlight>
                    <a:srgbClr val="FFFF00"/>
                  </a:highlight>
                  <a:uLnTx/>
                  <a:uFillTx/>
                  <a:latin typeface="Segoe UI Semilight"/>
                  <a:ea typeface="+mn-ea"/>
                  <a:cs typeface="Segoe UI" panose="020B0502040204020203" pitchFamily="34" charset="0"/>
                </a:rPr>
                <a:t>capacity</a:t>
              </a:r>
            </a:p>
          </p:txBody>
        </p:sp>
        <p:sp>
          <p:nvSpPr>
            <p:cNvPr id="33" name="Rectangle 32">
              <a:extLst>
                <a:ext uri="{FF2B5EF4-FFF2-40B4-BE49-F238E27FC236}">
                  <a16:creationId xmlns:a16="http://schemas.microsoft.com/office/drawing/2014/main" id="{004AC596-8869-4B82-8A37-4F61A46851A5}"/>
                </a:ext>
              </a:extLst>
            </p:cNvPr>
            <p:cNvSpPr/>
            <p:nvPr/>
          </p:nvSpPr>
          <p:spPr bwMode="auto">
            <a:xfrm>
              <a:off x="9171410"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4" name="TextBox 3">
            <a:extLst>
              <a:ext uri="{FF2B5EF4-FFF2-40B4-BE49-F238E27FC236}">
                <a16:creationId xmlns:a16="http://schemas.microsoft.com/office/drawing/2014/main" id="{76CB54C0-5A0F-4E9D-B6E7-407C12015FCA}"/>
              </a:ext>
            </a:extLst>
          </p:cNvPr>
          <p:cNvSpPr txBox="1"/>
          <p:nvPr/>
        </p:nvSpPr>
        <p:spPr>
          <a:xfrm>
            <a:off x="5818981" y="846976"/>
            <a:ext cx="1770421"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Segoe UI"/>
                <a:ea typeface="+mn-ea"/>
                <a:cs typeface="+mn-cs"/>
              </a:rPr>
              <a:t>Premium capacity</a:t>
            </a:r>
          </a:p>
        </p:txBody>
      </p:sp>
      <p:sp>
        <p:nvSpPr>
          <p:cNvPr id="34" name="TextBox 33">
            <a:extLst>
              <a:ext uri="{FF2B5EF4-FFF2-40B4-BE49-F238E27FC236}">
                <a16:creationId xmlns:a16="http://schemas.microsoft.com/office/drawing/2014/main" id="{7C90A287-D890-4246-8DFA-F12D8BDA513B}"/>
              </a:ext>
            </a:extLst>
          </p:cNvPr>
          <p:cNvSpPr txBox="1"/>
          <p:nvPr/>
        </p:nvSpPr>
        <p:spPr>
          <a:xfrm>
            <a:off x="3052271" y="851403"/>
            <a:ext cx="1611723"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Segoe UI"/>
                <a:ea typeface="+mn-ea"/>
                <a:cs typeface="+mn-cs"/>
              </a:rPr>
              <a:t>Shared capacity</a:t>
            </a:r>
          </a:p>
        </p:txBody>
      </p:sp>
      <p:sp>
        <p:nvSpPr>
          <p:cNvPr id="35" name="TextBox 34">
            <a:extLst>
              <a:ext uri="{FF2B5EF4-FFF2-40B4-BE49-F238E27FC236}">
                <a16:creationId xmlns:a16="http://schemas.microsoft.com/office/drawing/2014/main" id="{35D5CBFD-6B66-411F-B632-E09838CCCF5F}"/>
              </a:ext>
            </a:extLst>
          </p:cNvPr>
          <p:cNvSpPr txBox="1"/>
          <p:nvPr/>
        </p:nvSpPr>
        <p:spPr>
          <a:xfrm>
            <a:off x="8725569" y="857943"/>
            <a:ext cx="1920269"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mn-cs"/>
              </a:rPr>
              <a:t>Embedded </a:t>
            </a:r>
            <a:r>
              <a:rPr kumimoji="0" lang="en-US" sz="1400" b="0" i="0" u="none" strike="noStrike" kern="1200" cap="none" spc="0" normalizeH="0" baseline="0" noProof="0" dirty="0">
                <a:ln>
                  <a:noFill/>
                </a:ln>
                <a:solidFill>
                  <a:srgbClr val="FF0000"/>
                </a:solidFill>
                <a:effectLst/>
                <a:uLnTx/>
                <a:uFillTx/>
                <a:latin typeface="Segoe UI"/>
                <a:ea typeface="+mn-ea"/>
                <a:cs typeface="+mn-cs"/>
              </a:rPr>
              <a:t>capacity</a:t>
            </a:r>
          </a:p>
        </p:txBody>
      </p:sp>
    </p:spTree>
    <p:extLst>
      <p:ext uri="{BB962C8B-B14F-4D97-AF65-F5344CB8AC3E}">
        <p14:creationId xmlns:p14="http://schemas.microsoft.com/office/powerpoint/2010/main" val="79993525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Report</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62640"/>
            <a:ext cx="11896979" cy="14465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59968D25-5191-48D4-9881-5C676B479CF2}"/>
              </a:ext>
            </a:extLst>
          </p:cNvPr>
          <p:cNvSpPr txBox="1"/>
          <p:nvPr/>
        </p:nvSpPr>
        <p:spPr>
          <a:xfrm>
            <a:off x="295021" y="1262640"/>
            <a:ext cx="11896979" cy="4555093"/>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Can make from scratch, imported with dashboards that your team shared to you or connect to datasets like you can connect Excel that has Power View sheets, or SaaS Apps, Power BI Desktop that pre-built reports.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Report can Drill-through or Drill down or Bookmark view change to effect visual</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Multi page views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See more detail than Dashboard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Can publish to web or embedded to web or SharePoint online</a:t>
            </a:r>
          </a:p>
          <a:p>
            <a:pPr marR="0" lvl="0" algn="l" defTabSz="914400" rtl="0" eaLnBrk="1" fontAlgn="auto" latinLnBrk="0" hangingPunct="1">
              <a:lnSpc>
                <a:spcPct val="90000"/>
              </a:lnSpc>
              <a:spcBef>
                <a:spcPts val="0"/>
              </a:spcBef>
              <a:spcAft>
                <a:spcPts val="600"/>
              </a:spcAft>
              <a:buClrTx/>
              <a:buSzTx/>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95987B22-30F7-47B6-9FB1-2D0EC63DA14F}"/>
              </a:ext>
            </a:extLst>
          </p:cNvPr>
          <p:cNvPicPr>
            <a:picLocks noChangeAspect="1"/>
          </p:cNvPicPr>
          <p:nvPr/>
        </p:nvPicPr>
        <p:blipFill>
          <a:blip r:embed="rId3"/>
          <a:stretch>
            <a:fillRect/>
          </a:stretch>
        </p:blipFill>
        <p:spPr>
          <a:xfrm>
            <a:off x="513009" y="3685373"/>
            <a:ext cx="2612589" cy="1723344"/>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275C25AC-1641-42B6-BE00-524D42DAF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7874" y="3864554"/>
            <a:ext cx="2159990" cy="1544163"/>
          </a:xfrm>
          <a:prstGeom prst="rect">
            <a:avLst/>
          </a:prstGeom>
        </p:spPr>
      </p:pic>
      <p:sp>
        <p:nvSpPr>
          <p:cNvPr id="11" name="TextBox 10">
            <a:extLst>
              <a:ext uri="{FF2B5EF4-FFF2-40B4-BE49-F238E27FC236}">
                <a16:creationId xmlns:a16="http://schemas.microsoft.com/office/drawing/2014/main" id="{C5B4D7B5-272B-4FBA-826E-56F94CE1A5FF}"/>
              </a:ext>
            </a:extLst>
          </p:cNvPr>
          <p:cNvSpPr txBox="1"/>
          <p:nvPr/>
        </p:nvSpPr>
        <p:spPr>
          <a:xfrm>
            <a:off x="521136" y="5362206"/>
            <a:ext cx="11670863" cy="149579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 report</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is contained in a single workspace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can be associated with multiple dashboards within that workspace </a:t>
            </a:r>
            <a:r>
              <a:rPr kumimoji="0" lang="en-US" sz="1400" b="0" i="0" u="none" strike="noStrike" kern="1200" cap="none" spc="0" normalizeH="0" baseline="0" noProof="0" dirty="0">
                <a:ln>
                  <a:noFill/>
                </a:ln>
                <a:solidFill>
                  <a:srgbClr val="505050"/>
                </a:solidFill>
                <a:effectLst/>
                <a:uLnTx/>
                <a:uFillTx/>
                <a:latin typeface="Segoe UI"/>
                <a:ea typeface="+mn-ea"/>
                <a:cs typeface="+mn-cs"/>
              </a:rPr>
              <a:t>(tiles pinned from that one report can appear on multiple dashboards).</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can be created using data from one dataset. (the slight exception to this is that Power BI Desktop can combine more than 1 dataset into a single report and that report can be imported into Power BI)</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435DBA8D-7EFF-4A23-8342-12087541BE7E}"/>
              </a:ext>
            </a:extLst>
          </p:cNvPr>
          <p:cNvPicPr>
            <a:picLocks noChangeAspect="1"/>
          </p:cNvPicPr>
          <p:nvPr/>
        </p:nvPicPr>
        <p:blipFill>
          <a:blip r:embed="rId5"/>
          <a:stretch>
            <a:fillRect/>
          </a:stretch>
        </p:blipFill>
        <p:spPr>
          <a:xfrm>
            <a:off x="6951695" y="3328115"/>
            <a:ext cx="2572399" cy="2437859"/>
          </a:xfrm>
          <a:prstGeom prst="rect">
            <a:avLst/>
          </a:prstGeom>
        </p:spPr>
      </p:pic>
      <p:pic>
        <p:nvPicPr>
          <p:cNvPr id="7" name="Picture 6">
            <a:extLst>
              <a:ext uri="{FF2B5EF4-FFF2-40B4-BE49-F238E27FC236}">
                <a16:creationId xmlns:a16="http://schemas.microsoft.com/office/drawing/2014/main" id="{15C4C67F-975D-4859-8E07-ABA9747370F6}"/>
              </a:ext>
            </a:extLst>
          </p:cNvPr>
          <p:cNvPicPr>
            <a:picLocks noChangeAspect="1"/>
          </p:cNvPicPr>
          <p:nvPr/>
        </p:nvPicPr>
        <p:blipFill>
          <a:blip r:embed="rId6"/>
          <a:stretch>
            <a:fillRect/>
          </a:stretch>
        </p:blipFill>
        <p:spPr>
          <a:xfrm>
            <a:off x="3351713" y="3429000"/>
            <a:ext cx="1306675" cy="2097268"/>
          </a:xfrm>
          <a:prstGeom prst="rect">
            <a:avLst/>
          </a:prstGeom>
        </p:spPr>
      </p:pic>
      <p:pic>
        <p:nvPicPr>
          <p:cNvPr id="8" name="Picture 7">
            <a:extLst>
              <a:ext uri="{FF2B5EF4-FFF2-40B4-BE49-F238E27FC236}">
                <a16:creationId xmlns:a16="http://schemas.microsoft.com/office/drawing/2014/main" id="{B42DAD5A-B576-4ADE-B634-E7F476F61958}"/>
              </a:ext>
            </a:extLst>
          </p:cNvPr>
          <p:cNvPicPr>
            <a:picLocks noChangeAspect="1"/>
          </p:cNvPicPr>
          <p:nvPr/>
        </p:nvPicPr>
        <p:blipFill>
          <a:blip r:embed="rId7"/>
          <a:stretch>
            <a:fillRect/>
          </a:stretch>
        </p:blipFill>
        <p:spPr>
          <a:xfrm>
            <a:off x="4821329" y="3351431"/>
            <a:ext cx="1966586" cy="1524967"/>
          </a:xfrm>
          <a:prstGeom prst="rect">
            <a:avLst/>
          </a:prstGeom>
        </p:spPr>
      </p:pic>
    </p:spTree>
    <p:extLst>
      <p:ext uri="{BB962C8B-B14F-4D97-AF65-F5344CB8AC3E}">
        <p14:creationId xmlns:p14="http://schemas.microsoft.com/office/powerpoint/2010/main" val="137197969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Dashboard</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262640"/>
            <a:ext cx="11896979" cy="14465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4" name="Picture 3">
            <a:extLst>
              <a:ext uri="{FF2B5EF4-FFF2-40B4-BE49-F238E27FC236}">
                <a16:creationId xmlns:a16="http://schemas.microsoft.com/office/drawing/2014/main" id="{0C16E24A-E6E2-468C-8033-898F7D098458}"/>
              </a:ext>
            </a:extLst>
          </p:cNvPr>
          <p:cNvPicPr>
            <a:picLocks noChangeAspect="1"/>
          </p:cNvPicPr>
          <p:nvPr/>
        </p:nvPicPr>
        <p:blipFill>
          <a:blip r:embed="rId3"/>
          <a:stretch>
            <a:fillRect/>
          </a:stretch>
        </p:blipFill>
        <p:spPr>
          <a:xfrm>
            <a:off x="392307" y="4503742"/>
            <a:ext cx="2524125" cy="710229"/>
          </a:xfrm>
          <a:prstGeom prst="rect">
            <a:avLst/>
          </a:prstGeom>
        </p:spPr>
      </p:pic>
      <p:sp>
        <p:nvSpPr>
          <p:cNvPr id="10" name="TextBox 9">
            <a:extLst>
              <a:ext uri="{FF2B5EF4-FFF2-40B4-BE49-F238E27FC236}">
                <a16:creationId xmlns:a16="http://schemas.microsoft.com/office/drawing/2014/main" id="{59968D25-5191-48D4-9881-5C676B479CF2}"/>
              </a:ext>
            </a:extLst>
          </p:cNvPr>
          <p:cNvSpPr txBox="1"/>
          <p:nvPr/>
        </p:nvSpPr>
        <p:spPr>
          <a:xfrm>
            <a:off x="295022" y="1262640"/>
            <a:ext cx="11601958" cy="2828467"/>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From your creation or someone share to you</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Use for seeing things in high-level, business monitoring</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Set as featured dashboard (landing page) to view anytime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dirty="0">
                <a:gradFill>
                  <a:gsLst>
                    <a:gs pos="2917">
                      <a:srgbClr val="505050"/>
                    </a:gs>
                    <a:gs pos="30000">
                      <a:srgbClr val="505050"/>
                    </a:gs>
                  </a:gsLst>
                  <a:lin ang="5400000" scaled="0"/>
                </a:gradFill>
                <a:latin typeface="Segoe UI"/>
              </a:rPr>
              <a:t>One-page view</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National language Q&amp;A and Data Classification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 more non-data related tile such as Web content, Image, video or Streaming data</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Set for email alert such as some amount goes above the threshold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Real time monitoring with REST API (PUSH method) can use with Azure Stream Analytics </a:t>
            </a:r>
          </a:p>
        </p:txBody>
      </p:sp>
      <p:pic>
        <p:nvPicPr>
          <p:cNvPr id="6" name="Picture 5">
            <a:extLst>
              <a:ext uri="{FF2B5EF4-FFF2-40B4-BE49-F238E27FC236}">
                <a16:creationId xmlns:a16="http://schemas.microsoft.com/office/drawing/2014/main" id="{E99ABF9B-259F-46CC-BC87-822AEB567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999" y="4879716"/>
            <a:ext cx="3874893" cy="1654705"/>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2CC37086-FE61-4EDB-860F-8F25AD32EF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4678" y="4674378"/>
            <a:ext cx="2104090" cy="1563038"/>
          </a:xfrm>
          <a:prstGeom prst="rect">
            <a:avLst/>
          </a:prstGeom>
        </p:spPr>
      </p:pic>
      <p:sp>
        <p:nvSpPr>
          <p:cNvPr id="12" name="TextBox 11">
            <a:extLst>
              <a:ext uri="{FF2B5EF4-FFF2-40B4-BE49-F238E27FC236}">
                <a16:creationId xmlns:a16="http://schemas.microsoft.com/office/drawing/2014/main" id="{49581B51-BF2D-4548-A216-8DF46305CB49}"/>
              </a:ext>
            </a:extLst>
          </p:cNvPr>
          <p:cNvSpPr txBox="1"/>
          <p:nvPr/>
        </p:nvSpPr>
        <p:spPr>
          <a:xfrm>
            <a:off x="295021" y="5213971"/>
            <a:ext cx="5677154" cy="184358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 dashboard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is associated with a single workspace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can display visualizations from many different datasets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can display visualizations from many different reports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can display visualizations pinned from other tools (e.g., Excel)</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9366FF53-8375-4C99-A9FD-F872D3F8A734}"/>
              </a:ext>
            </a:extLst>
          </p:cNvPr>
          <p:cNvPicPr>
            <a:picLocks noChangeAspect="1"/>
          </p:cNvPicPr>
          <p:nvPr/>
        </p:nvPicPr>
        <p:blipFill>
          <a:blip r:embed="rId6"/>
          <a:stretch>
            <a:fillRect/>
          </a:stretch>
        </p:blipFill>
        <p:spPr>
          <a:xfrm>
            <a:off x="9971448" y="620584"/>
            <a:ext cx="1990550" cy="2650209"/>
          </a:xfrm>
          <a:prstGeom prst="rect">
            <a:avLst/>
          </a:prstGeom>
        </p:spPr>
      </p:pic>
      <p:pic>
        <p:nvPicPr>
          <p:cNvPr id="5" name="Picture 4">
            <a:extLst>
              <a:ext uri="{FF2B5EF4-FFF2-40B4-BE49-F238E27FC236}">
                <a16:creationId xmlns:a16="http://schemas.microsoft.com/office/drawing/2014/main" id="{BDAA1196-AB0C-47EE-A1AF-017F764B9278}"/>
              </a:ext>
            </a:extLst>
          </p:cNvPr>
          <p:cNvPicPr>
            <a:picLocks noChangeAspect="1"/>
          </p:cNvPicPr>
          <p:nvPr/>
        </p:nvPicPr>
        <p:blipFill>
          <a:blip r:embed="rId7"/>
          <a:stretch>
            <a:fillRect/>
          </a:stretch>
        </p:blipFill>
        <p:spPr>
          <a:xfrm>
            <a:off x="8134542" y="620584"/>
            <a:ext cx="1538098" cy="723038"/>
          </a:xfrm>
          <a:prstGeom prst="rect">
            <a:avLst/>
          </a:prstGeom>
        </p:spPr>
      </p:pic>
    </p:spTree>
    <p:extLst>
      <p:ext uri="{BB962C8B-B14F-4D97-AF65-F5344CB8AC3E}">
        <p14:creationId xmlns:p14="http://schemas.microsoft.com/office/powerpoint/2010/main" val="61926468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724" y="2457125"/>
            <a:ext cx="4633333" cy="2675927"/>
          </a:xfrm>
        </p:spPr>
        <p:txBody>
          <a:bodyPr anchor="t">
            <a:normAutofit/>
          </a:bodyPr>
          <a:lstStyle/>
          <a:p>
            <a:pPr defTabSz="1087869"/>
            <a:r>
              <a:rPr lang="en-US" sz="3921" spc="-100" dirty="0">
                <a:solidFill>
                  <a:srgbClr val="00B0F0"/>
                </a:solidFill>
              </a:rPr>
              <a:t>Securities and Identities</a:t>
            </a:r>
          </a:p>
        </p:txBody>
      </p:sp>
      <p:sp>
        <p:nvSpPr>
          <p:cNvPr id="7" name="Text Placeholder 6"/>
          <p:cNvSpPr>
            <a:spLocks noGrp="1"/>
          </p:cNvSpPr>
          <p:nvPr>
            <p:ph type="body" sz="quarter" idx="10"/>
          </p:nvPr>
        </p:nvSpPr>
        <p:spPr/>
        <p:txBody>
          <a:bodyPr/>
          <a:lstStyle/>
          <a:p>
            <a:r>
              <a:rPr lang="en-US" dirty="0"/>
              <a:t>Narisorn Limpaswadpaisarn</a:t>
            </a:r>
          </a:p>
        </p:txBody>
      </p:sp>
    </p:spTree>
    <p:extLst>
      <p:ext uri="{BB962C8B-B14F-4D97-AF65-F5344CB8AC3E}">
        <p14:creationId xmlns:p14="http://schemas.microsoft.com/office/powerpoint/2010/main" val="138722787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 Security (in cloud)</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300643"/>
            <a:ext cx="11724154" cy="3376309"/>
          </a:xfrm>
          <a:prstGeom prst="rect">
            <a:avLst/>
          </a:prstGeom>
          <a:noFill/>
        </p:spPr>
        <p:txBody>
          <a:bodyPr wrap="square" lIns="182880" tIns="146304" rIns="182880" bIns="146304" rtlCol="0">
            <a:spAutoFit/>
          </a:bodyPr>
          <a:lstStyle/>
          <a:p>
            <a:pPr marL="457200" lvl="0" indent="-457200">
              <a:buFontTx/>
              <a:buChar char="-"/>
            </a:pPr>
            <a:r>
              <a:rPr lang="en-US" sz="2800" dirty="0"/>
              <a:t>In transits – Always in HTTPS encrypted</a:t>
            </a:r>
          </a:p>
          <a:p>
            <a:pPr marL="457200" lvl="0" indent="-457200">
              <a:buFontTx/>
              <a:buChar char="-"/>
            </a:pPr>
            <a:r>
              <a:rPr lang="en-US" sz="2800" dirty="0">
                <a:gradFill>
                  <a:gsLst>
                    <a:gs pos="2917">
                      <a:srgbClr val="505050"/>
                    </a:gs>
                    <a:gs pos="30000">
                      <a:srgbClr val="505050"/>
                    </a:gs>
                  </a:gsLst>
                  <a:lin ang="5400000" scaled="0"/>
                </a:gradFill>
                <a:latin typeface="Segoe UI"/>
              </a:rPr>
              <a:t>At rest, it depends (mostly Blob storage and Azure SQL) – such as </a:t>
            </a:r>
          </a:p>
          <a:p>
            <a:pPr marL="914400" lvl="1" indent="-457200">
              <a:buFontTx/>
              <a:buChar char="-"/>
            </a:pPr>
            <a:r>
              <a:rPr kumimoji="0" lang="en-US" sz="240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Datasets</a:t>
            </a:r>
          </a:p>
          <a:p>
            <a:pPr marL="914400" lvl="1" indent="-457200">
              <a:buFontTx/>
              <a:buChar char="-"/>
            </a:pPr>
            <a:r>
              <a:rPr kumimoji="0" lang="en-US" sz="240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Credentials to connect to the data sources </a:t>
            </a:r>
          </a:p>
          <a:p>
            <a:pPr marL="914400" lvl="1" indent="-457200">
              <a:buFontTx/>
              <a:buChar char="-"/>
            </a:pPr>
            <a:r>
              <a:rPr lang="en-US" sz="2400" dirty="0">
                <a:gradFill>
                  <a:gsLst>
                    <a:gs pos="2917">
                      <a:srgbClr val="505050"/>
                    </a:gs>
                    <a:gs pos="30000">
                      <a:srgbClr val="505050"/>
                    </a:gs>
                  </a:gsLst>
                  <a:lin ang="5400000" scaled="0"/>
                </a:gradFill>
                <a:latin typeface="Segoe UI"/>
              </a:rPr>
              <a:t>Metadata is the report/dashboard layout</a:t>
            </a:r>
          </a:p>
          <a:p>
            <a:pPr marL="914400" lvl="1" indent="-457200">
              <a:buFontTx/>
              <a:buChar char="-"/>
            </a:pPr>
            <a:r>
              <a:rPr kumimoji="0" lang="en-US" sz="240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Visual cache stores data to render that visuals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3B0DF009-5BAB-404F-B19A-916B26E2C6C0}"/>
              </a:ext>
            </a:extLst>
          </p:cNvPr>
          <p:cNvSpPr txBox="1"/>
          <p:nvPr/>
        </p:nvSpPr>
        <p:spPr>
          <a:xfrm>
            <a:off x="682224" y="4776406"/>
            <a:ext cx="649043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Encryption keys on Blob storage are kept by Microsoft</a:t>
            </a:r>
          </a:p>
        </p:txBody>
      </p:sp>
      <p:sp>
        <p:nvSpPr>
          <p:cNvPr id="7" name="TextBox 6">
            <a:extLst>
              <a:ext uri="{FF2B5EF4-FFF2-40B4-BE49-F238E27FC236}">
                <a16:creationId xmlns:a16="http://schemas.microsoft.com/office/drawing/2014/main" id="{3CBEA4EF-7A9E-41A9-9778-D550AF6EAF5A}"/>
              </a:ext>
            </a:extLst>
          </p:cNvPr>
          <p:cNvSpPr txBox="1"/>
          <p:nvPr/>
        </p:nvSpPr>
        <p:spPr>
          <a:xfrm>
            <a:off x="682224" y="5224391"/>
            <a:ext cx="839717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SQL DB uses Transparent Data Encryption managed by Microsoft</a:t>
            </a:r>
          </a:p>
        </p:txBody>
      </p:sp>
      <p:sp>
        <p:nvSpPr>
          <p:cNvPr id="3" name="TextBox 2">
            <a:extLst>
              <a:ext uri="{FF2B5EF4-FFF2-40B4-BE49-F238E27FC236}">
                <a16:creationId xmlns:a16="http://schemas.microsoft.com/office/drawing/2014/main" id="{5DD0FD80-7B41-45C3-8E9F-DEBCA4E7780A}"/>
              </a:ext>
            </a:extLst>
          </p:cNvPr>
          <p:cNvSpPr txBox="1"/>
          <p:nvPr/>
        </p:nvSpPr>
        <p:spPr>
          <a:xfrm>
            <a:off x="682224" y="4339413"/>
            <a:ext cx="681487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The keys are automated, and Microsoft Staff can’t access </a:t>
            </a:r>
          </a:p>
        </p:txBody>
      </p:sp>
      <p:sp>
        <p:nvSpPr>
          <p:cNvPr id="4" name="Rectangle 3">
            <a:extLst>
              <a:ext uri="{FF2B5EF4-FFF2-40B4-BE49-F238E27FC236}">
                <a16:creationId xmlns:a16="http://schemas.microsoft.com/office/drawing/2014/main" id="{145A0698-7298-4741-B8D1-F40852171EFA}"/>
              </a:ext>
            </a:extLst>
          </p:cNvPr>
          <p:cNvSpPr/>
          <p:nvPr/>
        </p:nvSpPr>
        <p:spPr>
          <a:xfrm>
            <a:off x="5897490" y="3861361"/>
            <a:ext cx="4950522" cy="341632"/>
          </a:xfrm>
          <a:prstGeom prst="rect">
            <a:avLst/>
          </a:prstGeom>
        </p:spPr>
        <p:txBody>
          <a:bodyPr wrap="none">
            <a:spAutoFit/>
          </a:bodyPr>
          <a:lstStyle/>
          <a:p>
            <a:pPr>
              <a:lnSpc>
                <a:spcPct val="90000"/>
              </a:lnSpc>
              <a:spcAft>
                <a:spcPts val="600"/>
              </a:spcAft>
            </a:pPr>
            <a:r>
              <a:rPr lang="en-US" dirty="0">
                <a:solidFill>
                  <a:srgbClr val="FF0000"/>
                </a:solidFill>
              </a:rPr>
              <a:t>** Enable RLS makes varieties of cache versions</a:t>
            </a:r>
          </a:p>
        </p:txBody>
      </p:sp>
      <p:sp>
        <p:nvSpPr>
          <p:cNvPr id="10" name="TextBox 9">
            <a:extLst>
              <a:ext uri="{FF2B5EF4-FFF2-40B4-BE49-F238E27FC236}">
                <a16:creationId xmlns:a16="http://schemas.microsoft.com/office/drawing/2014/main" id="{8986E79A-5391-457A-A8EB-753776B3A56E}"/>
              </a:ext>
            </a:extLst>
          </p:cNvPr>
          <p:cNvSpPr txBox="1"/>
          <p:nvPr/>
        </p:nvSpPr>
        <p:spPr>
          <a:xfrm>
            <a:off x="682224" y="5703648"/>
            <a:ext cx="89540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Encryption keys are also kept in On-premise Gateway if there is a connection</a:t>
            </a:r>
          </a:p>
        </p:txBody>
      </p:sp>
      <p:sp>
        <p:nvSpPr>
          <p:cNvPr id="11" name="TextBox 10">
            <a:extLst>
              <a:ext uri="{FF2B5EF4-FFF2-40B4-BE49-F238E27FC236}">
                <a16:creationId xmlns:a16="http://schemas.microsoft.com/office/drawing/2014/main" id="{72FDDC32-63DA-42E8-9798-8119AD9B02A0}"/>
              </a:ext>
            </a:extLst>
          </p:cNvPr>
          <p:cNvSpPr txBox="1"/>
          <p:nvPr/>
        </p:nvSpPr>
        <p:spPr>
          <a:xfrm>
            <a:off x="682224" y="6168347"/>
            <a:ext cx="1109258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Encryption keys are also encrypted by SQL Data Movement Role for Cloud-based data sources </a:t>
            </a:r>
          </a:p>
        </p:txBody>
      </p:sp>
      <p:sp>
        <p:nvSpPr>
          <p:cNvPr id="5" name="Rectangle 4">
            <a:extLst>
              <a:ext uri="{FF2B5EF4-FFF2-40B4-BE49-F238E27FC236}">
                <a16:creationId xmlns:a16="http://schemas.microsoft.com/office/drawing/2014/main" id="{63FAFC16-62BB-48A1-B212-B35618D76FCE}"/>
              </a:ext>
            </a:extLst>
          </p:cNvPr>
          <p:cNvSpPr/>
          <p:nvPr/>
        </p:nvSpPr>
        <p:spPr>
          <a:xfrm>
            <a:off x="7723482" y="505326"/>
            <a:ext cx="4691446" cy="646331"/>
          </a:xfrm>
          <a:prstGeom prst="rect">
            <a:avLst/>
          </a:prstGeom>
        </p:spPr>
        <p:txBody>
          <a:bodyPr wrap="square">
            <a:spAutoFit/>
          </a:bodyPr>
          <a:lstStyle/>
          <a:p>
            <a:r>
              <a:rPr lang="en-US" dirty="0">
                <a:hlinkClick r:id="rId3"/>
              </a:rPr>
              <a:t>https://docs.microsoft.com/en-us/power-bi/whitepaper-powerbi-security</a:t>
            </a:r>
            <a:r>
              <a:rPr lang="en-US" dirty="0"/>
              <a:t> </a:t>
            </a:r>
          </a:p>
        </p:txBody>
      </p:sp>
    </p:spTree>
    <p:extLst>
      <p:ext uri="{BB962C8B-B14F-4D97-AF65-F5344CB8AC3E}">
        <p14:creationId xmlns:p14="http://schemas.microsoft.com/office/powerpoint/2010/main" val="2371931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792D847C-7253-4E1C-AA5F-6023C7AC142D}"/>
              </a:ext>
            </a:extLst>
          </p:cNvPr>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 Security (in cloud)</a:t>
            </a:r>
          </a:p>
        </p:txBody>
      </p:sp>
      <p:pic>
        <p:nvPicPr>
          <p:cNvPr id="3" name="Picture 2">
            <a:extLst>
              <a:ext uri="{FF2B5EF4-FFF2-40B4-BE49-F238E27FC236}">
                <a16:creationId xmlns:a16="http://schemas.microsoft.com/office/drawing/2014/main" id="{C1B93A3E-0F0C-458F-BB6C-5EA357272D52}"/>
              </a:ext>
            </a:extLst>
          </p:cNvPr>
          <p:cNvPicPr>
            <a:picLocks noChangeAspect="1"/>
          </p:cNvPicPr>
          <p:nvPr/>
        </p:nvPicPr>
        <p:blipFill>
          <a:blip r:embed="rId3"/>
          <a:stretch>
            <a:fillRect/>
          </a:stretch>
        </p:blipFill>
        <p:spPr>
          <a:xfrm>
            <a:off x="1029092" y="1404214"/>
            <a:ext cx="10133815" cy="5339058"/>
          </a:xfrm>
          <a:prstGeom prst="rect">
            <a:avLst/>
          </a:prstGeom>
        </p:spPr>
      </p:pic>
      <p:sp>
        <p:nvSpPr>
          <p:cNvPr id="9" name="Rectangle 8">
            <a:extLst>
              <a:ext uri="{FF2B5EF4-FFF2-40B4-BE49-F238E27FC236}">
                <a16:creationId xmlns:a16="http://schemas.microsoft.com/office/drawing/2014/main" id="{84179130-97F3-4949-B487-B9BB6D1FF777}"/>
              </a:ext>
            </a:extLst>
          </p:cNvPr>
          <p:cNvSpPr/>
          <p:nvPr/>
        </p:nvSpPr>
        <p:spPr>
          <a:xfrm>
            <a:off x="7723482" y="505326"/>
            <a:ext cx="4691446" cy="646331"/>
          </a:xfrm>
          <a:prstGeom prst="rect">
            <a:avLst/>
          </a:prstGeom>
        </p:spPr>
        <p:txBody>
          <a:bodyPr wrap="square">
            <a:spAutoFit/>
          </a:bodyPr>
          <a:lstStyle/>
          <a:p>
            <a:r>
              <a:rPr lang="en-US" dirty="0">
                <a:hlinkClick r:id="rId4"/>
              </a:rPr>
              <a:t>https://docs.microsoft.com/en-us/power-bi/whitepaper-powerbi-security</a:t>
            </a:r>
            <a:r>
              <a:rPr lang="en-US" dirty="0"/>
              <a:t> </a:t>
            </a:r>
          </a:p>
        </p:txBody>
      </p:sp>
    </p:spTree>
    <p:extLst>
      <p:ext uri="{BB962C8B-B14F-4D97-AF65-F5344CB8AC3E}">
        <p14:creationId xmlns:p14="http://schemas.microsoft.com/office/powerpoint/2010/main" val="34242541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 stored</a:t>
            </a:r>
          </a:p>
        </p:txBody>
      </p:sp>
      <p:sp>
        <p:nvSpPr>
          <p:cNvPr id="5" name="TextBox 4">
            <a:extLst>
              <a:ext uri="{FF2B5EF4-FFF2-40B4-BE49-F238E27FC236}">
                <a16:creationId xmlns:a16="http://schemas.microsoft.com/office/drawing/2014/main" id="{E642B7F4-C9AC-4888-8F0A-827643044060}"/>
              </a:ext>
            </a:extLst>
          </p:cNvPr>
          <p:cNvSpPr txBox="1"/>
          <p:nvPr/>
        </p:nvSpPr>
        <p:spPr>
          <a:xfrm>
            <a:off x="295021" y="1404214"/>
            <a:ext cx="12388592" cy="1037207"/>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can check here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DDDC73DC-62D4-4D0A-927D-3A096F8E4166}"/>
              </a:ext>
            </a:extLst>
          </p:cNvPr>
          <p:cNvPicPr>
            <a:picLocks noChangeAspect="1"/>
          </p:cNvPicPr>
          <p:nvPr/>
        </p:nvPicPr>
        <p:blipFill>
          <a:blip r:embed="rId3"/>
          <a:stretch>
            <a:fillRect/>
          </a:stretch>
        </p:blipFill>
        <p:spPr>
          <a:xfrm>
            <a:off x="1206630" y="2668011"/>
            <a:ext cx="2844145" cy="3497137"/>
          </a:xfrm>
          <a:prstGeom prst="rect">
            <a:avLst/>
          </a:prstGeom>
        </p:spPr>
      </p:pic>
      <p:pic>
        <p:nvPicPr>
          <p:cNvPr id="4" name="Picture 3">
            <a:extLst>
              <a:ext uri="{FF2B5EF4-FFF2-40B4-BE49-F238E27FC236}">
                <a16:creationId xmlns:a16="http://schemas.microsoft.com/office/drawing/2014/main" id="{2DF0F7A7-1447-4402-BDAA-BE0D407383AD}"/>
              </a:ext>
            </a:extLst>
          </p:cNvPr>
          <p:cNvPicPr>
            <a:picLocks noChangeAspect="1"/>
          </p:cNvPicPr>
          <p:nvPr/>
        </p:nvPicPr>
        <p:blipFill>
          <a:blip r:embed="rId4"/>
          <a:stretch>
            <a:fillRect/>
          </a:stretch>
        </p:blipFill>
        <p:spPr>
          <a:xfrm>
            <a:off x="4807632" y="3094642"/>
            <a:ext cx="5863628" cy="2231502"/>
          </a:xfrm>
          <a:prstGeom prst="rect">
            <a:avLst/>
          </a:prstGeom>
        </p:spPr>
      </p:pic>
    </p:spTree>
    <p:extLst>
      <p:ext uri="{BB962C8B-B14F-4D97-AF65-F5344CB8AC3E}">
        <p14:creationId xmlns:p14="http://schemas.microsoft.com/office/powerpoint/2010/main" val="98063711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Security</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300643"/>
            <a:ext cx="11573325" cy="3416320"/>
          </a:xfrm>
          <a:prstGeom prst="rect">
            <a:avLst/>
          </a:prstGeom>
          <a:noFill/>
        </p:spPr>
        <p:txBody>
          <a:bodyPr wrap="square" lIns="182880" tIns="146304" rIns="182880" bIns="146304" rtlCol="0">
            <a:spAutoFit/>
          </a:bodyPr>
          <a:lstStyle/>
          <a:p>
            <a:pPr marL="457200" lvl="0" indent="-457200">
              <a:buFontTx/>
              <a:buChar char="-"/>
            </a:pPr>
            <a:r>
              <a:rPr lang="en-US" sz="3200" dirty="0"/>
              <a:t>User Identity – AAD, MFA</a:t>
            </a:r>
          </a:p>
          <a:p>
            <a:pPr marL="457200" lvl="0" indent="-457200">
              <a:buFontTx/>
              <a:buChar char="-"/>
            </a:pPr>
            <a:r>
              <a:rPr lang="en-US" sz="3200" dirty="0"/>
              <a:t>Data Security</a:t>
            </a:r>
          </a:p>
          <a:p>
            <a:pPr marL="457200" lvl="0" indent="-457200">
              <a:buFontTx/>
              <a:buChar char="-"/>
            </a:pPr>
            <a:r>
              <a:rPr lang="en-US" sz="3200" dirty="0"/>
              <a:t>Compliance &amp; Market availability</a:t>
            </a:r>
          </a:p>
          <a:p>
            <a:pPr marL="457200" lvl="0" indent="-457200">
              <a:buFontTx/>
              <a:buChar char="-"/>
            </a:pPr>
            <a:r>
              <a:rPr lang="en-US" sz="3200" dirty="0"/>
              <a:t>Content protection - RLS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188618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82139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Azure Active Directory</a:t>
            </a:r>
          </a:p>
        </p:txBody>
      </p:sp>
      <p:sp>
        <p:nvSpPr>
          <p:cNvPr id="8" name="TextBox 7">
            <a:extLst>
              <a:ext uri="{FF2B5EF4-FFF2-40B4-BE49-F238E27FC236}">
                <a16:creationId xmlns:a16="http://schemas.microsoft.com/office/drawing/2014/main" id="{2894BFC2-F93A-4059-AA13-D396A23F04CA}"/>
              </a:ext>
            </a:extLst>
          </p:cNvPr>
          <p:cNvSpPr txBox="1"/>
          <p:nvPr/>
        </p:nvSpPr>
        <p:spPr>
          <a:xfrm>
            <a:off x="295021" y="1404214"/>
            <a:ext cx="12388592" cy="3083921"/>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Like Microsoft Azure, Dynamics 365, Office 365 for Identity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Use AD connect (with SSO) to on-prem to cloud authentication</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Managed Identities (Password auth)</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Federated </a:t>
            </a:r>
            <a:r>
              <a:rPr lang="en-US" sz="2400" dirty="0">
                <a:gradFill>
                  <a:gsLst>
                    <a:gs pos="2917">
                      <a:srgbClr val="505050"/>
                    </a:gs>
                    <a:gs pos="30000">
                      <a:srgbClr val="505050"/>
                    </a:gs>
                  </a:gsLst>
                  <a:lin ang="5400000" scaled="0"/>
                </a:gradFill>
                <a:latin typeface="Segoe UI"/>
              </a:rPr>
              <a:t>Identities (ADFS or 3</a:t>
            </a:r>
            <a:r>
              <a:rPr lang="en-US" sz="2400" baseline="30000" dirty="0">
                <a:gradFill>
                  <a:gsLst>
                    <a:gs pos="2917">
                      <a:srgbClr val="505050"/>
                    </a:gs>
                    <a:gs pos="30000">
                      <a:srgbClr val="505050"/>
                    </a:gs>
                  </a:gsLst>
                  <a:lin ang="5400000" scaled="0"/>
                </a:gradFill>
                <a:latin typeface="Segoe UI"/>
              </a:rPr>
              <a:t>rd</a:t>
            </a:r>
            <a:r>
              <a:rPr lang="en-US" sz="2400" dirty="0">
                <a:gradFill>
                  <a:gsLst>
                    <a:gs pos="2917">
                      <a:srgbClr val="505050"/>
                    </a:gs>
                    <a:gs pos="30000">
                      <a:srgbClr val="505050"/>
                    </a:gs>
                  </a:gsLst>
                  <a:lin ang="5400000" scaled="0"/>
                </a:gradFill>
                <a:latin typeface="Segoe UI"/>
              </a:rPr>
              <a:t> Party)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All users need to have Power BI license (Free or Pro)</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0633578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82139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Azure Active Directory</a:t>
            </a:r>
          </a:p>
        </p:txBody>
      </p:sp>
      <p:sp>
        <p:nvSpPr>
          <p:cNvPr id="8" name="TextBox 7">
            <a:extLst>
              <a:ext uri="{FF2B5EF4-FFF2-40B4-BE49-F238E27FC236}">
                <a16:creationId xmlns:a16="http://schemas.microsoft.com/office/drawing/2014/main" id="{2894BFC2-F93A-4059-AA13-D396A23F04CA}"/>
              </a:ext>
            </a:extLst>
          </p:cNvPr>
          <p:cNvSpPr txBox="1"/>
          <p:nvPr/>
        </p:nvSpPr>
        <p:spPr>
          <a:xfrm>
            <a:off x="295021" y="1404214"/>
            <a:ext cx="12388592" cy="267457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Global Administrator can check this app</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 can access in Office 365 admin center or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6"/>
              </a:rPr>
              <a:t>https://aad.portal.azure.com</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Enterprise Application -&gt; Search for Power BI</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2D8DC098-136A-4B2A-9416-BF8F2E465EEE}"/>
              </a:ext>
            </a:extLst>
          </p:cNvPr>
          <p:cNvPicPr>
            <a:picLocks noChangeAspect="1"/>
          </p:cNvPicPr>
          <p:nvPr/>
        </p:nvPicPr>
        <p:blipFill>
          <a:blip r:embed="rId7"/>
          <a:stretch>
            <a:fillRect/>
          </a:stretch>
        </p:blipFill>
        <p:spPr>
          <a:xfrm>
            <a:off x="1463443" y="2824221"/>
            <a:ext cx="8399014" cy="3736849"/>
          </a:xfrm>
          <a:prstGeom prst="rect">
            <a:avLst/>
          </a:prstGeom>
        </p:spPr>
      </p:pic>
    </p:spTree>
    <p:extLst>
      <p:ext uri="{BB962C8B-B14F-4D97-AF65-F5344CB8AC3E}">
        <p14:creationId xmlns:p14="http://schemas.microsoft.com/office/powerpoint/2010/main" val="355955126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82139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Multi-Factor Authentication</a:t>
            </a:r>
          </a:p>
        </p:txBody>
      </p:sp>
      <p:sp>
        <p:nvSpPr>
          <p:cNvPr id="8" name="TextBox 7">
            <a:extLst>
              <a:ext uri="{FF2B5EF4-FFF2-40B4-BE49-F238E27FC236}">
                <a16:creationId xmlns:a16="http://schemas.microsoft.com/office/drawing/2014/main" id="{2894BFC2-F93A-4059-AA13-D396A23F04CA}"/>
              </a:ext>
            </a:extLst>
          </p:cNvPr>
          <p:cNvSpPr txBox="1"/>
          <p:nvPr/>
        </p:nvSpPr>
        <p:spPr>
          <a:xfrm>
            <a:off x="295020" y="1300643"/>
            <a:ext cx="11304797" cy="3416320"/>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Enabled through Azure Portal (need Office 365 or AD Premium license)</a:t>
            </a:r>
          </a:p>
          <a:p>
            <a:pPr marL="342900" lvl="0" indent="-342900">
              <a:lnSpc>
                <a:spcPct val="90000"/>
              </a:lnSpc>
              <a:spcAft>
                <a:spcPts val="600"/>
              </a:spcAft>
              <a:buFontTx/>
              <a:buChar char="-"/>
              <a:defRPr/>
            </a:pPr>
            <a:r>
              <a:rPr lang="en-US" sz="2400" dirty="0">
                <a:gradFill>
                  <a:gsLst>
                    <a:gs pos="2917">
                      <a:srgbClr val="505050"/>
                    </a:gs>
                    <a:gs pos="30000">
                      <a:srgbClr val="505050"/>
                    </a:gs>
                  </a:gsLst>
                  <a:lin ang="5400000" scaled="0"/>
                </a:gradFill>
                <a:latin typeface="Segoe UI"/>
              </a:rPr>
              <a:t>Azure MFA supports Phone call, text to phone, Notifications through app and verification code from mobile or hardware token. </a:t>
            </a:r>
          </a:p>
          <a:p>
            <a:pPr marL="342900" lvl="0" indent="-342900">
              <a:lnSpc>
                <a:spcPct val="90000"/>
              </a:lnSpc>
              <a:spcAft>
                <a:spcPts val="600"/>
              </a:spcAft>
              <a:buFontTx/>
              <a:buChar char="-"/>
              <a:defRPr/>
            </a:pPr>
            <a:r>
              <a:rPr lang="en-US" sz="2400" dirty="0">
                <a:gradFill>
                  <a:gsLst>
                    <a:gs pos="2917">
                      <a:srgbClr val="505050"/>
                    </a:gs>
                    <a:gs pos="30000">
                      <a:srgbClr val="505050"/>
                    </a:gs>
                  </a:gsLst>
                  <a:lin ang="5400000" scaled="0"/>
                </a:gradFill>
                <a:latin typeface="Segoe UI"/>
              </a:rPr>
              <a:t>Set up at </a:t>
            </a:r>
            <a:r>
              <a:rPr lang="en-US" sz="2400" dirty="0">
                <a:hlinkClick r:id="rId6"/>
              </a:rPr>
              <a:t>https://aka.ms/mfasetup</a:t>
            </a:r>
            <a:endParaRPr lang="en-US" sz="2400" dirty="0"/>
          </a:p>
          <a:p>
            <a:pPr marL="342900" lvl="0" indent="-342900">
              <a:lnSpc>
                <a:spcPct val="90000"/>
              </a:lnSpc>
              <a:spcAft>
                <a:spcPts val="600"/>
              </a:spcAft>
              <a:buFontTx/>
              <a:buChar char="-"/>
              <a:defRPr/>
            </a:pPr>
            <a:r>
              <a:rPr lang="en-US" sz="2400" dirty="0">
                <a:gradFill>
                  <a:gsLst>
                    <a:gs pos="2917">
                      <a:srgbClr val="505050"/>
                    </a:gs>
                    <a:gs pos="30000">
                      <a:srgbClr val="505050"/>
                    </a:gs>
                  </a:gsLst>
                  <a:lin ang="5400000" scaled="0"/>
                </a:gradFill>
                <a:latin typeface="Segoe UI"/>
              </a:rPr>
              <a:t>Need </a:t>
            </a:r>
            <a:r>
              <a:rPr lang="en-US" sz="2400" dirty="0">
                <a:hlinkClick r:id="rId7"/>
              </a:rPr>
              <a:t>Microsoft Authenticator app</a:t>
            </a:r>
            <a:r>
              <a:rPr lang="en-US" sz="2400" dirty="0"/>
              <a:t> </a:t>
            </a:r>
            <a:r>
              <a:rPr lang="en-US" sz="2400" dirty="0">
                <a:gradFill>
                  <a:gsLst>
                    <a:gs pos="2917">
                      <a:srgbClr val="505050"/>
                    </a:gs>
                    <a:gs pos="30000">
                      <a:srgbClr val="505050"/>
                    </a:gs>
                  </a:gsLst>
                  <a:lin ang="5400000" scaled="0"/>
                </a:gradFill>
                <a:latin typeface="Segoe UI"/>
              </a:rPr>
              <a:t>to your devices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If you have ADFS, you can have 3</a:t>
            </a:r>
            <a:r>
              <a:rPr lang="en-US" sz="2400" baseline="30000" dirty="0">
                <a:gradFill>
                  <a:gsLst>
                    <a:gs pos="2917">
                      <a:srgbClr val="505050"/>
                    </a:gs>
                    <a:gs pos="30000">
                      <a:srgbClr val="505050"/>
                    </a:gs>
                  </a:gsLst>
                  <a:lin ang="5400000" scaled="0"/>
                </a:gradFill>
                <a:latin typeface="Segoe UI"/>
              </a:rPr>
              <a:t>rd</a:t>
            </a:r>
            <a:r>
              <a:rPr lang="en-US" sz="2400" dirty="0">
                <a:gradFill>
                  <a:gsLst>
                    <a:gs pos="2917">
                      <a:srgbClr val="505050"/>
                    </a:gs>
                    <a:gs pos="30000">
                      <a:srgbClr val="505050"/>
                    </a:gs>
                  </a:gsLst>
                  <a:lin ang="5400000" scaled="0"/>
                </a:gradFill>
                <a:latin typeface="Segoe UI"/>
              </a:rPr>
              <a:t> party on-premise MFA for your tenant</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677A22E2-1BB5-4B7D-9C98-7DFF6A843454}"/>
              </a:ext>
            </a:extLst>
          </p:cNvPr>
          <p:cNvPicPr>
            <a:picLocks noChangeAspect="1"/>
          </p:cNvPicPr>
          <p:nvPr/>
        </p:nvPicPr>
        <p:blipFill>
          <a:blip r:embed="rId8"/>
          <a:stretch>
            <a:fillRect/>
          </a:stretch>
        </p:blipFill>
        <p:spPr>
          <a:xfrm>
            <a:off x="3860006" y="3957765"/>
            <a:ext cx="4471987" cy="2471737"/>
          </a:xfrm>
          <a:prstGeom prst="rect">
            <a:avLst/>
          </a:prstGeom>
        </p:spPr>
      </p:pic>
    </p:spTree>
    <p:extLst>
      <p:ext uri="{BB962C8B-B14F-4D97-AF65-F5344CB8AC3E}">
        <p14:creationId xmlns:p14="http://schemas.microsoft.com/office/powerpoint/2010/main" val="30169066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F591-6692-4254-B82E-5DE920237EBD}"/>
              </a:ext>
            </a:extLst>
          </p:cNvPr>
          <p:cNvSpPr>
            <a:spLocks noGrp="1"/>
          </p:cNvSpPr>
          <p:nvPr>
            <p:ph type="title"/>
          </p:nvPr>
        </p:nvSpPr>
        <p:spPr>
          <a:xfrm>
            <a:off x="269241" y="280106"/>
            <a:ext cx="11655840" cy="899537"/>
          </a:xfrm>
        </p:spPr>
        <p:txBody>
          <a:bodyPr/>
          <a:lstStyle/>
          <a:p>
            <a:r>
              <a:rPr lang="en-US" sz="3921" dirty="0"/>
              <a:t>Power BI user license tiers</a:t>
            </a:r>
          </a:p>
        </p:txBody>
      </p:sp>
      <p:sp>
        <p:nvSpPr>
          <p:cNvPr id="29" name="Rectangle 28">
            <a:extLst>
              <a:ext uri="{FF2B5EF4-FFF2-40B4-BE49-F238E27FC236}">
                <a16:creationId xmlns:a16="http://schemas.microsoft.com/office/drawing/2014/main" id="{0E0AE033-CC1A-40C3-AE34-81BFB96D7ABA}"/>
              </a:ext>
            </a:extLst>
          </p:cNvPr>
          <p:cNvSpPr/>
          <p:nvPr/>
        </p:nvSpPr>
        <p:spPr bwMode="auto">
          <a:xfrm>
            <a:off x="9174361" y="1857916"/>
            <a:ext cx="2465168"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Rectangle 29">
            <a:extLst>
              <a:ext uri="{FF2B5EF4-FFF2-40B4-BE49-F238E27FC236}">
                <a16:creationId xmlns:a16="http://schemas.microsoft.com/office/drawing/2014/main" id="{623C9316-7864-4477-BDCC-9FD311B2FC9A}"/>
              </a:ext>
            </a:extLst>
          </p:cNvPr>
          <p:cNvSpPr/>
          <p:nvPr/>
        </p:nvSpPr>
        <p:spPr bwMode="auto">
          <a:xfrm>
            <a:off x="459280" y="1857916"/>
            <a:ext cx="4930336"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116A17B4-153A-41B7-9BF4-79F2C24FA5D8}"/>
              </a:ext>
            </a:extLst>
          </p:cNvPr>
          <p:cNvSpPr/>
          <p:nvPr/>
        </p:nvSpPr>
        <p:spPr bwMode="auto">
          <a:xfrm>
            <a:off x="6143974" y="1857916"/>
            <a:ext cx="2465168"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4403A8D4-DD1D-4BD7-B66E-328B3A237BC5}"/>
              </a:ext>
            </a:extLst>
          </p:cNvPr>
          <p:cNvSpPr/>
          <p:nvPr/>
        </p:nvSpPr>
        <p:spPr bwMode="auto">
          <a:xfrm>
            <a:off x="9174361" y="2237006"/>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20451A3E-7327-4163-9852-096F11E5FA23}"/>
              </a:ext>
            </a:extLst>
          </p:cNvPr>
          <p:cNvSpPr/>
          <p:nvPr/>
        </p:nvSpPr>
        <p:spPr bwMode="auto">
          <a:xfrm>
            <a:off x="459280" y="2207406"/>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D42DAB23-18C7-4CB7-A599-43EC8DE5EA7F}"/>
              </a:ext>
            </a:extLst>
          </p:cNvPr>
          <p:cNvSpPr/>
          <p:nvPr/>
        </p:nvSpPr>
        <p:spPr bwMode="auto">
          <a:xfrm>
            <a:off x="6143974" y="2237006"/>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8BCF0711-C33B-4801-97F4-2408AB673D10}"/>
              </a:ext>
            </a:extLst>
          </p:cNvPr>
          <p:cNvSpPr/>
          <p:nvPr/>
        </p:nvSpPr>
        <p:spPr bwMode="auto">
          <a:xfrm>
            <a:off x="9174361" y="2626056"/>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F7AD04C6-3545-4992-AE23-051CE6555EBC}"/>
              </a:ext>
            </a:extLst>
          </p:cNvPr>
          <p:cNvSpPr/>
          <p:nvPr/>
        </p:nvSpPr>
        <p:spPr bwMode="auto">
          <a:xfrm>
            <a:off x="459280" y="2566855"/>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A83C3292-DFB4-4EAE-A9C5-DABB0E08EB56}"/>
              </a:ext>
            </a:extLst>
          </p:cNvPr>
          <p:cNvSpPr/>
          <p:nvPr/>
        </p:nvSpPr>
        <p:spPr bwMode="auto">
          <a:xfrm>
            <a:off x="6143974" y="2626056"/>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9607201-9EED-45E9-BF38-94813937E03E}"/>
              </a:ext>
            </a:extLst>
          </p:cNvPr>
          <p:cNvSpPr/>
          <p:nvPr/>
        </p:nvSpPr>
        <p:spPr bwMode="auto">
          <a:xfrm>
            <a:off x="9174361" y="3015105"/>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7D2E507E-A3E4-47B3-9073-6B680D71A084}"/>
              </a:ext>
            </a:extLst>
          </p:cNvPr>
          <p:cNvSpPr/>
          <p:nvPr/>
        </p:nvSpPr>
        <p:spPr bwMode="auto">
          <a:xfrm>
            <a:off x="459280" y="2926304"/>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F1B23DE1-B1F3-4590-A2A7-5EFB8464D88D}"/>
              </a:ext>
            </a:extLst>
          </p:cNvPr>
          <p:cNvSpPr/>
          <p:nvPr/>
        </p:nvSpPr>
        <p:spPr bwMode="auto">
          <a:xfrm>
            <a:off x="6143974" y="3015105"/>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39E8DA61-4FA6-4578-B7D1-1CB096F6BDC7}"/>
              </a:ext>
            </a:extLst>
          </p:cNvPr>
          <p:cNvSpPr/>
          <p:nvPr/>
        </p:nvSpPr>
        <p:spPr bwMode="auto">
          <a:xfrm>
            <a:off x="9174361" y="3645203"/>
            <a:ext cx="2465168"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D9868069-BCF8-41F0-AA84-A4242E9E3118}"/>
              </a:ext>
            </a:extLst>
          </p:cNvPr>
          <p:cNvSpPr/>
          <p:nvPr/>
        </p:nvSpPr>
        <p:spPr bwMode="auto">
          <a:xfrm>
            <a:off x="459280" y="3645203"/>
            <a:ext cx="4930336"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C47D8D4C-85A4-48A8-A908-D1B8B6856C3E}"/>
              </a:ext>
            </a:extLst>
          </p:cNvPr>
          <p:cNvSpPr/>
          <p:nvPr/>
        </p:nvSpPr>
        <p:spPr bwMode="auto">
          <a:xfrm>
            <a:off x="6143974" y="3645203"/>
            <a:ext cx="2465168"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F547CC93-2684-4FAB-BD00-29089F9BA106}"/>
              </a:ext>
            </a:extLst>
          </p:cNvPr>
          <p:cNvSpPr/>
          <p:nvPr/>
        </p:nvSpPr>
        <p:spPr bwMode="auto">
          <a:xfrm>
            <a:off x="6143974" y="4364101"/>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25820ADF-2DB5-4BD8-9F51-DB7AE037701B}"/>
              </a:ext>
            </a:extLst>
          </p:cNvPr>
          <p:cNvSpPr/>
          <p:nvPr/>
        </p:nvSpPr>
        <p:spPr bwMode="auto">
          <a:xfrm>
            <a:off x="9174361" y="4364101"/>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4E5A31C0-C04F-4F37-A550-86D77028F49C}"/>
              </a:ext>
            </a:extLst>
          </p:cNvPr>
          <p:cNvSpPr/>
          <p:nvPr/>
        </p:nvSpPr>
        <p:spPr bwMode="auto">
          <a:xfrm>
            <a:off x="459280" y="4364101"/>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F8E5848-D465-4101-8963-7BF1D4C3E8CD}"/>
              </a:ext>
            </a:extLst>
          </p:cNvPr>
          <p:cNvSpPr>
            <a:spLocks noChangeAspect="1"/>
          </p:cNvSpPr>
          <p:nvPr/>
        </p:nvSpPr>
        <p:spPr bwMode="auto">
          <a:xfrm>
            <a:off x="7306893" y="3771854"/>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BF9D6652-9904-4D6C-A835-B6FA8A21F123}"/>
              </a:ext>
            </a:extLst>
          </p:cNvPr>
          <p:cNvSpPr>
            <a:spLocks noChangeAspect="1"/>
          </p:cNvSpPr>
          <p:nvPr/>
        </p:nvSpPr>
        <p:spPr bwMode="auto">
          <a:xfrm>
            <a:off x="10317374" y="3771854"/>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107FC5D-EF15-4B05-BAE1-66B379E69E66}"/>
              </a:ext>
            </a:extLst>
          </p:cNvPr>
          <p:cNvSpPr>
            <a:spLocks noChangeAspect="1"/>
          </p:cNvSpPr>
          <p:nvPr/>
        </p:nvSpPr>
        <p:spPr bwMode="auto">
          <a:xfrm>
            <a:off x="7286988" y="1952838"/>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A6ACE12B-D66D-4A4F-A886-E7B1FA52BCC3}"/>
              </a:ext>
            </a:extLst>
          </p:cNvPr>
          <p:cNvSpPr>
            <a:spLocks noChangeAspect="1"/>
          </p:cNvSpPr>
          <p:nvPr/>
        </p:nvSpPr>
        <p:spPr bwMode="auto">
          <a:xfrm>
            <a:off x="10317374" y="1952838"/>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F08E6B1-F888-4314-8FFF-0D9E87558955}"/>
              </a:ext>
            </a:extLst>
          </p:cNvPr>
          <p:cNvSpPr/>
          <p:nvPr/>
        </p:nvSpPr>
        <p:spPr>
          <a:xfrm>
            <a:off x="6130239" y="1310909"/>
            <a:ext cx="2492640" cy="389227"/>
          </a:xfrm>
          <a:prstGeom prst="rect">
            <a:avLst/>
          </a:prstGeom>
        </p:spPr>
        <p:txBody>
          <a:bodyPr wrap="square">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Free (Basic)</a:t>
            </a:r>
          </a:p>
        </p:txBody>
      </p:sp>
      <p:sp>
        <p:nvSpPr>
          <p:cNvPr id="66" name="Rectangle 65">
            <a:extLst>
              <a:ext uri="{FF2B5EF4-FFF2-40B4-BE49-F238E27FC236}">
                <a16:creationId xmlns:a16="http://schemas.microsoft.com/office/drawing/2014/main" id="{D5CBAEEC-D3F3-4301-A428-55D5CCF2E0FF}"/>
              </a:ext>
            </a:extLst>
          </p:cNvPr>
          <p:cNvSpPr/>
          <p:nvPr/>
        </p:nvSpPr>
        <p:spPr>
          <a:xfrm>
            <a:off x="9035106" y="1310909"/>
            <a:ext cx="2743678" cy="389227"/>
          </a:xfrm>
          <a:prstGeom prst="rect">
            <a:avLst/>
          </a:prstGeom>
        </p:spPr>
        <p:txBody>
          <a:bodyPr wrap="square">
            <a:spAutoFit/>
          </a:bodyPr>
          <a:lstStyle/>
          <a:p>
            <a:pPr marL="0" marR="0" lvl="1" indent="0" algn="ctr" defTabSz="914178" rtl="0" eaLnBrk="1" fontAlgn="auto" latinLnBrk="0" hangingPunct="1">
              <a:lnSpc>
                <a:spcPct val="90000"/>
              </a:lnSpc>
              <a:spcBef>
                <a:spcPts val="0"/>
              </a:spcBef>
              <a:spcAft>
                <a:spcPts val="0"/>
              </a:spcAft>
              <a:buClrTx/>
              <a:buSzTx/>
              <a:buFontTx/>
              <a:buNone/>
              <a:tabLst/>
              <a:defRPr/>
            </a:pPr>
            <a:r>
              <a:rPr kumimoji="0" lang="en-US" sz="2157"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Pro</a:t>
            </a:r>
          </a:p>
        </p:txBody>
      </p:sp>
      <p:sp>
        <p:nvSpPr>
          <p:cNvPr id="68" name="Rectangle 67">
            <a:extLst>
              <a:ext uri="{FF2B5EF4-FFF2-40B4-BE49-F238E27FC236}">
                <a16:creationId xmlns:a16="http://schemas.microsoft.com/office/drawing/2014/main" id="{23F4DB14-3256-41C0-8C57-F6047D169D77}"/>
              </a:ext>
            </a:extLst>
          </p:cNvPr>
          <p:cNvSpPr/>
          <p:nvPr/>
        </p:nvSpPr>
        <p:spPr>
          <a:xfrm>
            <a:off x="9030439" y="1603950"/>
            <a:ext cx="2753013" cy="253450"/>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17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($10/user/month)</a:t>
            </a:r>
          </a:p>
        </p:txBody>
      </p:sp>
      <p:sp>
        <p:nvSpPr>
          <p:cNvPr id="71" name="Rectangle 70">
            <a:extLst>
              <a:ext uri="{FF2B5EF4-FFF2-40B4-BE49-F238E27FC236}">
                <a16:creationId xmlns:a16="http://schemas.microsoft.com/office/drawing/2014/main" id="{CFF4E392-B1D7-4040-9E87-661BB58A82FE}"/>
              </a:ext>
            </a:extLst>
          </p:cNvPr>
          <p:cNvSpPr/>
          <p:nvPr/>
        </p:nvSpPr>
        <p:spPr bwMode="auto">
          <a:xfrm>
            <a:off x="9174361" y="4004652"/>
            <a:ext cx="2465168"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2" name="Rectangle 71">
            <a:extLst>
              <a:ext uri="{FF2B5EF4-FFF2-40B4-BE49-F238E27FC236}">
                <a16:creationId xmlns:a16="http://schemas.microsoft.com/office/drawing/2014/main" id="{DC572B7B-7731-40A4-9D5F-25020D32C9C6}"/>
              </a:ext>
            </a:extLst>
          </p:cNvPr>
          <p:cNvSpPr/>
          <p:nvPr/>
        </p:nvSpPr>
        <p:spPr bwMode="auto">
          <a:xfrm>
            <a:off x="459280" y="4004652"/>
            <a:ext cx="4930336"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E38D1BC1-0713-4061-A0D6-EDF45E9921C1}"/>
              </a:ext>
            </a:extLst>
          </p:cNvPr>
          <p:cNvSpPr/>
          <p:nvPr/>
        </p:nvSpPr>
        <p:spPr bwMode="auto">
          <a:xfrm>
            <a:off x="6143974" y="4004652"/>
            <a:ext cx="2465168"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TextBox 78">
            <a:extLst>
              <a:ext uri="{FF2B5EF4-FFF2-40B4-BE49-F238E27FC236}">
                <a16:creationId xmlns:a16="http://schemas.microsoft.com/office/drawing/2014/main" id="{2682FA86-5C5F-4F4F-900F-5E79471E9070}"/>
              </a:ext>
            </a:extLst>
          </p:cNvPr>
          <p:cNvSpPr txBox="1"/>
          <p:nvPr/>
        </p:nvSpPr>
        <p:spPr>
          <a:xfrm>
            <a:off x="269241" y="6080160"/>
            <a:ext cx="7196889" cy="540702"/>
          </a:xfrm>
          <a:prstGeom prst="rect">
            <a:avLst/>
          </a:prstGeom>
          <a:noFill/>
        </p:spPr>
        <p:txBody>
          <a:bodyPr wrap="square" lIns="179285" tIns="143428" rIns="179285" bIns="143428" numCol="1" rtlCol="0" anchor="b" anchorCtr="0">
            <a:noAutofit/>
          </a:bodyPr>
          <a:lstStyle/>
          <a:p>
            <a:pPr marL="0" marR="0" lvl="0" indent="0" algn="l" defTabSz="914367" rtl="0" eaLnBrk="1" fontAlgn="auto" latinLnBrk="0" hangingPunct="1">
              <a:lnSpc>
                <a:spcPct val="90000"/>
              </a:lnSpc>
              <a:spcBef>
                <a:spcPts val="0"/>
              </a:spcBef>
              <a:spcAft>
                <a:spcPts val="294"/>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*For tenant administrators, phone support from Microsoft; for Pro users, email support from Microsoft.</a:t>
            </a:r>
          </a:p>
        </p:txBody>
      </p:sp>
      <p:sp>
        <p:nvSpPr>
          <p:cNvPr id="80" name="Rectangle 79">
            <a:extLst>
              <a:ext uri="{FF2B5EF4-FFF2-40B4-BE49-F238E27FC236}">
                <a16:creationId xmlns:a16="http://schemas.microsoft.com/office/drawing/2014/main" id="{E30857FA-CC9E-4002-83AD-C6ED30CFBD64}"/>
              </a:ext>
            </a:extLst>
          </p:cNvPr>
          <p:cNvSpPr/>
          <p:nvPr/>
        </p:nvSpPr>
        <p:spPr bwMode="auto">
          <a:xfrm>
            <a:off x="6143974" y="4723551"/>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1" name="Rectangle 80">
            <a:extLst>
              <a:ext uri="{FF2B5EF4-FFF2-40B4-BE49-F238E27FC236}">
                <a16:creationId xmlns:a16="http://schemas.microsoft.com/office/drawing/2014/main" id="{097BB59B-555A-41C8-BD50-7C1F471690FF}"/>
              </a:ext>
            </a:extLst>
          </p:cNvPr>
          <p:cNvSpPr/>
          <p:nvPr/>
        </p:nvSpPr>
        <p:spPr bwMode="auto">
          <a:xfrm>
            <a:off x="9174361" y="4723551"/>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2" name="Rectangle 81">
            <a:extLst>
              <a:ext uri="{FF2B5EF4-FFF2-40B4-BE49-F238E27FC236}">
                <a16:creationId xmlns:a16="http://schemas.microsoft.com/office/drawing/2014/main" id="{DA99DF61-7A3F-41F6-B37A-6756051E012C}"/>
              </a:ext>
            </a:extLst>
          </p:cNvPr>
          <p:cNvSpPr/>
          <p:nvPr/>
        </p:nvSpPr>
        <p:spPr bwMode="auto">
          <a:xfrm>
            <a:off x="459280" y="4723551"/>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8AAD528-04C3-4BCF-816F-9D75135EE196}"/>
              </a:ext>
            </a:extLst>
          </p:cNvPr>
          <p:cNvSpPr>
            <a:spLocks noChangeAspect="1"/>
          </p:cNvSpPr>
          <p:nvPr/>
        </p:nvSpPr>
        <p:spPr bwMode="auto">
          <a:xfrm>
            <a:off x="10317374" y="4139480"/>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86" name="Freeform: Shape 85">
            <a:extLst>
              <a:ext uri="{FF2B5EF4-FFF2-40B4-BE49-F238E27FC236}">
                <a16:creationId xmlns:a16="http://schemas.microsoft.com/office/drawing/2014/main" id="{283F5706-DD8E-4725-9C00-C0FA154AC654}"/>
              </a:ext>
            </a:extLst>
          </p:cNvPr>
          <p:cNvSpPr>
            <a:spLocks noChangeAspect="1"/>
          </p:cNvSpPr>
          <p:nvPr/>
        </p:nvSpPr>
        <p:spPr bwMode="auto">
          <a:xfrm>
            <a:off x="7306893" y="4139480"/>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3471AFFF-7690-4817-9B65-92B5C14D74B0}"/>
              </a:ext>
            </a:extLst>
          </p:cNvPr>
          <p:cNvSpPr>
            <a:spLocks noChangeAspect="1"/>
          </p:cNvSpPr>
          <p:nvPr/>
        </p:nvSpPr>
        <p:spPr bwMode="auto">
          <a:xfrm>
            <a:off x="7286988" y="2341888"/>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07" name="Freeform: Shape 106">
            <a:extLst>
              <a:ext uri="{FF2B5EF4-FFF2-40B4-BE49-F238E27FC236}">
                <a16:creationId xmlns:a16="http://schemas.microsoft.com/office/drawing/2014/main" id="{BB57F7B1-C9FA-40AE-A6FD-7C6FD9093EFF}"/>
              </a:ext>
            </a:extLst>
          </p:cNvPr>
          <p:cNvSpPr>
            <a:spLocks noChangeAspect="1"/>
          </p:cNvSpPr>
          <p:nvPr/>
        </p:nvSpPr>
        <p:spPr bwMode="auto">
          <a:xfrm>
            <a:off x="10317374" y="2341888"/>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08" name="Freeform: Shape 107">
            <a:extLst>
              <a:ext uri="{FF2B5EF4-FFF2-40B4-BE49-F238E27FC236}">
                <a16:creationId xmlns:a16="http://schemas.microsoft.com/office/drawing/2014/main" id="{F516A548-F3EA-4A4A-B538-1886A6E9DA0E}"/>
              </a:ext>
            </a:extLst>
          </p:cNvPr>
          <p:cNvSpPr>
            <a:spLocks noChangeAspect="1"/>
          </p:cNvSpPr>
          <p:nvPr/>
        </p:nvSpPr>
        <p:spPr bwMode="auto">
          <a:xfrm>
            <a:off x="7306893" y="2732547"/>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09" name="Freeform: Shape 108">
            <a:extLst>
              <a:ext uri="{FF2B5EF4-FFF2-40B4-BE49-F238E27FC236}">
                <a16:creationId xmlns:a16="http://schemas.microsoft.com/office/drawing/2014/main" id="{9434C16F-4022-4E08-A00F-2A6BF438456F}"/>
              </a:ext>
            </a:extLst>
          </p:cNvPr>
          <p:cNvSpPr>
            <a:spLocks noChangeAspect="1"/>
          </p:cNvSpPr>
          <p:nvPr/>
        </p:nvSpPr>
        <p:spPr bwMode="auto">
          <a:xfrm>
            <a:off x="10317374" y="2732547"/>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26ACD107-E98F-40A5-A422-B8392665DCD1}"/>
              </a:ext>
            </a:extLst>
          </p:cNvPr>
          <p:cNvSpPr>
            <a:spLocks noChangeAspect="1"/>
          </p:cNvSpPr>
          <p:nvPr/>
        </p:nvSpPr>
        <p:spPr bwMode="auto">
          <a:xfrm>
            <a:off x="10317374" y="3398246"/>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39639147-7D87-4060-9E05-33B820CB9E85}"/>
              </a:ext>
            </a:extLst>
          </p:cNvPr>
          <p:cNvSpPr/>
          <p:nvPr/>
        </p:nvSpPr>
        <p:spPr>
          <a:xfrm>
            <a:off x="442376" y="3024097"/>
            <a:ext cx="4947241" cy="190087"/>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Enterprise distribution</a:t>
            </a:r>
          </a:p>
        </p:txBody>
      </p:sp>
      <p:sp>
        <p:nvSpPr>
          <p:cNvPr id="28" name="Rectangle 27">
            <a:extLst>
              <a:ext uri="{FF2B5EF4-FFF2-40B4-BE49-F238E27FC236}">
                <a16:creationId xmlns:a16="http://schemas.microsoft.com/office/drawing/2014/main" id="{9A36CC39-EEFD-44D4-967C-43CB710926CE}"/>
              </a:ext>
            </a:extLst>
          </p:cNvPr>
          <p:cNvSpPr/>
          <p:nvPr/>
        </p:nvSpPr>
        <p:spPr>
          <a:xfrm>
            <a:off x="459280" y="3729884"/>
            <a:ext cx="4947241"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Email subscriptions</a:t>
            </a:r>
          </a:p>
        </p:txBody>
      </p:sp>
      <p:sp>
        <p:nvSpPr>
          <p:cNvPr id="61" name="Rectangle 60">
            <a:extLst>
              <a:ext uri="{FF2B5EF4-FFF2-40B4-BE49-F238E27FC236}">
                <a16:creationId xmlns:a16="http://schemas.microsoft.com/office/drawing/2014/main" id="{4EB1BF68-45DF-4F40-A62F-9AA1DF6C1244}"/>
              </a:ext>
            </a:extLst>
          </p:cNvPr>
          <p:cNvSpPr/>
          <p:nvPr/>
        </p:nvSpPr>
        <p:spPr>
          <a:xfrm>
            <a:off x="459280" y="1932638"/>
            <a:ext cx="4947241" cy="190087"/>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Connect to 70+ data sources</a:t>
            </a:r>
          </a:p>
        </p:txBody>
      </p:sp>
      <p:sp>
        <p:nvSpPr>
          <p:cNvPr id="84" name="Rectangle 83">
            <a:extLst>
              <a:ext uri="{FF2B5EF4-FFF2-40B4-BE49-F238E27FC236}">
                <a16:creationId xmlns:a16="http://schemas.microsoft.com/office/drawing/2014/main" id="{F7593517-5B7C-494C-8340-432590FB66DB}"/>
              </a:ext>
            </a:extLst>
          </p:cNvPr>
          <p:cNvSpPr/>
          <p:nvPr/>
        </p:nvSpPr>
        <p:spPr>
          <a:xfrm>
            <a:off x="459280" y="4448783"/>
            <a:ext cx="4947241" cy="190087"/>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Collaboration</a:t>
            </a:r>
          </a:p>
        </p:txBody>
      </p:sp>
      <p:sp>
        <p:nvSpPr>
          <p:cNvPr id="58" name="Rectangle 57">
            <a:extLst>
              <a:ext uri="{FF2B5EF4-FFF2-40B4-BE49-F238E27FC236}">
                <a16:creationId xmlns:a16="http://schemas.microsoft.com/office/drawing/2014/main" id="{21665842-E1C4-4EEE-B514-8E46B2542FDF}"/>
              </a:ext>
            </a:extLst>
          </p:cNvPr>
          <p:cNvSpPr/>
          <p:nvPr/>
        </p:nvSpPr>
        <p:spPr>
          <a:xfrm>
            <a:off x="459280" y="4089334"/>
            <a:ext cx="4947241"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Embed APIs and controls</a:t>
            </a:r>
          </a:p>
        </p:txBody>
      </p:sp>
      <p:sp>
        <p:nvSpPr>
          <p:cNvPr id="64" name="Rectangle 63">
            <a:extLst>
              <a:ext uri="{FF2B5EF4-FFF2-40B4-BE49-F238E27FC236}">
                <a16:creationId xmlns:a16="http://schemas.microsoft.com/office/drawing/2014/main" id="{AC29444D-20C1-41D1-A74C-06D4A103C4E6}"/>
              </a:ext>
            </a:extLst>
          </p:cNvPr>
          <p:cNvSpPr/>
          <p:nvPr/>
        </p:nvSpPr>
        <p:spPr>
          <a:xfrm>
            <a:off x="459280" y="2292087"/>
            <a:ext cx="4947241" cy="190087"/>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Publish to web</a:t>
            </a:r>
          </a:p>
        </p:txBody>
      </p:sp>
      <p:sp>
        <p:nvSpPr>
          <p:cNvPr id="27" name="Rectangle 26">
            <a:extLst>
              <a:ext uri="{FF2B5EF4-FFF2-40B4-BE49-F238E27FC236}">
                <a16:creationId xmlns:a16="http://schemas.microsoft.com/office/drawing/2014/main" id="{80C987F2-4B63-43C3-B55D-E90A1E87D7E5}"/>
              </a:ext>
            </a:extLst>
          </p:cNvPr>
          <p:cNvSpPr/>
          <p:nvPr/>
        </p:nvSpPr>
        <p:spPr>
          <a:xfrm>
            <a:off x="459280" y="2686144"/>
            <a:ext cx="4947241" cy="190087"/>
          </a:xfrm>
          <a:prstGeom prst="rect">
            <a:avLst/>
          </a:prstGeom>
        </p:spPr>
        <p:txBody>
          <a:bodyPr wrap="square"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Peer-to-peer sharing</a:t>
            </a:r>
          </a:p>
        </p:txBody>
      </p:sp>
      <p:sp>
        <p:nvSpPr>
          <p:cNvPr id="54" name="Rectangle 53">
            <a:extLst>
              <a:ext uri="{FF2B5EF4-FFF2-40B4-BE49-F238E27FC236}">
                <a16:creationId xmlns:a16="http://schemas.microsoft.com/office/drawing/2014/main" id="{A7085A2E-2F0C-4D1F-8AAA-2B339E4E5802}"/>
              </a:ext>
            </a:extLst>
          </p:cNvPr>
          <p:cNvSpPr/>
          <p:nvPr/>
        </p:nvSpPr>
        <p:spPr>
          <a:xfrm>
            <a:off x="459280" y="3370435"/>
            <a:ext cx="4947241"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Applications</a:t>
            </a:r>
          </a:p>
        </p:txBody>
      </p:sp>
      <p:sp>
        <p:nvSpPr>
          <p:cNvPr id="110" name="Freeform: Shape 109">
            <a:extLst>
              <a:ext uri="{FF2B5EF4-FFF2-40B4-BE49-F238E27FC236}">
                <a16:creationId xmlns:a16="http://schemas.microsoft.com/office/drawing/2014/main" id="{2F5CA5A7-7551-47F9-87F5-CC74CFB24AFD}"/>
              </a:ext>
            </a:extLst>
          </p:cNvPr>
          <p:cNvSpPr>
            <a:spLocks noChangeAspect="1"/>
          </p:cNvSpPr>
          <p:nvPr/>
        </p:nvSpPr>
        <p:spPr bwMode="auto">
          <a:xfrm>
            <a:off x="7306893" y="3398246"/>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ED2BEBD6-947A-42CB-9400-3EA44DA990A8}"/>
              </a:ext>
            </a:extLst>
          </p:cNvPr>
          <p:cNvSpPr/>
          <p:nvPr/>
        </p:nvSpPr>
        <p:spPr bwMode="auto">
          <a:xfrm>
            <a:off x="9174361" y="5083000"/>
            <a:ext cx="2465168"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Rectangle 115">
            <a:extLst>
              <a:ext uri="{FF2B5EF4-FFF2-40B4-BE49-F238E27FC236}">
                <a16:creationId xmlns:a16="http://schemas.microsoft.com/office/drawing/2014/main" id="{198E9314-A7C4-487F-8E50-BD93C16F66B5}"/>
              </a:ext>
            </a:extLst>
          </p:cNvPr>
          <p:cNvSpPr/>
          <p:nvPr/>
        </p:nvSpPr>
        <p:spPr bwMode="auto">
          <a:xfrm>
            <a:off x="459280" y="5083000"/>
            <a:ext cx="4930336"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7" name="Rectangle 116">
            <a:extLst>
              <a:ext uri="{FF2B5EF4-FFF2-40B4-BE49-F238E27FC236}">
                <a16:creationId xmlns:a16="http://schemas.microsoft.com/office/drawing/2014/main" id="{6AA1224F-A101-483A-B29D-20ECEEF8615D}"/>
              </a:ext>
            </a:extLst>
          </p:cNvPr>
          <p:cNvSpPr/>
          <p:nvPr/>
        </p:nvSpPr>
        <p:spPr bwMode="auto">
          <a:xfrm>
            <a:off x="6143974" y="5083000"/>
            <a:ext cx="2465168" cy="0"/>
          </a:xfrm>
          <a:prstGeom prst="rect">
            <a:avLst/>
          </a:prstGeom>
          <a:solidFill>
            <a:schemeClr val="bg1"/>
          </a:solidFill>
          <a:ln w="25400">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D249105-C37E-4C3B-8FF4-757DB802B597}"/>
              </a:ext>
            </a:extLst>
          </p:cNvPr>
          <p:cNvSpPr>
            <a:spLocks noChangeAspect="1"/>
          </p:cNvSpPr>
          <p:nvPr/>
        </p:nvSpPr>
        <p:spPr bwMode="auto">
          <a:xfrm>
            <a:off x="10317374" y="4861431"/>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75B4AB75-E060-468E-8D7E-186DAAFF40FB}"/>
              </a:ext>
            </a:extLst>
          </p:cNvPr>
          <p:cNvSpPr/>
          <p:nvPr/>
        </p:nvSpPr>
        <p:spPr>
          <a:xfrm>
            <a:off x="459279" y="4819317"/>
            <a:ext cx="5188509"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Applications</a:t>
            </a:r>
          </a:p>
        </p:txBody>
      </p:sp>
      <p:sp>
        <p:nvSpPr>
          <p:cNvPr id="120" name="Freeform: Shape 119">
            <a:extLst>
              <a:ext uri="{FF2B5EF4-FFF2-40B4-BE49-F238E27FC236}">
                <a16:creationId xmlns:a16="http://schemas.microsoft.com/office/drawing/2014/main" id="{E74783B2-F20B-4E9F-8644-85CD04F33F7D}"/>
              </a:ext>
            </a:extLst>
          </p:cNvPr>
          <p:cNvSpPr>
            <a:spLocks noChangeAspect="1"/>
          </p:cNvSpPr>
          <p:nvPr/>
        </p:nvSpPr>
        <p:spPr bwMode="auto">
          <a:xfrm>
            <a:off x="7306893" y="4861431"/>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582B5512-7643-4632-8F6C-7882C3470301}"/>
              </a:ext>
            </a:extLst>
          </p:cNvPr>
          <p:cNvSpPr>
            <a:spLocks noChangeAspect="1"/>
          </p:cNvSpPr>
          <p:nvPr/>
        </p:nvSpPr>
        <p:spPr bwMode="auto">
          <a:xfrm>
            <a:off x="10317374" y="519897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A088D8A2-2C13-48FA-8A7B-DE77B9AF7CCE}"/>
              </a:ext>
            </a:extLst>
          </p:cNvPr>
          <p:cNvSpPr/>
          <p:nvPr/>
        </p:nvSpPr>
        <p:spPr>
          <a:xfrm>
            <a:off x="459280" y="5167681"/>
            <a:ext cx="5188509" cy="190087"/>
          </a:xfrm>
          <a:prstGeom prst="rect">
            <a:avLst/>
          </a:prstGeom>
        </p:spPr>
        <p:txBody>
          <a:bodyPr wrap="square" lIns="268927"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Analyze in Excel, analyze in Power BI Desktop</a:t>
            </a:r>
          </a:p>
        </p:txBody>
      </p:sp>
      <p:sp>
        <p:nvSpPr>
          <p:cNvPr id="130" name="Freeform: Shape 129">
            <a:extLst>
              <a:ext uri="{FF2B5EF4-FFF2-40B4-BE49-F238E27FC236}">
                <a16:creationId xmlns:a16="http://schemas.microsoft.com/office/drawing/2014/main" id="{4429AB6A-DEB2-4144-BFB7-7D81ADA6256D}"/>
              </a:ext>
            </a:extLst>
          </p:cNvPr>
          <p:cNvSpPr>
            <a:spLocks noChangeAspect="1"/>
          </p:cNvSpPr>
          <p:nvPr/>
        </p:nvSpPr>
        <p:spPr bwMode="auto">
          <a:xfrm>
            <a:off x="7306893" y="5198979"/>
            <a:ext cx="139333" cy="134464"/>
          </a:xfrm>
          <a:custGeom>
            <a:avLst/>
            <a:gdLst>
              <a:gd name="connsiteX0" fmla="*/ 64658 w 452605"/>
              <a:gd name="connsiteY0" fmla="*/ 0 h 452605"/>
              <a:gd name="connsiteX1" fmla="*/ 226303 w 452605"/>
              <a:gd name="connsiteY1" fmla="*/ 161644 h 452605"/>
              <a:gd name="connsiteX2" fmla="*/ 387947 w 452605"/>
              <a:gd name="connsiteY2" fmla="*/ 0 h 452605"/>
              <a:gd name="connsiteX3" fmla="*/ 452605 w 452605"/>
              <a:gd name="connsiteY3" fmla="*/ 64658 h 452605"/>
              <a:gd name="connsiteX4" fmla="*/ 290961 w 452605"/>
              <a:gd name="connsiteY4" fmla="*/ 226302 h 452605"/>
              <a:gd name="connsiteX5" fmla="*/ 452605 w 452605"/>
              <a:gd name="connsiteY5" fmla="*/ 387947 h 452605"/>
              <a:gd name="connsiteX6" fmla="*/ 387947 w 452605"/>
              <a:gd name="connsiteY6" fmla="*/ 452605 h 452605"/>
              <a:gd name="connsiteX7" fmla="*/ 226303 w 452605"/>
              <a:gd name="connsiteY7" fmla="*/ 290960 h 452605"/>
              <a:gd name="connsiteX8" fmla="*/ 64658 w 452605"/>
              <a:gd name="connsiteY8" fmla="*/ 452605 h 452605"/>
              <a:gd name="connsiteX9" fmla="*/ 0 w 452605"/>
              <a:gd name="connsiteY9" fmla="*/ 387947 h 452605"/>
              <a:gd name="connsiteX10" fmla="*/ 161645 w 452605"/>
              <a:gd name="connsiteY10" fmla="*/ 226302 h 452605"/>
              <a:gd name="connsiteX11" fmla="*/ 0 w 452605"/>
              <a:gd name="connsiteY11" fmla="*/ 64658 h 45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605" h="452605">
                <a:moveTo>
                  <a:pt x="64658" y="0"/>
                </a:moveTo>
                <a:lnTo>
                  <a:pt x="226303" y="161644"/>
                </a:lnTo>
                <a:lnTo>
                  <a:pt x="387947" y="0"/>
                </a:lnTo>
                <a:lnTo>
                  <a:pt x="452605" y="64658"/>
                </a:lnTo>
                <a:lnTo>
                  <a:pt x="290961" y="226302"/>
                </a:lnTo>
                <a:lnTo>
                  <a:pt x="452605" y="387947"/>
                </a:lnTo>
                <a:lnTo>
                  <a:pt x="387947" y="452605"/>
                </a:lnTo>
                <a:lnTo>
                  <a:pt x="226303" y="290960"/>
                </a:lnTo>
                <a:lnTo>
                  <a:pt x="64658" y="452605"/>
                </a:lnTo>
                <a:lnTo>
                  <a:pt x="0" y="387947"/>
                </a:lnTo>
                <a:lnTo>
                  <a:pt x="161645" y="226302"/>
                </a:lnTo>
                <a:lnTo>
                  <a:pt x="0" y="6465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440CF008-A0CE-4289-BB6D-39F0DA64428B}"/>
              </a:ext>
            </a:extLst>
          </p:cNvPr>
          <p:cNvSpPr/>
          <p:nvPr/>
        </p:nvSpPr>
        <p:spPr>
          <a:xfrm>
            <a:off x="459280" y="5496749"/>
            <a:ext cx="5188509" cy="190087"/>
          </a:xfrm>
          <a:prstGeom prst="rect">
            <a:avLst/>
          </a:prstGeom>
        </p:spPr>
        <p:txBody>
          <a:bodyPr wrap="square" lIns="89642" tIns="0" bIns="0" anchor="ctr" anchorCtr="0">
            <a:spAutoFit/>
          </a:bodyPr>
          <a:lstStyle/>
          <a:p>
            <a:pPr marL="0" marR="0" lvl="1" indent="0" algn="l" defTabSz="914192" rtl="0" eaLnBrk="1" fontAlgn="auto" latinLnBrk="0" hangingPunct="1">
              <a:lnSpc>
                <a:spcPct val="90000"/>
              </a:lnSpc>
              <a:spcBef>
                <a:spcPts val="588"/>
              </a:spcBef>
              <a:spcAft>
                <a:spcPts val="0"/>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Support</a:t>
            </a:r>
          </a:p>
        </p:txBody>
      </p:sp>
      <p:sp>
        <p:nvSpPr>
          <p:cNvPr id="137" name="Rectangle 136">
            <a:extLst>
              <a:ext uri="{FF2B5EF4-FFF2-40B4-BE49-F238E27FC236}">
                <a16:creationId xmlns:a16="http://schemas.microsoft.com/office/drawing/2014/main" id="{E5B0849E-767F-4C04-B3B6-3E3258400812}"/>
              </a:ext>
            </a:extLst>
          </p:cNvPr>
          <p:cNvSpPr/>
          <p:nvPr/>
        </p:nvSpPr>
        <p:spPr>
          <a:xfrm>
            <a:off x="6146635" y="5470488"/>
            <a:ext cx="2459847"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Community</a:t>
            </a:r>
          </a:p>
        </p:txBody>
      </p:sp>
      <p:sp>
        <p:nvSpPr>
          <p:cNvPr id="74" name="Rectangle 73">
            <a:extLst>
              <a:ext uri="{FF2B5EF4-FFF2-40B4-BE49-F238E27FC236}">
                <a16:creationId xmlns:a16="http://schemas.microsoft.com/office/drawing/2014/main" id="{060158F2-7EAA-4858-B275-71D952C61FBE}"/>
              </a:ext>
            </a:extLst>
          </p:cNvPr>
          <p:cNvSpPr/>
          <p:nvPr/>
        </p:nvSpPr>
        <p:spPr bwMode="auto">
          <a:xfrm>
            <a:off x="6143974" y="3278021"/>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88436079-5A7D-45FA-98D9-4765FA298D97}"/>
              </a:ext>
            </a:extLst>
          </p:cNvPr>
          <p:cNvSpPr/>
          <p:nvPr/>
        </p:nvSpPr>
        <p:spPr bwMode="auto">
          <a:xfrm>
            <a:off x="9174361" y="3278021"/>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0D325EAB-D5FA-4522-83A9-1914828F3AC4}"/>
              </a:ext>
            </a:extLst>
          </p:cNvPr>
          <p:cNvSpPr/>
          <p:nvPr/>
        </p:nvSpPr>
        <p:spPr bwMode="auto">
          <a:xfrm>
            <a:off x="459280" y="3278021"/>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7" name="Rectangle 76">
            <a:extLst>
              <a:ext uri="{FF2B5EF4-FFF2-40B4-BE49-F238E27FC236}">
                <a16:creationId xmlns:a16="http://schemas.microsoft.com/office/drawing/2014/main" id="{B2F5C865-27BD-4E75-BE8A-A301E679DAC7}"/>
              </a:ext>
            </a:extLst>
          </p:cNvPr>
          <p:cNvSpPr/>
          <p:nvPr/>
        </p:nvSpPr>
        <p:spPr bwMode="auto">
          <a:xfrm>
            <a:off x="6143974" y="5433217"/>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77">
            <a:extLst>
              <a:ext uri="{FF2B5EF4-FFF2-40B4-BE49-F238E27FC236}">
                <a16:creationId xmlns:a16="http://schemas.microsoft.com/office/drawing/2014/main" id="{839D3AC4-FDF3-490D-A754-77E0DF6E39CF}"/>
              </a:ext>
            </a:extLst>
          </p:cNvPr>
          <p:cNvSpPr/>
          <p:nvPr/>
        </p:nvSpPr>
        <p:spPr bwMode="auto">
          <a:xfrm>
            <a:off x="9174361" y="5433217"/>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29BE215E-4AFD-4AF4-800A-B5FC39E67D23}"/>
              </a:ext>
            </a:extLst>
          </p:cNvPr>
          <p:cNvSpPr/>
          <p:nvPr/>
        </p:nvSpPr>
        <p:spPr bwMode="auto">
          <a:xfrm>
            <a:off x="459280" y="5433217"/>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5" name="Rectangle 84">
            <a:extLst>
              <a:ext uri="{FF2B5EF4-FFF2-40B4-BE49-F238E27FC236}">
                <a16:creationId xmlns:a16="http://schemas.microsoft.com/office/drawing/2014/main" id="{856D0A7C-93EA-4A67-9B43-EE3885DC2E63}"/>
              </a:ext>
            </a:extLst>
          </p:cNvPr>
          <p:cNvSpPr/>
          <p:nvPr/>
        </p:nvSpPr>
        <p:spPr bwMode="auto">
          <a:xfrm>
            <a:off x="6143974" y="5769383"/>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7" name="Rectangle 86">
            <a:extLst>
              <a:ext uri="{FF2B5EF4-FFF2-40B4-BE49-F238E27FC236}">
                <a16:creationId xmlns:a16="http://schemas.microsoft.com/office/drawing/2014/main" id="{D1B9D889-F601-4B94-81CE-633E2A5AF447}"/>
              </a:ext>
            </a:extLst>
          </p:cNvPr>
          <p:cNvSpPr/>
          <p:nvPr/>
        </p:nvSpPr>
        <p:spPr bwMode="auto">
          <a:xfrm>
            <a:off x="9174361" y="5769383"/>
            <a:ext cx="2465168"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6AAAF17E-4F76-41D6-B4B3-42547C9DBCC3}"/>
              </a:ext>
            </a:extLst>
          </p:cNvPr>
          <p:cNvSpPr/>
          <p:nvPr/>
        </p:nvSpPr>
        <p:spPr bwMode="auto">
          <a:xfrm>
            <a:off x="459280" y="5769383"/>
            <a:ext cx="4930336"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37B7DAEE-C3F4-4CC9-9998-556732A5A5FD}"/>
              </a:ext>
            </a:extLst>
          </p:cNvPr>
          <p:cNvSpPr txBox="1"/>
          <p:nvPr/>
        </p:nvSpPr>
        <p:spPr>
          <a:xfrm>
            <a:off x="5760740" y="397593"/>
            <a:ext cx="5504291" cy="8494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highlight>
                  <a:srgbClr val="FFFF00"/>
                </a:highlight>
                <a:uLnTx/>
                <a:uFillTx/>
                <a:latin typeface="Segoe UI Semilight"/>
                <a:ea typeface="+mn-ea"/>
                <a:cs typeface="+mn-cs"/>
              </a:rPr>
              <a:t>User that sign-up trial will get Pro features for 30 days and will convert to free (Basic).</a:t>
            </a:r>
          </a:p>
        </p:txBody>
      </p:sp>
      <p:sp>
        <p:nvSpPr>
          <p:cNvPr id="89" name="Rectangle 88">
            <a:extLst>
              <a:ext uri="{FF2B5EF4-FFF2-40B4-BE49-F238E27FC236}">
                <a16:creationId xmlns:a16="http://schemas.microsoft.com/office/drawing/2014/main" id="{6DC7ED5F-2070-4B3E-BAEA-A647826EF54A}"/>
              </a:ext>
            </a:extLst>
          </p:cNvPr>
          <p:cNvSpPr/>
          <p:nvPr/>
        </p:nvSpPr>
        <p:spPr>
          <a:xfrm>
            <a:off x="9174361" y="5462088"/>
            <a:ext cx="2459847" cy="280605"/>
          </a:xfrm>
          <a:prstGeom prst="rect">
            <a:avLst/>
          </a:prstGeom>
        </p:spPr>
        <p:txBody>
          <a:bodyPr wrap="square" anchor="t">
            <a:spAutoFit/>
          </a:bodyPr>
          <a:lstStyle/>
          <a:p>
            <a:pPr marL="0" marR="0" lvl="0" indent="0" algn="ctr" defTabSz="914367" rtl="0" eaLnBrk="1" fontAlgn="auto" latinLnBrk="0" hangingPunct="1">
              <a:lnSpc>
                <a:spcPct val="90000"/>
              </a:lnSpc>
              <a:spcBef>
                <a:spcPts val="587"/>
              </a:spcBef>
              <a:spcAft>
                <a:spcPts val="0"/>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Community and more*</a:t>
            </a:r>
          </a:p>
        </p:txBody>
      </p:sp>
    </p:spTree>
    <p:extLst>
      <p:ext uri="{BB962C8B-B14F-4D97-AF65-F5344CB8AC3E}">
        <p14:creationId xmlns:p14="http://schemas.microsoft.com/office/powerpoint/2010/main" val="1346941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Effect transition="in" filter="fade">
                                      <p:cBhvr>
                                        <p:cTn id="7"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82139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Intune supported</a:t>
            </a:r>
          </a:p>
        </p:txBody>
      </p:sp>
      <p:sp>
        <p:nvSpPr>
          <p:cNvPr id="8" name="TextBox 7">
            <a:extLst>
              <a:ext uri="{FF2B5EF4-FFF2-40B4-BE49-F238E27FC236}">
                <a16:creationId xmlns:a16="http://schemas.microsoft.com/office/drawing/2014/main" id="{2894BFC2-F93A-4059-AA13-D396A23F04CA}"/>
              </a:ext>
            </a:extLst>
          </p:cNvPr>
          <p:cNvSpPr txBox="1"/>
          <p:nvPr/>
        </p:nvSpPr>
        <p:spPr>
          <a:xfrm>
            <a:off x="295020" y="1177371"/>
            <a:ext cx="11252815" cy="267457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Enforced through Power BI Apps for MAM/MDM cloud solution</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With Microsoft Intune, iOS and Android supported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gradFill>
                  <a:gsLst>
                    <a:gs pos="2917">
                      <a:srgbClr val="505050"/>
                    </a:gs>
                    <a:gs pos="30000">
                      <a:srgbClr val="505050"/>
                    </a:gs>
                  </a:gsLst>
                  <a:lin ang="5400000" scaled="0"/>
                </a:gradFill>
                <a:latin typeface="Segoe UI"/>
              </a:rPr>
              <a:t>PIN code to access Power BI Apps (with failed attempted)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 encryption, Selective data wipe, restrict share/screenshot/copy/jailbreak</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5AB7FF33-9B50-46DE-9749-E245E279007A}"/>
              </a:ext>
            </a:extLst>
          </p:cNvPr>
          <p:cNvPicPr>
            <a:picLocks noChangeAspect="1"/>
          </p:cNvPicPr>
          <p:nvPr/>
        </p:nvPicPr>
        <p:blipFill>
          <a:blip r:embed="rId6"/>
          <a:stretch>
            <a:fillRect/>
          </a:stretch>
        </p:blipFill>
        <p:spPr>
          <a:xfrm>
            <a:off x="5571242" y="2974824"/>
            <a:ext cx="2854822" cy="3774094"/>
          </a:xfrm>
          <a:prstGeom prst="rect">
            <a:avLst/>
          </a:prstGeom>
        </p:spPr>
      </p:pic>
      <p:pic>
        <p:nvPicPr>
          <p:cNvPr id="3" name="Picture 2">
            <a:extLst>
              <a:ext uri="{FF2B5EF4-FFF2-40B4-BE49-F238E27FC236}">
                <a16:creationId xmlns:a16="http://schemas.microsoft.com/office/drawing/2014/main" id="{25A6BE37-EB72-43B8-8B5C-B8A5814D6DFF}"/>
              </a:ext>
            </a:extLst>
          </p:cNvPr>
          <p:cNvPicPr>
            <a:picLocks noChangeAspect="1"/>
          </p:cNvPicPr>
          <p:nvPr/>
        </p:nvPicPr>
        <p:blipFill>
          <a:blip r:embed="rId7"/>
          <a:stretch>
            <a:fillRect/>
          </a:stretch>
        </p:blipFill>
        <p:spPr>
          <a:xfrm>
            <a:off x="2865749" y="2980736"/>
            <a:ext cx="2111604" cy="3768182"/>
          </a:xfrm>
          <a:prstGeom prst="rect">
            <a:avLst/>
          </a:prstGeom>
        </p:spPr>
      </p:pic>
    </p:spTree>
    <p:extLst>
      <p:ext uri="{BB962C8B-B14F-4D97-AF65-F5344CB8AC3E}">
        <p14:creationId xmlns:p14="http://schemas.microsoft.com/office/powerpoint/2010/main" val="174228332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82139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Conditional Access</a:t>
            </a:r>
          </a:p>
        </p:txBody>
      </p:sp>
      <p:sp>
        <p:nvSpPr>
          <p:cNvPr id="8" name="TextBox 7">
            <a:extLst>
              <a:ext uri="{FF2B5EF4-FFF2-40B4-BE49-F238E27FC236}">
                <a16:creationId xmlns:a16="http://schemas.microsoft.com/office/drawing/2014/main" id="{2894BFC2-F93A-4059-AA13-D396A23F04CA}"/>
              </a:ext>
            </a:extLst>
          </p:cNvPr>
          <p:cNvSpPr txBox="1"/>
          <p:nvPr/>
        </p:nvSpPr>
        <p:spPr>
          <a:xfrm>
            <a:off x="295020" y="1215073"/>
            <a:ext cx="12388592" cy="226523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Limit access to specific person, Office 365 Group or even some AD roles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Result in limited access to domain-joined, register Intune or need to do MFA</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680DAE6C-1E31-4158-9766-B22F51D48444}"/>
              </a:ext>
            </a:extLst>
          </p:cNvPr>
          <p:cNvSpPr/>
          <p:nvPr/>
        </p:nvSpPr>
        <p:spPr>
          <a:xfrm>
            <a:off x="7739446" y="274987"/>
            <a:ext cx="469144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6"/>
              </a:rPr>
              <a:t>https://docs.microsoft.com/en-us/azure/active-directory/conditional-access/overview</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9" name="Picture 8" descr="A screenshot of a cell phone&#10;&#10;Description automatically generated">
            <a:extLst>
              <a:ext uri="{FF2B5EF4-FFF2-40B4-BE49-F238E27FC236}">
                <a16:creationId xmlns:a16="http://schemas.microsoft.com/office/drawing/2014/main" id="{45365A09-2255-4C15-AE7E-46B72F631C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587" y="2554654"/>
            <a:ext cx="8946521" cy="3766447"/>
          </a:xfrm>
          <a:prstGeom prst="rect">
            <a:avLst/>
          </a:prstGeom>
        </p:spPr>
      </p:pic>
      <p:sp>
        <p:nvSpPr>
          <p:cNvPr id="3" name="TextBox 2">
            <a:extLst>
              <a:ext uri="{FF2B5EF4-FFF2-40B4-BE49-F238E27FC236}">
                <a16:creationId xmlns:a16="http://schemas.microsoft.com/office/drawing/2014/main" id="{9C93BAF0-5985-4720-B6BB-7D910B4615CC}"/>
              </a:ext>
            </a:extLst>
          </p:cNvPr>
          <p:cNvSpPr txBox="1"/>
          <p:nvPr/>
        </p:nvSpPr>
        <p:spPr>
          <a:xfrm>
            <a:off x="9449108" y="3470428"/>
            <a:ext cx="2710935" cy="1301895"/>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sz="1400" dirty="0">
                <a:gradFill>
                  <a:gsLst>
                    <a:gs pos="2917">
                      <a:schemeClr val="tx1"/>
                    </a:gs>
                    <a:gs pos="30000">
                      <a:schemeClr val="tx1"/>
                    </a:gs>
                  </a:gsLst>
                  <a:lin ang="5400000" scaled="0"/>
                </a:gradFill>
              </a:rPr>
              <a:t>Which IP ranges?</a:t>
            </a:r>
          </a:p>
          <a:p>
            <a:pPr marL="342900" indent="-342900">
              <a:lnSpc>
                <a:spcPct val="90000"/>
              </a:lnSpc>
              <a:spcAft>
                <a:spcPts val="600"/>
              </a:spcAft>
              <a:buFontTx/>
              <a:buChar char="-"/>
            </a:pPr>
            <a:r>
              <a:rPr lang="en-US" sz="1400" dirty="0">
                <a:gradFill>
                  <a:gsLst>
                    <a:gs pos="2917">
                      <a:schemeClr val="tx1"/>
                    </a:gs>
                    <a:gs pos="30000">
                      <a:schemeClr val="tx1"/>
                    </a:gs>
                  </a:gsLst>
                  <a:lin ang="5400000" scaled="0"/>
                </a:gradFill>
              </a:rPr>
              <a:t>Which devices?</a:t>
            </a:r>
          </a:p>
          <a:p>
            <a:pPr marL="342900" indent="-342900">
              <a:lnSpc>
                <a:spcPct val="90000"/>
              </a:lnSpc>
              <a:spcAft>
                <a:spcPts val="600"/>
              </a:spcAft>
              <a:buFontTx/>
              <a:buChar char="-"/>
            </a:pPr>
            <a:r>
              <a:rPr lang="en-US" sz="1400" dirty="0">
                <a:gradFill>
                  <a:gsLst>
                    <a:gs pos="2917">
                      <a:schemeClr val="tx1"/>
                    </a:gs>
                    <a:gs pos="30000">
                      <a:schemeClr val="tx1"/>
                    </a:gs>
                  </a:gsLst>
                  <a:lin ang="5400000" scaled="0"/>
                </a:gradFill>
              </a:rPr>
              <a:t>This group?</a:t>
            </a:r>
          </a:p>
          <a:p>
            <a:pPr marL="342900" indent="-342900">
              <a:lnSpc>
                <a:spcPct val="90000"/>
              </a:lnSpc>
              <a:spcAft>
                <a:spcPts val="600"/>
              </a:spcAft>
              <a:buFontTx/>
              <a:buChar char="-"/>
            </a:pPr>
            <a:r>
              <a:rPr lang="en-US" sz="1400" dirty="0">
                <a:gradFill>
                  <a:gsLst>
                    <a:gs pos="2917">
                      <a:schemeClr val="tx1"/>
                    </a:gs>
                    <a:gs pos="30000">
                      <a:schemeClr val="tx1"/>
                    </a:gs>
                  </a:gsLst>
                  <a:lin ang="5400000" scaled="0"/>
                </a:gradFill>
              </a:rPr>
              <a:t>If no VPN, MFA required?</a:t>
            </a:r>
          </a:p>
        </p:txBody>
      </p:sp>
    </p:spTree>
    <p:extLst>
      <p:ext uri="{BB962C8B-B14F-4D97-AF65-F5344CB8AC3E}">
        <p14:creationId xmlns:p14="http://schemas.microsoft.com/office/powerpoint/2010/main" val="205166107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B1F757-941C-44BD-8E10-637746A86D35}"/>
              </a:ext>
            </a:extLst>
          </p:cNvPr>
          <p:cNvPicPr>
            <a:picLocks noChangeAspect="1"/>
          </p:cNvPicPr>
          <p:nvPr/>
        </p:nvPicPr>
        <p:blipFill>
          <a:blip r:embed="rId4"/>
          <a:stretch>
            <a:fillRect/>
          </a:stretch>
        </p:blipFill>
        <p:spPr>
          <a:xfrm>
            <a:off x="519102" y="2305051"/>
            <a:ext cx="6658023" cy="2692448"/>
          </a:xfrm>
          <a:prstGeom prst="rect">
            <a:avLst/>
          </a:prstGeom>
        </p:spPr>
      </p:pic>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82139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Trusted location</a:t>
            </a:r>
          </a:p>
        </p:txBody>
      </p:sp>
      <p:sp>
        <p:nvSpPr>
          <p:cNvPr id="8" name="TextBox 7">
            <a:extLst>
              <a:ext uri="{FF2B5EF4-FFF2-40B4-BE49-F238E27FC236}">
                <a16:creationId xmlns:a16="http://schemas.microsoft.com/office/drawing/2014/main" id="{2894BFC2-F93A-4059-AA13-D396A23F04CA}"/>
              </a:ext>
            </a:extLst>
          </p:cNvPr>
          <p:cNvSpPr txBox="1"/>
          <p:nvPr/>
        </p:nvSpPr>
        <p:spPr>
          <a:xfrm>
            <a:off x="295020" y="1215073"/>
            <a:ext cx="12388592" cy="1855893"/>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Create your trusted location (your local networks)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680DAE6C-1E31-4158-9766-B22F51D48444}"/>
              </a:ext>
            </a:extLst>
          </p:cNvPr>
          <p:cNvSpPr/>
          <p:nvPr/>
        </p:nvSpPr>
        <p:spPr>
          <a:xfrm>
            <a:off x="7739446" y="274987"/>
            <a:ext cx="4691446" cy="923330"/>
          </a:xfrm>
          <a:prstGeom prst="rect">
            <a:avLst/>
          </a:prstGeom>
        </p:spPr>
        <p:txBody>
          <a:bodyPr wrap="square">
            <a:spAutoFit/>
          </a:bodyPr>
          <a:lstStyle/>
          <a:p>
            <a:pPr lvl="0">
              <a:defRPr/>
            </a:pPr>
            <a:r>
              <a:rPr lang="en-US" dirty="0">
                <a:solidFill>
                  <a:srgbClr val="505050"/>
                </a:solidFill>
                <a:hlinkClick r:id="rId7"/>
              </a:rPr>
              <a:t>https://docs.microsoft.com/en-us/azure/active-directory/conditional-access/location-condition</a:t>
            </a:r>
            <a:r>
              <a:rPr lang="en-US" dirty="0">
                <a:solidFill>
                  <a:srgbClr val="505050"/>
                </a:solidFill>
              </a:rPr>
              <a:t>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C275C051-CB68-47FD-B45D-ADBFB8C7D3D1}"/>
              </a:ext>
            </a:extLst>
          </p:cNvPr>
          <p:cNvPicPr>
            <a:picLocks noChangeAspect="1"/>
          </p:cNvPicPr>
          <p:nvPr/>
        </p:nvPicPr>
        <p:blipFill>
          <a:blip r:embed="rId8"/>
          <a:stretch>
            <a:fillRect/>
          </a:stretch>
        </p:blipFill>
        <p:spPr>
          <a:xfrm>
            <a:off x="7401207" y="2305051"/>
            <a:ext cx="3815433" cy="3217750"/>
          </a:xfrm>
          <a:prstGeom prst="rect">
            <a:avLst/>
          </a:prstGeom>
        </p:spPr>
      </p:pic>
    </p:spTree>
    <p:extLst>
      <p:ext uri="{BB962C8B-B14F-4D97-AF65-F5344CB8AC3E}">
        <p14:creationId xmlns:p14="http://schemas.microsoft.com/office/powerpoint/2010/main" val="51028569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82139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Conditional Access </a:t>
            </a:r>
          </a:p>
        </p:txBody>
      </p:sp>
      <p:sp>
        <p:nvSpPr>
          <p:cNvPr id="8" name="TextBox 7">
            <a:extLst>
              <a:ext uri="{FF2B5EF4-FFF2-40B4-BE49-F238E27FC236}">
                <a16:creationId xmlns:a16="http://schemas.microsoft.com/office/drawing/2014/main" id="{2894BFC2-F93A-4059-AA13-D396A23F04CA}"/>
              </a:ext>
            </a:extLst>
          </p:cNvPr>
          <p:cNvSpPr txBox="1"/>
          <p:nvPr/>
        </p:nvSpPr>
        <p:spPr>
          <a:xfrm>
            <a:off x="295020" y="1215073"/>
            <a:ext cx="12388592" cy="226523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Policy name, Assignments, Access controls and Enable policy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680DAE6C-1E31-4158-9766-B22F51D48444}"/>
              </a:ext>
            </a:extLst>
          </p:cNvPr>
          <p:cNvSpPr/>
          <p:nvPr/>
        </p:nvSpPr>
        <p:spPr>
          <a:xfrm>
            <a:off x="7739446" y="274987"/>
            <a:ext cx="469144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6"/>
              </a:rPr>
              <a:t>https://docs.microsoft.com/en-us/azure/active-directory/conditional-access/overview</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3" name="Picture 2">
            <a:extLst>
              <a:ext uri="{FF2B5EF4-FFF2-40B4-BE49-F238E27FC236}">
                <a16:creationId xmlns:a16="http://schemas.microsoft.com/office/drawing/2014/main" id="{146E9AEE-C204-4BF6-AB8D-1570A8862C11}"/>
              </a:ext>
            </a:extLst>
          </p:cNvPr>
          <p:cNvPicPr>
            <a:picLocks noChangeAspect="1"/>
          </p:cNvPicPr>
          <p:nvPr/>
        </p:nvPicPr>
        <p:blipFill>
          <a:blip r:embed="rId7"/>
          <a:stretch>
            <a:fillRect/>
          </a:stretch>
        </p:blipFill>
        <p:spPr>
          <a:xfrm>
            <a:off x="794268" y="2444073"/>
            <a:ext cx="5822899" cy="3441447"/>
          </a:xfrm>
          <a:prstGeom prst="rect">
            <a:avLst/>
          </a:prstGeom>
        </p:spPr>
      </p:pic>
      <p:pic>
        <p:nvPicPr>
          <p:cNvPr id="4" name="Picture 3">
            <a:extLst>
              <a:ext uri="{FF2B5EF4-FFF2-40B4-BE49-F238E27FC236}">
                <a16:creationId xmlns:a16="http://schemas.microsoft.com/office/drawing/2014/main" id="{843CE605-BDED-4D69-BDF5-44A850623F10}"/>
              </a:ext>
            </a:extLst>
          </p:cNvPr>
          <p:cNvPicPr>
            <a:picLocks noChangeAspect="1"/>
          </p:cNvPicPr>
          <p:nvPr/>
        </p:nvPicPr>
        <p:blipFill>
          <a:blip r:embed="rId8"/>
          <a:stretch>
            <a:fillRect/>
          </a:stretch>
        </p:blipFill>
        <p:spPr>
          <a:xfrm>
            <a:off x="7116415" y="1999347"/>
            <a:ext cx="4275627" cy="4454004"/>
          </a:xfrm>
          <a:prstGeom prst="rect">
            <a:avLst/>
          </a:prstGeom>
        </p:spPr>
      </p:pic>
    </p:spTree>
    <p:extLst>
      <p:ext uri="{BB962C8B-B14F-4D97-AF65-F5344CB8AC3E}">
        <p14:creationId xmlns:p14="http://schemas.microsoft.com/office/powerpoint/2010/main" val="137916478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54" name="TextBox 53"/>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Conditional Access </a:t>
            </a: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Assignment</a:t>
            </a:r>
            <a:endPar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endParaRPr>
          </a:p>
        </p:txBody>
      </p:sp>
      <p:sp>
        <p:nvSpPr>
          <p:cNvPr id="8" name="TextBox 7">
            <a:extLst>
              <a:ext uri="{FF2B5EF4-FFF2-40B4-BE49-F238E27FC236}">
                <a16:creationId xmlns:a16="http://schemas.microsoft.com/office/drawing/2014/main" id="{2894BFC2-F93A-4059-AA13-D396A23F04CA}"/>
              </a:ext>
            </a:extLst>
          </p:cNvPr>
          <p:cNvSpPr txBox="1"/>
          <p:nvPr/>
        </p:nvSpPr>
        <p:spPr>
          <a:xfrm>
            <a:off x="295020" y="1215073"/>
            <a:ext cx="10967029" cy="2597634"/>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Policy name – name the policy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User and Group – select who affects this policy choose between guest user (outside organization), Directory roles (admin roles) and Users and groups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Cloud Apps – Already selected Power BI. You can include others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680DAE6C-1E31-4158-9766-B22F51D48444}"/>
              </a:ext>
            </a:extLst>
          </p:cNvPr>
          <p:cNvSpPr/>
          <p:nvPr/>
        </p:nvSpPr>
        <p:spPr>
          <a:xfrm>
            <a:off x="7739446" y="274987"/>
            <a:ext cx="469144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6"/>
              </a:rPr>
              <a:t>https://docs.microsoft.com/en-us/azure/active-directory/conditional-access/overview</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5" name="Picture 4">
            <a:extLst>
              <a:ext uri="{FF2B5EF4-FFF2-40B4-BE49-F238E27FC236}">
                <a16:creationId xmlns:a16="http://schemas.microsoft.com/office/drawing/2014/main" id="{551EACC6-3AF2-4B34-8580-CE777B20D401}"/>
              </a:ext>
            </a:extLst>
          </p:cNvPr>
          <p:cNvPicPr>
            <a:picLocks noChangeAspect="1"/>
          </p:cNvPicPr>
          <p:nvPr/>
        </p:nvPicPr>
        <p:blipFill>
          <a:blip r:embed="rId7"/>
          <a:stretch>
            <a:fillRect/>
          </a:stretch>
        </p:blipFill>
        <p:spPr>
          <a:xfrm>
            <a:off x="1202043" y="3138259"/>
            <a:ext cx="9787913" cy="3234549"/>
          </a:xfrm>
          <a:prstGeom prst="rect">
            <a:avLst/>
          </a:prstGeom>
        </p:spPr>
      </p:pic>
    </p:spTree>
    <p:extLst>
      <p:ext uri="{BB962C8B-B14F-4D97-AF65-F5344CB8AC3E}">
        <p14:creationId xmlns:p14="http://schemas.microsoft.com/office/powerpoint/2010/main" val="35331086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63701"/>
            <a:ext cx="11685486" cy="267457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Conditions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Sign-in risk -&gt; Indicates status to be tagged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Devices platform choose to allow which platform can consume Power BI services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680DAE6C-1E31-4158-9766-B22F51D48444}"/>
              </a:ext>
            </a:extLst>
          </p:cNvPr>
          <p:cNvSpPr/>
          <p:nvPr/>
        </p:nvSpPr>
        <p:spPr>
          <a:xfrm>
            <a:off x="7739446" y="339310"/>
            <a:ext cx="469144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6"/>
              </a:rPr>
              <a:t>https://docs.microsoft.com/en-us/azure/active-directory/identity-protection/howto-user-risk-policy</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5" name="Picture 4">
            <a:extLst>
              <a:ext uri="{FF2B5EF4-FFF2-40B4-BE49-F238E27FC236}">
                <a16:creationId xmlns:a16="http://schemas.microsoft.com/office/drawing/2014/main" id="{16E3774E-EFDD-4860-B904-08EF1D759A12}"/>
              </a:ext>
            </a:extLst>
          </p:cNvPr>
          <p:cNvPicPr>
            <a:picLocks noChangeAspect="1"/>
          </p:cNvPicPr>
          <p:nvPr/>
        </p:nvPicPr>
        <p:blipFill>
          <a:blip r:embed="rId7"/>
          <a:stretch>
            <a:fillRect/>
          </a:stretch>
        </p:blipFill>
        <p:spPr>
          <a:xfrm>
            <a:off x="463363" y="2985796"/>
            <a:ext cx="5527559" cy="3557968"/>
          </a:xfrm>
          <a:prstGeom prst="rect">
            <a:avLst/>
          </a:prstGeom>
        </p:spPr>
      </p:pic>
      <p:pic>
        <p:nvPicPr>
          <p:cNvPr id="12" name="Picture 11">
            <a:extLst>
              <a:ext uri="{FF2B5EF4-FFF2-40B4-BE49-F238E27FC236}">
                <a16:creationId xmlns:a16="http://schemas.microsoft.com/office/drawing/2014/main" id="{99877534-F477-401E-A2D4-9BA7B1BB6C04}"/>
              </a:ext>
            </a:extLst>
          </p:cNvPr>
          <p:cNvPicPr>
            <a:picLocks noChangeAspect="1"/>
          </p:cNvPicPr>
          <p:nvPr/>
        </p:nvPicPr>
        <p:blipFill>
          <a:blip r:embed="rId8"/>
          <a:stretch>
            <a:fillRect/>
          </a:stretch>
        </p:blipFill>
        <p:spPr>
          <a:xfrm>
            <a:off x="6201080" y="2974893"/>
            <a:ext cx="5422825" cy="3579774"/>
          </a:xfrm>
          <a:prstGeom prst="rect">
            <a:avLst/>
          </a:prstGeom>
        </p:spPr>
      </p:pic>
      <p:sp>
        <p:nvSpPr>
          <p:cNvPr id="13" name="TextBox 12">
            <a:extLst>
              <a:ext uri="{FF2B5EF4-FFF2-40B4-BE49-F238E27FC236}">
                <a16:creationId xmlns:a16="http://schemas.microsoft.com/office/drawing/2014/main" id="{21275525-F572-46C5-86C8-6E215A7E825D}"/>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Conditional Access </a:t>
            </a: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Assignment</a:t>
            </a:r>
            <a:endPar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endParaRPr>
          </a:p>
        </p:txBody>
      </p:sp>
    </p:spTree>
    <p:extLst>
      <p:ext uri="{BB962C8B-B14F-4D97-AF65-F5344CB8AC3E}">
        <p14:creationId xmlns:p14="http://schemas.microsoft.com/office/powerpoint/2010/main" val="168780256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63701"/>
            <a:ext cx="11661849" cy="3416320"/>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Choose locations </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Any location – will accepts all IP addresses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All trusted location – will accept both MFA trusted IP (if set) and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6" action="ppaction://hlinksldjump"/>
              </a:rPr>
              <a:t>trusted locations</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Selected location – You need to choose which trusted location and MFA trust IPs to be included in this condition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680DAE6C-1E31-4158-9766-B22F51D48444}"/>
              </a:ext>
            </a:extLst>
          </p:cNvPr>
          <p:cNvSpPr/>
          <p:nvPr/>
        </p:nvSpPr>
        <p:spPr>
          <a:xfrm>
            <a:off x="7865806" y="172662"/>
            <a:ext cx="469144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7"/>
              </a:rPr>
              <a:t>https://docs.microsoft.com/en-us/azure/active-directory/conditional-access/location-condition#location-condition-configuration</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pic>
        <p:nvPicPr>
          <p:cNvPr id="7" name="Picture 6">
            <a:extLst>
              <a:ext uri="{FF2B5EF4-FFF2-40B4-BE49-F238E27FC236}">
                <a16:creationId xmlns:a16="http://schemas.microsoft.com/office/drawing/2014/main" id="{A756AD1D-2175-4696-8ABF-142BF1C0A9CC}"/>
              </a:ext>
            </a:extLst>
          </p:cNvPr>
          <p:cNvPicPr>
            <a:picLocks noChangeAspect="1"/>
          </p:cNvPicPr>
          <p:nvPr/>
        </p:nvPicPr>
        <p:blipFill>
          <a:blip r:embed="rId8"/>
          <a:stretch>
            <a:fillRect/>
          </a:stretch>
        </p:blipFill>
        <p:spPr>
          <a:xfrm>
            <a:off x="2511178" y="3396604"/>
            <a:ext cx="6960637" cy="3147160"/>
          </a:xfrm>
          <a:prstGeom prst="rect">
            <a:avLst/>
          </a:prstGeom>
        </p:spPr>
      </p:pic>
      <p:sp>
        <p:nvSpPr>
          <p:cNvPr id="10" name="TextBox 9">
            <a:extLst>
              <a:ext uri="{FF2B5EF4-FFF2-40B4-BE49-F238E27FC236}">
                <a16:creationId xmlns:a16="http://schemas.microsoft.com/office/drawing/2014/main" id="{75DD94B5-D995-41D8-B0C6-3C276015CE1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Conditional Access </a:t>
            </a: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Assignment</a:t>
            </a:r>
            <a:endPar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endParaRPr>
          </a:p>
        </p:txBody>
      </p:sp>
    </p:spTree>
    <p:extLst>
      <p:ext uri="{BB962C8B-B14F-4D97-AF65-F5344CB8AC3E}">
        <p14:creationId xmlns:p14="http://schemas.microsoft.com/office/powerpoint/2010/main" val="216069110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63701"/>
            <a:ext cx="12388592" cy="226523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Choose client app that count in this policy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 ActiveSync – this is in the case of access Exchange on mobile devices</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Other clients – such as older Office client, POP3, IMAP, SMTP or ACS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680DAE6C-1E31-4158-9766-B22F51D48444}"/>
              </a:ext>
            </a:extLst>
          </p:cNvPr>
          <p:cNvSpPr/>
          <p:nvPr/>
        </p:nvSpPr>
        <p:spPr>
          <a:xfrm>
            <a:off x="7620000" y="413486"/>
            <a:ext cx="46914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6"/>
              </a:rPr>
              <a:t>https://docs.microsoft.com/en-us/power-bi/desktop-gridlines-snap-to-grid</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Conditional Access </a:t>
            </a: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Assignment</a:t>
            </a:r>
            <a:endPar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50C64CFA-3CF3-45C4-813C-093872315E12}"/>
              </a:ext>
            </a:extLst>
          </p:cNvPr>
          <p:cNvPicPr>
            <a:picLocks noChangeAspect="1"/>
          </p:cNvPicPr>
          <p:nvPr/>
        </p:nvPicPr>
        <p:blipFill>
          <a:blip r:embed="rId7"/>
          <a:stretch>
            <a:fillRect/>
          </a:stretch>
        </p:blipFill>
        <p:spPr>
          <a:xfrm>
            <a:off x="3209729" y="2756802"/>
            <a:ext cx="5158565" cy="3786962"/>
          </a:xfrm>
          <a:prstGeom prst="rect">
            <a:avLst/>
          </a:prstGeom>
        </p:spPr>
      </p:pic>
    </p:spTree>
    <p:extLst>
      <p:ext uri="{BB962C8B-B14F-4D97-AF65-F5344CB8AC3E}">
        <p14:creationId xmlns:p14="http://schemas.microsoft.com/office/powerpoint/2010/main" val="24627313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64">
            <a:extLst>
              <a:ext uri="{FF2B5EF4-FFF2-40B4-BE49-F238E27FC236}">
                <a16:creationId xmlns:a16="http://schemas.microsoft.com/office/drawing/2014/main" id="{80A7B58A-1175-42A7-BB7D-2DFC327D9291}"/>
              </a:ext>
            </a:extLst>
          </p:cNvPr>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6" name="Object 25"/>
          <p:cNvGraphicFramePr>
            <a:graphicFrameLocks noChangeAspect="1"/>
          </p:cNvGraphicFramePr>
          <p:nvPr>
            <p:custDataLst>
              <p:tags r:id="rId1"/>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6" name="Object 25"/>
                      <p:cNvPicPr/>
                      <p:nvPr/>
                    </p:nvPicPr>
                    <p:blipFill>
                      <a:blip r:embed="rId5"/>
                      <a:stretch>
                        <a:fillRect/>
                      </a:stretch>
                    </p:blipFill>
                    <p:spPr>
                      <a:xfrm>
                        <a:off x="4153" y="3504"/>
                        <a:ext cx="1556" cy="155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894BFC2-F93A-4059-AA13-D396A23F04CA}"/>
              </a:ext>
            </a:extLst>
          </p:cNvPr>
          <p:cNvSpPr txBox="1"/>
          <p:nvPr/>
        </p:nvSpPr>
        <p:spPr>
          <a:xfrm>
            <a:off x="295020" y="1263701"/>
            <a:ext cx="12388592" cy="267457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Choose device state that will exclude in this policy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Hybrid AD joined – Managed by Group policy or SCCM and register in Azure AD</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Marked as compliant – Managed by Intune already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680DAE6C-1E31-4158-9766-B22F51D48444}"/>
              </a:ext>
            </a:extLst>
          </p:cNvPr>
          <p:cNvSpPr/>
          <p:nvPr/>
        </p:nvSpPr>
        <p:spPr>
          <a:xfrm>
            <a:off x="7620000" y="413486"/>
            <a:ext cx="46914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6"/>
              </a:rPr>
              <a:t>https://docs.microsoft.com/en-us/power-bi/desktop-gridlines-snap-to-grid</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10" name="TextBox 9">
            <a:extLst>
              <a:ext uri="{FF2B5EF4-FFF2-40B4-BE49-F238E27FC236}">
                <a16:creationId xmlns:a16="http://schemas.microsoft.com/office/drawing/2014/main" id="{3AE74D6A-77B1-4074-9437-9FF56503FFEE}"/>
              </a:ext>
            </a:extLst>
          </p:cNvPr>
          <p:cNvSpPr txBox="1"/>
          <p:nvPr/>
        </p:nvSpPr>
        <p:spPr>
          <a:xfrm>
            <a:off x="295020" y="314236"/>
            <a:ext cx="6821397" cy="84474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Conditional Access </a:t>
            </a: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Assignment</a:t>
            </a:r>
            <a:endPar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FC9AD156-746B-4023-B1BF-F06FD46EB3D4}"/>
              </a:ext>
            </a:extLst>
          </p:cNvPr>
          <p:cNvPicPr>
            <a:picLocks noChangeAspect="1"/>
          </p:cNvPicPr>
          <p:nvPr/>
        </p:nvPicPr>
        <p:blipFill>
          <a:blip r:embed="rId7"/>
          <a:stretch>
            <a:fillRect/>
          </a:stretch>
        </p:blipFill>
        <p:spPr>
          <a:xfrm>
            <a:off x="3349691" y="2812116"/>
            <a:ext cx="5956428" cy="3873222"/>
          </a:xfrm>
          <a:prstGeom prst="rect">
            <a:avLst/>
          </a:prstGeom>
        </p:spPr>
      </p:pic>
    </p:spTree>
    <p:extLst>
      <p:ext uri="{BB962C8B-B14F-4D97-AF65-F5344CB8AC3E}">
        <p14:creationId xmlns:p14="http://schemas.microsoft.com/office/powerpoint/2010/main" val="20991012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Apply Row-Level Security</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490073"/>
            <a:ext cx="11680669" cy="2597634"/>
          </a:xfrm>
          <a:prstGeom prst="rect">
            <a:avLst/>
          </a:prstGeom>
          <a:noFill/>
        </p:spPr>
        <p:txBody>
          <a:bodyPr wrap="square" lIns="182880" tIns="146304" rIns="182880" bIns="146304" rtlCol="0">
            <a:spAutoFit/>
          </a:bodyPr>
          <a:lstStyle/>
          <a:p>
            <a:pPr marL="342900" lvl="0" indent="-342900">
              <a:lnSpc>
                <a:spcPct val="90000"/>
              </a:lnSpc>
              <a:spcAft>
                <a:spcPts val="600"/>
              </a:spcAft>
              <a:buFontTx/>
              <a:buChar char="-"/>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Go to </a:t>
            </a:r>
            <a:r>
              <a:rPr lang="en-US" sz="2400" dirty="0">
                <a:gradFill>
                  <a:gsLst>
                    <a:gs pos="2917">
                      <a:srgbClr val="505050"/>
                    </a:gs>
                    <a:gs pos="30000">
                      <a:srgbClr val="505050"/>
                    </a:gs>
                  </a:gsLst>
                  <a:lin ang="5400000" scaled="0"/>
                </a:gradFill>
                <a:hlinkClick r:id="rId3"/>
              </a:rPr>
              <a:t>https://app.powerbi.com/</a:t>
            </a:r>
            <a:r>
              <a:rPr lang="en-US" sz="2400" dirty="0">
                <a:gradFill>
                  <a:gsLst>
                    <a:gs pos="2917">
                      <a:srgbClr val="505050"/>
                    </a:gs>
                    <a:gs pos="30000">
                      <a:srgbClr val="505050"/>
                    </a:gs>
                  </a:gsLst>
                  <a:lin ang="5400000" scaled="0"/>
                </a:gradFill>
              </a:rPr>
              <a:t> and </a:t>
            </a:r>
            <a:r>
              <a:rPr lang="en-US" sz="2400" dirty="0">
                <a:gradFill>
                  <a:gsLst>
                    <a:gs pos="2917">
                      <a:srgbClr val="505050"/>
                    </a:gs>
                    <a:gs pos="30000">
                      <a:srgbClr val="505050"/>
                    </a:gs>
                  </a:gsLst>
                  <a:lin ang="5400000" scaled="0"/>
                </a:gradFill>
                <a:latin typeface="Segoe UI"/>
              </a:rPr>
              <a:t>to the workspace that you published</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Datasets, click … and security</a:t>
            </a:r>
          </a:p>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 </a:t>
            </a:r>
            <a:r>
              <a:rPr lang="en-US" sz="2400" dirty="0">
                <a:gradFill>
                  <a:gsLst>
                    <a:gs pos="2917">
                      <a:srgbClr val="505050"/>
                    </a:gs>
                    <a:gs pos="30000">
                      <a:srgbClr val="505050"/>
                    </a:gs>
                  </a:gsLst>
                  <a:lin ang="5400000" scaled="0"/>
                </a:gradFill>
                <a:latin typeface="Segoe UI"/>
              </a:rPr>
              <a:t>emails (people or group which is Security group)</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to the role that you create RLS since in Power BI Desktop, click Add and Save</a:t>
            </a: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Tx/>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E89E1C18-BDEC-407C-98CA-0389B636F49D}"/>
              </a:ext>
            </a:extLst>
          </p:cNvPr>
          <p:cNvPicPr>
            <a:picLocks noChangeAspect="1"/>
          </p:cNvPicPr>
          <p:nvPr/>
        </p:nvPicPr>
        <p:blipFill>
          <a:blip r:embed="rId4"/>
          <a:stretch>
            <a:fillRect/>
          </a:stretch>
        </p:blipFill>
        <p:spPr>
          <a:xfrm>
            <a:off x="4983444" y="3275509"/>
            <a:ext cx="3938587" cy="2271712"/>
          </a:xfrm>
          <a:prstGeom prst="rect">
            <a:avLst/>
          </a:prstGeom>
        </p:spPr>
      </p:pic>
      <p:sp>
        <p:nvSpPr>
          <p:cNvPr id="2" name="TextBox 1">
            <a:extLst>
              <a:ext uri="{FF2B5EF4-FFF2-40B4-BE49-F238E27FC236}">
                <a16:creationId xmlns:a16="http://schemas.microsoft.com/office/drawing/2014/main" id="{BEB0D4F7-B4A5-4996-8B5C-751CA16ADED8}"/>
              </a:ext>
            </a:extLst>
          </p:cNvPr>
          <p:cNvSpPr txBox="1"/>
          <p:nvPr/>
        </p:nvSpPr>
        <p:spPr>
          <a:xfrm>
            <a:off x="5504303" y="5869730"/>
            <a:ext cx="6471387" cy="815608"/>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 Assign in groups will be more dynamics since when</a:t>
            </a:r>
          </a:p>
          <a:p>
            <a:pPr>
              <a:lnSpc>
                <a:spcPct val="90000"/>
              </a:lnSpc>
              <a:spcAft>
                <a:spcPts val="600"/>
              </a:spcAft>
            </a:pPr>
            <a:r>
              <a:rPr lang="en-US" sz="1600" dirty="0">
                <a:gradFill>
                  <a:gsLst>
                    <a:gs pos="2917">
                      <a:schemeClr val="tx1"/>
                    </a:gs>
                    <a:gs pos="30000">
                      <a:schemeClr val="tx1"/>
                    </a:gs>
                  </a:gsLst>
                  <a:lin ang="5400000" scaled="0"/>
                </a:gradFill>
              </a:rPr>
              <a:t>user change role and move to another group permission is disabled</a:t>
            </a:r>
          </a:p>
        </p:txBody>
      </p:sp>
      <p:sp>
        <p:nvSpPr>
          <p:cNvPr id="3" name="TextBox 2">
            <a:extLst>
              <a:ext uri="{FF2B5EF4-FFF2-40B4-BE49-F238E27FC236}">
                <a16:creationId xmlns:a16="http://schemas.microsoft.com/office/drawing/2014/main" id="{81FAF884-4771-4E02-BC3F-A218E765DC23}"/>
              </a:ext>
            </a:extLst>
          </p:cNvPr>
          <p:cNvSpPr txBox="1"/>
          <p:nvPr/>
        </p:nvSpPr>
        <p:spPr>
          <a:xfrm>
            <a:off x="8922031" y="4087707"/>
            <a:ext cx="2726580" cy="130189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Can be an Azure AD</a:t>
            </a:r>
          </a:p>
          <a:p>
            <a:pPr>
              <a:lnSpc>
                <a:spcPct val="90000"/>
              </a:lnSpc>
              <a:spcAft>
                <a:spcPts val="600"/>
              </a:spcAft>
            </a:pPr>
            <a:r>
              <a:rPr lang="en-US" sz="1400" dirty="0">
                <a:gradFill>
                  <a:gsLst>
                    <a:gs pos="2917">
                      <a:schemeClr val="tx1"/>
                    </a:gs>
                    <a:gs pos="30000">
                      <a:schemeClr val="tx1"/>
                    </a:gs>
                  </a:gsLst>
                  <a:lin ang="5400000" scaled="0"/>
                </a:gradFill>
              </a:rPr>
              <a:t>- user account</a:t>
            </a:r>
          </a:p>
          <a:p>
            <a:pPr>
              <a:lnSpc>
                <a:spcPct val="90000"/>
              </a:lnSpc>
              <a:spcAft>
                <a:spcPts val="600"/>
              </a:spcAft>
            </a:pPr>
            <a:r>
              <a:rPr lang="en-US" sz="1400" dirty="0">
                <a:gradFill>
                  <a:gsLst>
                    <a:gs pos="2917">
                      <a:schemeClr val="tx1"/>
                    </a:gs>
                    <a:gs pos="30000">
                      <a:schemeClr val="tx1"/>
                    </a:gs>
                  </a:gsLst>
                  <a:lin ang="5400000" scaled="0"/>
                </a:gradFill>
              </a:rPr>
              <a:t>- Security group</a:t>
            </a:r>
          </a:p>
          <a:p>
            <a:pPr>
              <a:lnSpc>
                <a:spcPct val="90000"/>
              </a:lnSpc>
              <a:spcAft>
                <a:spcPts val="600"/>
              </a:spcAft>
            </a:pPr>
            <a:r>
              <a:rPr lang="en-US" sz="1400" dirty="0">
                <a:gradFill>
                  <a:gsLst>
                    <a:gs pos="2917">
                      <a:schemeClr val="tx1"/>
                    </a:gs>
                    <a:gs pos="30000">
                      <a:schemeClr val="tx1"/>
                    </a:gs>
                  </a:gsLst>
                  <a:lin ang="5400000" scaled="0"/>
                </a:gradFill>
              </a:rPr>
              <a:t>- Mail-enabled security group</a:t>
            </a:r>
          </a:p>
        </p:txBody>
      </p:sp>
      <p:pic>
        <p:nvPicPr>
          <p:cNvPr id="5" name="Picture 4">
            <a:extLst>
              <a:ext uri="{FF2B5EF4-FFF2-40B4-BE49-F238E27FC236}">
                <a16:creationId xmlns:a16="http://schemas.microsoft.com/office/drawing/2014/main" id="{118ABA8B-013F-498D-9864-2CDAA1FD59F5}"/>
              </a:ext>
            </a:extLst>
          </p:cNvPr>
          <p:cNvPicPr>
            <a:picLocks noChangeAspect="1"/>
          </p:cNvPicPr>
          <p:nvPr/>
        </p:nvPicPr>
        <p:blipFill>
          <a:blip r:embed="rId5"/>
          <a:stretch>
            <a:fillRect/>
          </a:stretch>
        </p:blipFill>
        <p:spPr>
          <a:xfrm>
            <a:off x="1663610" y="3275509"/>
            <a:ext cx="2531710" cy="3431133"/>
          </a:xfrm>
          <a:prstGeom prst="rect">
            <a:avLst/>
          </a:prstGeom>
        </p:spPr>
      </p:pic>
    </p:spTree>
    <p:extLst>
      <p:ext uri="{BB962C8B-B14F-4D97-AF65-F5344CB8AC3E}">
        <p14:creationId xmlns:p14="http://schemas.microsoft.com/office/powerpoint/2010/main" val="12907155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73729"/>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5020" y="304999"/>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Power BI free vs Pro</a:t>
            </a:r>
          </a:p>
        </p:txBody>
      </p:sp>
      <p:pic>
        <p:nvPicPr>
          <p:cNvPr id="2" name="Picture 1">
            <a:extLst>
              <a:ext uri="{FF2B5EF4-FFF2-40B4-BE49-F238E27FC236}">
                <a16:creationId xmlns:a16="http://schemas.microsoft.com/office/drawing/2014/main" id="{773EA21B-B778-4452-8A8D-18DF6288AADE}"/>
              </a:ext>
            </a:extLst>
          </p:cNvPr>
          <p:cNvPicPr>
            <a:picLocks noChangeAspect="1"/>
          </p:cNvPicPr>
          <p:nvPr/>
        </p:nvPicPr>
        <p:blipFill>
          <a:blip r:embed="rId3"/>
          <a:stretch>
            <a:fillRect/>
          </a:stretch>
        </p:blipFill>
        <p:spPr>
          <a:xfrm>
            <a:off x="420132" y="1831709"/>
            <a:ext cx="11351736" cy="3194581"/>
          </a:xfrm>
          <a:prstGeom prst="rect">
            <a:avLst/>
          </a:prstGeom>
        </p:spPr>
      </p:pic>
      <p:pic>
        <p:nvPicPr>
          <p:cNvPr id="3" name="Picture 2">
            <a:extLst>
              <a:ext uri="{FF2B5EF4-FFF2-40B4-BE49-F238E27FC236}">
                <a16:creationId xmlns:a16="http://schemas.microsoft.com/office/drawing/2014/main" id="{8EE40285-833E-4BAC-897F-F3713C7092B7}"/>
              </a:ext>
            </a:extLst>
          </p:cNvPr>
          <p:cNvPicPr>
            <a:picLocks noChangeAspect="1"/>
          </p:cNvPicPr>
          <p:nvPr/>
        </p:nvPicPr>
        <p:blipFill>
          <a:blip r:embed="rId4"/>
          <a:stretch>
            <a:fillRect/>
          </a:stretch>
        </p:blipFill>
        <p:spPr>
          <a:xfrm>
            <a:off x="595076" y="5383995"/>
            <a:ext cx="11296867" cy="798645"/>
          </a:xfrm>
          <a:prstGeom prst="rect">
            <a:avLst/>
          </a:prstGeom>
        </p:spPr>
      </p:pic>
      <p:sp>
        <p:nvSpPr>
          <p:cNvPr id="4" name="Rectangle 3">
            <a:extLst>
              <a:ext uri="{FF2B5EF4-FFF2-40B4-BE49-F238E27FC236}">
                <a16:creationId xmlns:a16="http://schemas.microsoft.com/office/drawing/2014/main" id="{9FCF171C-4AE6-4C37-96B5-99482B466C41}"/>
              </a:ext>
            </a:extLst>
          </p:cNvPr>
          <p:cNvSpPr/>
          <p:nvPr/>
        </p:nvSpPr>
        <p:spPr>
          <a:xfrm>
            <a:off x="6588755" y="404249"/>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5"/>
              </a:rPr>
              <a:t>https://docs.microsoft.com/en-us/power-bi/service-features-license-type</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B46151B-6BD2-414C-8608-31C18B4DEB88}"/>
              </a:ext>
            </a:extLst>
          </p:cNvPr>
          <p:cNvSpPr txBox="1"/>
          <p:nvPr/>
        </p:nvSpPr>
        <p:spPr>
          <a:xfrm>
            <a:off x="2044995" y="2139885"/>
            <a:ext cx="1581010"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(Storage size)</a:t>
            </a:r>
          </a:p>
        </p:txBody>
      </p:sp>
    </p:spTree>
    <p:extLst>
      <p:ext uri="{BB962C8B-B14F-4D97-AF65-F5344CB8AC3E}">
        <p14:creationId xmlns:p14="http://schemas.microsoft.com/office/powerpoint/2010/main" val="285206925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5019" y="333799"/>
            <a:ext cx="11896981" cy="7350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PowerShell for Power BI</a:t>
            </a:r>
          </a:p>
        </p:txBody>
      </p:sp>
      <p:sp>
        <p:nvSpPr>
          <p:cNvPr id="9" name="TextBox 8">
            <a:extLst>
              <a:ext uri="{FF2B5EF4-FFF2-40B4-BE49-F238E27FC236}">
                <a16:creationId xmlns:a16="http://schemas.microsoft.com/office/drawing/2014/main" id="{3A14B487-4D9E-4276-B1FC-A3AB990A25A0}"/>
              </a:ext>
            </a:extLst>
          </p:cNvPr>
          <p:cNvSpPr txBox="1"/>
          <p:nvPr/>
        </p:nvSpPr>
        <p:spPr>
          <a:xfrm>
            <a:off x="510707" y="1264275"/>
            <a:ext cx="5909971" cy="359483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Use this command to Install PowerShell module for Power BI</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Library here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https://docs.microsoft.com/en-us/powershell/power-bi/overview?view=powerbi-ps</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85A92367-A969-4962-B455-01AFB9E65F3C}"/>
              </a:ext>
            </a:extLst>
          </p:cNvPr>
          <p:cNvSpPr/>
          <p:nvPr/>
        </p:nvSpPr>
        <p:spPr>
          <a:xfrm>
            <a:off x="6765235" y="378149"/>
            <a:ext cx="494306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4"/>
              </a:rPr>
              <a:t>https://www.powershellgallery.com/packages/MicrosoftPowerBIMgmt/1.0.410</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4" name="Rectangle 3">
            <a:extLst>
              <a:ext uri="{FF2B5EF4-FFF2-40B4-BE49-F238E27FC236}">
                <a16:creationId xmlns:a16="http://schemas.microsoft.com/office/drawing/2014/main" id="{6BD73974-0594-4727-AAAB-A80B48735161}"/>
              </a:ext>
            </a:extLst>
          </p:cNvPr>
          <p:cNvSpPr/>
          <p:nvPr/>
        </p:nvSpPr>
        <p:spPr>
          <a:xfrm>
            <a:off x="3465692" y="1423713"/>
            <a:ext cx="92701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800" b="0" i="0" u="none" strike="noStrike" kern="1200" cap="none" spc="0" normalizeH="0" baseline="0" noProof="0" dirty="0">
              <a:ln>
                <a:noFill/>
              </a:ln>
              <a:solidFill>
                <a:srgbClr val="505050"/>
              </a:solidFill>
              <a:effectLst/>
              <a:uLnTx/>
              <a:uFillTx/>
              <a:latin typeface="Lucida Console" panose="020B06090405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Lucida Console" panose="020B0609040504020204" pitchFamily="49" charset="0"/>
                <a:ea typeface="+mn-ea"/>
                <a:cs typeface="+mn-cs"/>
              </a:rPr>
              <a:t>Install-Module</a:t>
            </a:r>
            <a:r>
              <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-Name</a:t>
            </a:r>
            <a:r>
              <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dirty="0" err="1">
                <a:ln>
                  <a:noFill/>
                </a:ln>
                <a:solidFill>
                  <a:srgbClr val="8A2BE2"/>
                </a:solidFill>
                <a:effectLst/>
                <a:uLnTx/>
                <a:uFillTx/>
                <a:latin typeface="Lucida Console" panose="020B0609040504020204" pitchFamily="49" charset="0"/>
                <a:ea typeface="+mn-ea"/>
                <a:cs typeface="+mn-cs"/>
              </a:rPr>
              <a:t>MicrosoftPowerBIMgmt</a:t>
            </a:r>
            <a:r>
              <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-Scope</a:t>
            </a:r>
            <a:r>
              <a:rPr kumimoji="0" lang="en-US" sz="18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dirty="0" err="1">
                <a:ln>
                  <a:noFill/>
                </a:ln>
                <a:solidFill>
                  <a:srgbClr val="8A2BE2"/>
                </a:solidFill>
                <a:effectLst/>
                <a:uLnTx/>
                <a:uFillTx/>
                <a:latin typeface="Lucida Console" panose="020B0609040504020204" pitchFamily="49" charset="0"/>
                <a:ea typeface="+mn-ea"/>
                <a:cs typeface="+mn-cs"/>
              </a:rPr>
              <a:t>CurrentUser</a:t>
            </a:r>
            <a:r>
              <a:rPr kumimoji="0" lang="en-US" sz="1800" b="0" i="0" u="none" strike="noStrike" kern="1200" cap="none" spc="0" normalizeH="0" baseline="0" noProof="0" dirty="0">
                <a:ln>
                  <a:noFill/>
                </a:ln>
                <a:solidFill>
                  <a:srgbClr val="8A2BE2"/>
                </a:solidFill>
                <a:effectLst/>
                <a:uLnTx/>
                <a:uFillTx/>
                <a:latin typeface="Lucida Console" panose="020B0609040504020204" pitchFamily="49" charset="0"/>
                <a:ea typeface="+mn-ea"/>
                <a:cs typeface="+mn-cs"/>
              </a:rPr>
              <a:t> </a:t>
            </a:r>
          </a:p>
        </p:txBody>
      </p:sp>
      <p:pic>
        <p:nvPicPr>
          <p:cNvPr id="5" name="Picture 4">
            <a:extLst>
              <a:ext uri="{FF2B5EF4-FFF2-40B4-BE49-F238E27FC236}">
                <a16:creationId xmlns:a16="http://schemas.microsoft.com/office/drawing/2014/main" id="{28CB4EFB-FABD-4343-A4C9-C4DC54062A7A}"/>
              </a:ext>
            </a:extLst>
          </p:cNvPr>
          <p:cNvPicPr>
            <a:picLocks noChangeAspect="1"/>
          </p:cNvPicPr>
          <p:nvPr/>
        </p:nvPicPr>
        <p:blipFill>
          <a:blip r:embed="rId5"/>
          <a:stretch>
            <a:fillRect/>
          </a:stretch>
        </p:blipFill>
        <p:spPr>
          <a:xfrm>
            <a:off x="6243509" y="2147569"/>
            <a:ext cx="5297443" cy="4527465"/>
          </a:xfrm>
          <a:prstGeom prst="rect">
            <a:avLst/>
          </a:prstGeom>
        </p:spPr>
      </p:pic>
      <p:sp>
        <p:nvSpPr>
          <p:cNvPr id="6" name="TextBox 5">
            <a:extLst>
              <a:ext uri="{FF2B5EF4-FFF2-40B4-BE49-F238E27FC236}">
                <a16:creationId xmlns:a16="http://schemas.microsoft.com/office/drawing/2014/main" id="{D1F0C24D-BE5D-4307-B82A-4D824A208119}"/>
              </a:ext>
            </a:extLst>
          </p:cNvPr>
          <p:cNvSpPr txBox="1"/>
          <p:nvPr/>
        </p:nvSpPr>
        <p:spPr>
          <a:xfrm>
            <a:off x="510707" y="5347252"/>
            <a:ext cx="5519716" cy="1037207"/>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Supports PowerShell Core or v3.0 that</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505050"/>
                    </a:gs>
                    <a:gs pos="30000">
                      <a:srgbClr val="505050"/>
                    </a:gs>
                  </a:gsLst>
                  <a:lin ang="5400000" scaled="0"/>
                </a:gradFill>
                <a:latin typeface="Segoe UI"/>
              </a:rPr>
              <a:t>h</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as .NET 4.7.1 or above</a:t>
            </a:r>
          </a:p>
        </p:txBody>
      </p:sp>
    </p:spTree>
    <p:extLst>
      <p:ext uri="{BB962C8B-B14F-4D97-AF65-F5344CB8AC3E}">
        <p14:creationId xmlns:p14="http://schemas.microsoft.com/office/powerpoint/2010/main" val="356106933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Admin Control</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300643"/>
            <a:ext cx="11573325" cy="7315849"/>
          </a:xfrm>
          <a:prstGeom prst="rect">
            <a:avLst/>
          </a:prstGeom>
          <a:noFill/>
        </p:spPr>
        <p:txBody>
          <a:bodyPr wrap="square" lIns="182880" tIns="146304" rIns="182880" bIns="146304" rtlCol="0">
            <a:spAutoFit/>
          </a:bodyPr>
          <a:lstStyle/>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3200" dirty="0">
                <a:solidFill>
                  <a:srgbClr val="505050"/>
                </a:solidFill>
                <a:latin typeface="Segoe UI"/>
              </a:rPr>
              <a:t>via </a:t>
            </a:r>
            <a:r>
              <a:rPr lang="en-US" sz="3200" dirty="0">
                <a:solidFill>
                  <a:srgbClr val="505050"/>
                </a:solidFill>
                <a:latin typeface="Segoe UI"/>
                <a:hlinkClick r:id="rId3" action="ppaction://hlinksldjump"/>
              </a:rPr>
              <a:t>Power BI Admin Portal</a:t>
            </a:r>
            <a:endParaRPr kumimoji="0" lang="en-US" sz="3200" b="0" i="0" u="none" strike="noStrike" kern="1200" cap="none" spc="0" normalizeH="0" baseline="0" noProof="0" dirty="0">
              <a:ln>
                <a:noFill/>
              </a:ln>
              <a:solidFill>
                <a:srgbClr val="505050"/>
              </a:solidFill>
              <a:effectLst/>
              <a:uLnTx/>
              <a:uFillTx/>
              <a:latin typeface="Segoe U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srgbClr val="505050"/>
                </a:solidFill>
                <a:effectLst/>
                <a:uLnTx/>
                <a:uFillTx/>
                <a:latin typeface="Segoe UI"/>
                <a:ea typeface="+mn-ea"/>
                <a:cs typeface="+mn-cs"/>
              </a:rPr>
              <a:t>Control who can do self-sign up</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3200" dirty="0">
                <a:solidFill>
                  <a:srgbClr val="505050"/>
                </a:solidFill>
                <a:latin typeface="Segoe UI"/>
              </a:rPr>
              <a:t>Control who can share content</a:t>
            </a:r>
          </a:p>
          <a:p>
            <a:pPr marL="457200" indent="-457200">
              <a:buFontTx/>
              <a:buChar char="-"/>
            </a:pPr>
            <a:r>
              <a:rPr lang="en-US" sz="3200" dirty="0">
                <a:solidFill>
                  <a:srgbClr val="505050"/>
                </a:solidFill>
              </a:rPr>
              <a:t>Control who can export data</a:t>
            </a:r>
          </a:p>
          <a:p>
            <a:pPr marL="457200" indent="-457200">
              <a:buFontTx/>
              <a:buChar char="-"/>
            </a:pPr>
            <a:r>
              <a:rPr lang="en-US" sz="3200" dirty="0">
                <a:solidFill>
                  <a:srgbClr val="505050"/>
                </a:solidFill>
              </a:rPr>
              <a:t>Control embed content, Power BI APIs</a:t>
            </a:r>
          </a:p>
          <a:p>
            <a:pPr marL="457200" indent="-457200">
              <a:buFontTx/>
              <a:buChar char="-"/>
            </a:pPr>
            <a:r>
              <a:rPr lang="en-US" sz="3200" dirty="0">
                <a:solidFill>
                  <a:srgbClr val="505050"/>
                </a:solidFill>
              </a:rPr>
              <a:t>Control who can install Power BI Gateway</a:t>
            </a:r>
          </a:p>
          <a:p>
            <a:pPr marL="457200" indent="-457200">
              <a:buFontTx/>
              <a:buChar char="-"/>
            </a:pPr>
            <a:r>
              <a:rPr lang="en-US" sz="3200" dirty="0">
                <a:solidFill>
                  <a:srgbClr val="505050"/>
                </a:solidFill>
              </a:rPr>
              <a:t>Control who can create content packs</a:t>
            </a:r>
          </a:p>
          <a:p>
            <a:pPr marL="457200" indent="-457200">
              <a:buFontTx/>
              <a:buChar char="-"/>
            </a:pPr>
            <a:r>
              <a:rPr lang="en-US" sz="3200" dirty="0">
                <a:solidFill>
                  <a:srgbClr val="505050"/>
                </a:solidFill>
              </a:rPr>
              <a:t>Control Dataflows</a:t>
            </a:r>
          </a:p>
          <a:p>
            <a:pPr marL="457200" indent="-457200">
              <a:buFontTx/>
              <a:buChar char="-"/>
            </a:pPr>
            <a:r>
              <a:rPr lang="en-US" sz="3200" dirty="0">
                <a:solidFill>
                  <a:srgbClr val="505050"/>
                </a:solidFill>
              </a:rPr>
              <a:t>And more</a:t>
            </a:r>
          </a:p>
          <a:p>
            <a:endParaRPr lang="en-US" sz="3200" dirty="0">
              <a:solidFill>
                <a:srgbClr val="505050"/>
              </a:solidFill>
            </a:endParaRPr>
          </a:p>
          <a:p>
            <a:endParaRPr lang="en-US" sz="3200" dirty="0">
              <a:solidFill>
                <a:srgbClr val="505050"/>
              </a:solidFill>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lang="en-US" sz="3200" dirty="0">
              <a:solidFill>
                <a:srgbClr val="505050"/>
              </a:solidFill>
              <a:latin typeface="Segoe UI"/>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725839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95021" y="314236"/>
            <a:ext cx="7145617"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Audit log</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95021" y="1159069"/>
            <a:ext cx="11573325" cy="2883866"/>
          </a:xfrm>
          <a:prstGeom prst="rect">
            <a:avLst/>
          </a:prstGeom>
          <a:noFill/>
        </p:spPr>
        <p:txBody>
          <a:bodyPr wrap="square" lIns="182880" tIns="146304" rIns="182880" bIns="146304" rtlCol="0">
            <a:spAutoFit/>
          </a:bodyPr>
          <a:lstStyle/>
          <a:p>
            <a:pPr lvl="0"/>
            <a:r>
              <a:rPr kumimoji="0" lang="en-US" sz="3200" b="0" i="0" u="none" strike="noStrike" kern="1200" cap="none" spc="0" normalizeH="0" baseline="0" noProof="0" dirty="0">
                <a:ln>
                  <a:noFill/>
                </a:ln>
                <a:solidFill>
                  <a:srgbClr val="505050"/>
                </a:solidFill>
                <a:effectLst/>
                <a:uLnTx/>
                <a:uFillTx/>
                <a:latin typeface="Segoe UI"/>
                <a:ea typeface="+mn-ea"/>
                <a:cs typeface="+mn-cs"/>
              </a:rPr>
              <a:t>- </a:t>
            </a:r>
            <a:r>
              <a:rPr kumimoji="0" lang="en-US" sz="2400" b="0" i="0" u="none" strike="noStrike" kern="1200" cap="none" spc="0" normalizeH="0" baseline="0" noProof="0" dirty="0">
                <a:ln>
                  <a:noFill/>
                </a:ln>
                <a:solidFill>
                  <a:srgbClr val="505050"/>
                </a:solidFill>
                <a:effectLst/>
                <a:uLnTx/>
                <a:uFillTx/>
                <a:latin typeface="Segoe UI"/>
                <a:ea typeface="+mn-ea"/>
                <a:cs typeface="+mn-cs"/>
              </a:rPr>
              <a:t>Power BI all users and </a:t>
            </a:r>
            <a:r>
              <a:rPr lang="en-US" sz="2400" dirty="0">
                <a:solidFill>
                  <a:srgbClr val="505050"/>
                </a:solidFill>
              </a:rPr>
              <a:t>admins activities </a:t>
            </a:r>
            <a:r>
              <a:rPr lang="en-US" sz="2400" dirty="0">
                <a:solidFill>
                  <a:srgbClr val="505050"/>
                </a:solidFill>
                <a:hlinkClick r:id="rId3"/>
              </a:rPr>
              <a:t>https://protection.office.com/</a:t>
            </a:r>
            <a:r>
              <a:rPr lang="en-US" sz="2400" dirty="0">
                <a:solidFill>
                  <a:srgbClr val="505050"/>
                </a:solidFill>
              </a:rPr>
              <a:t>  </a:t>
            </a:r>
            <a:endParaRPr kumimoji="0" lang="en-US" sz="32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05050"/>
              </a:solidFill>
              <a:effectLst/>
              <a:uLnTx/>
              <a:uFillTx/>
              <a:latin typeface="Segoe U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kumimoji="0" lang="en-US" sz="3200" b="0" i="0" u="none" strike="noStrike" kern="1200" cap="none" spc="0" normalizeH="0" baseline="0" noProof="0" dirty="0">
              <a:ln>
                <a:noFill/>
              </a:ln>
              <a:solidFill>
                <a:srgbClr val="505050"/>
              </a:solidFill>
              <a:effectLst/>
              <a:uLnTx/>
              <a:uFillTx/>
              <a:latin typeface="Segoe U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D663C38A-461D-40D9-96E5-B894410F9ECE}"/>
              </a:ext>
            </a:extLst>
          </p:cNvPr>
          <p:cNvSpPr/>
          <p:nvPr/>
        </p:nvSpPr>
        <p:spPr>
          <a:xfrm>
            <a:off x="7768198" y="117486"/>
            <a:ext cx="3921039" cy="1200329"/>
          </a:xfrm>
          <a:prstGeom prst="rect">
            <a:avLst/>
          </a:prstGeom>
        </p:spPr>
        <p:txBody>
          <a:bodyPr wrap="square">
            <a:spAutoFit/>
          </a:bodyPr>
          <a:lstStyle/>
          <a:p>
            <a:r>
              <a:rPr lang="en-US" dirty="0">
                <a:hlinkClick r:id="rId4"/>
              </a:rPr>
              <a:t>https://docs.microsoft.com/en-us/office365/securitycompliance/search-the-audit-log-in-security-and-compliance</a:t>
            </a:r>
            <a:r>
              <a:rPr lang="en-US" dirty="0"/>
              <a:t> </a:t>
            </a:r>
          </a:p>
        </p:txBody>
      </p:sp>
      <p:pic>
        <p:nvPicPr>
          <p:cNvPr id="4" name="Picture 3">
            <a:extLst>
              <a:ext uri="{FF2B5EF4-FFF2-40B4-BE49-F238E27FC236}">
                <a16:creationId xmlns:a16="http://schemas.microsoft.com/office/drawing/2014/main" id="{BC325F4E-268A-425D-B4F5-6EBBA1A01C83}"/>
              </a:ext>
            </a:extLst>
          </p:cNvPr>
          <p:cNvPicPr>
            <a:picLocks noChangeAspect="1"/>
          </p:cNvPicPr>
          <p:nvPr/>
        </p:nvPicPr>
        <p:blipFill>
          <a:blip r:embed="rId5"/>
          <a:stretch>
            <a:fillRect/>
          </a:stretch>
        </p:blipFill>
        <p:spPr>
          <a:xfrm>
            <a:off x="295021" y="2433374"/>
            <a:ext cx="1986618" cy="3736733"/>
          </a:xfrm>
          <a:prstGeom prst="rect">
            <a:avLst/>
          </a:prstGeom>
        </p:spPr>
      </p:pic>
      <p:pic>
        <p:nvPicPr>
          <p:cNvPr id="5" name="Picture 4">
            <a:extLst>
              <a:ext uri="{FF2B5EF4-FFF2-40B4-BE49-F238E27FC236}">
                <a16:creationId xmlns:a16="http://schemas.microsoft.com/office/drawing/2014/main" id="{0672DC42-DFAF-4AE3-8DBF-0F9E810BB5DA}"/>
              </a:ext>
            </a:extLst>
          </p:cNvPr>
          <p:cNvPicPr>
            <a:picLocks noChangeAspect="1"/>
          </p:cNvPicPr>
          <p:nvPr/>
        </p:nvPicPr>
        <p:blipFill>
          <a:blip r:embed="rId6"/>
          <a:stretch>
            <a:fillRect/>
          </a:stretch>
        </p:blipFill>
        <p:spPr>
          <a:xfrm>
            <a:off x="2358674" y="1914081"/>
            <a:ext cx="9509672" cy="4533854"/>
          </a:xfrm>
          <a:prstGeom prst="rect">
            <a:avLst/>
          </a:prstGeom>
        </p:spPr>
      </p:pic>
    </p:spTree>
    <p:extLst>
      <p:ext uri="{BB962C8B-B14F-4D97-AF65-F5344CB8AC3E}">
        <p14:creationId xmlns:p14="http://schemas.microsoft.com/office/powerpoint/2010/main" val="337592594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 name="Straight Connector 2"/>
          <p:cNvCxnSpPr/>
          <p:nvPr/>
        </p:nvCxnSpPr>
        <p:spPr>
          <a:xfrm>
            <a:off x="1428009" y="5299709"/>
            <a:ext cx="83481" cy="57910"/>
          </a:xfrm>
          <a:prstGeom prst="line">
            <a:avLst/>
          </a:prstGeom>
          <a:ln w="19050">
            <a:solidFill>
              <a:srgbClr val="282828"/>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95019" y="333799"/>
            <a:ext cx="11896981" cy="7350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Disable free Power BI sign up</a:t>
            </a:r>
          </a:p>
        </p:txBody>
      </p:sp>
      <p:sp>
        <p:nvSpPr>
          <p:cNvPr id="37" name="Rectangle 36">
            <a:extLst>
              <a:ext uri="{FF2B5EF4-FFF2-40B4-BE49-F238E27FC236}">
                <a16:creationId xmlns:a16="http://schemas.microsoft.com/office/drawing/2014/main" id="{BB063CFA-EDDC-4222-B1E1-B3CDC77FAA7A}"/>
              </a:ext>
            </a:extLst>
          </p:cNvPr>
          <p:cNvSpPr/>
          <p:nvPr/>
        </p:nvSpPr>
        <p:spPr bwMode="auto">
          <a:xfrm>
            <a:off x="6635823" y="1671798"/>
            <a:ext cx="5071300" cy="31231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448021" marR="0" lvl="0" indent="-395130" algn="l" defTabSz="913245" rtl="0" eaLnBrk="1" fontAlgn="base" latinLnBrk="0" hangingPunct="1">
              <a:lnSpc>
                <a:spcPct val="90000"/>
              </a:lnSpc>
              <a:spcBef>
                <a:spcPts val="300"/>
              </a:spcBef>
              <a:spcAft>
                <a:spcPts val="1000"/>
              </a:spcAft>
              <a:buClr>
                <a:srgbClr val="FFFFFF"/>
              </a:buClr>
              <a:buSzTx/>
              <a:buFont typeface="Arial" panose="020B0604020202020204" pitchFamily="34" charset="0"/>
              <a:buChar char="•"/>
              <a:tabLst/>
              <a:defRPr/>
            </a:pP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For Office 365 Admin </a:t>
            </a:r>
          </a:p>
          <a:p>
            <a:pPr marL="448021" marR="0" lvl="0" indent="-395130" algn="l" defTabSz="913245" rtl="0" eaLnBrk="1" fontAlgn="base" latinLnBrk="0" hangingPunct="1">
              <a:lnSpc>
                <a:spcPct val="90000"/>
              </a:lnSpc>
              <a:spcBef>
                <a:spcPts val="300"/>
              </a:spcBef>
              <a:spcAft>
                <a:spcPts val="1000"/>
              </a:spcAft>
              <a:buClr>
                <a:srgbClr val="FFFFFF"/>
              </a:buClr>
              <a:buSzTx/>
              <a:buFont typeface="Arial" panose="020B0604020202020204" pitchFamily="34" charset="0"/>
              <a:buChar char="•"/>
              <a:tabLst/>
              <a:defRPr/>
            </a:pP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Use </a:t>
            </a:r>
            <a:r>
              <a:rPr kumimoji="0" lang="en-US" sz="1961"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PowerShell</a:t>
            </a: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command</a:t>
            </a:r>
          </a:p>
          <a:p>
            <a:pPr marL="448021" marR="0" lvl="0" indent="-395130" algn="l" defTabSz="913245" rtl="0" eaLnBrk="1" fontAlgn="base" latinLnBrk="0" hangingPunct="1">
              <a:lnSpc>
                <a:spcPct val="90000"/>
              </a:lnSpc>
              <a:spcBef>
                <a:spcPts val="300"/>
              </a:spcBef>
              <a:spcAft>
                <a:spcPts val="10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hlinkClick r:id="rId3"/>
              </a:rPr>
              <a:t>https://docs.microsoft.com/en-us/office365/admin/misc/power-bi-in-your-organization?redirectSourcePath=%252fen-us%252farticle%252fPower-BI-in-your-Organization-d7941332-8aec-4e5e-87e8-92073ce73dc5&amp;view=o365-worldwide#BKMK_PreventJoining</a:t>
            </a:r>
            <a:r>
              <a:rPr kumimoji="0" lang="en-US" sz="14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a:t>
            </a:r>
          </a:p>
          <a:p>
            <a:pPr marL="448021" marR="0" lvl="0" indent="-395130" algn="l" defTabSz="913245" rtl="0" eaLnBrk="1" fontAlgn="base" latinLnBrk="0" hangingPunct="1">
              <a:lnSpc>
                <a:spcPct val="90000"/>
              </a:lnSpc>
              <a:spcBef>
                <a:spcPts val="300"/>
              </a:spcBef>
              <a:spcAft>
                <a:spcPts val="10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hlinkClick r:id="rId4"/>
              </a:rPr>
              <a:t>https://powerbi.microsoft.com/en-us/blog/ability-to-disable-free-sign-ups-for-the-free-power-bi/</a:t>
            </a:r>
            <a:r>
              <a:rPr kumimoji="0" lang="en-US" sz="14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a:t>
            </a:r>
          </a:p>
          <a:p>
            <a:pPr marL="448021" marR="0" lvl="0" indent="-395130" algn="l" defTabSz="913245" rtl="0" eaLnBrk="1" fontAlgn="base" latinLnBrk="0" hangingPunct="1">
              <a:lnSpc>
                <a:spcPct val="90000"/>
              </a:lnSpc>
              <a:spcBef>
                <a:spcPts val="300"/>
              </a:spcBef>
              <a:spcAft>
                <a:spcPts val="1000"/>
              </a:spcAft>
              <a:buClr>
                <a:srgbClr val="FFFFFF"/>
              </a:buClr>
              <a:buSzTx/>
              <a:buFont typeface="Arial" panose="020B0604020202020204" pitchFamily="34" charset="0"/>
              <a:buChar char="•"/>
              <a:tabLst/>
              <a:defRPr/>
            </a:pPr>
            <a:r>
              <a:rPr kumimoji="0" lang="en-US" sz="1961"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a:t>
            </a:r>
          </a:p>
        </p:txBody>
      </p:sp>
      <p:sp>
        <p:nvSpPr>
          <p:cNvPr id="38" name="Rectangle 37">
            <a:extLst>
              <a:ext uri="{FF2B5EF4-FFF2-40B4-BE49-F238E27FC236}">
                <a16:creationId xmlns:a16="http://schemas.microsoft.com/office/drawing/2014/main" id="{C10183F6-AB27-4814-A7A5-E43D55123C32}"/>
              </a:ext>
            </a:extLst>
          </p:cNvPr>
          <p:cNvSpPr/>
          <p:nvPr/>
        </p:nvSpPr>
        <p:spPr>
          <a:xfrm>
            <a:off x="6096000" y="4597279"/>
            <a:ext cx="5846890" cy="12772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a:ln>
                  <a:noFill/>
                </a:ln>
                <a:solidFill>
                  <a:srgbClr val="006400"/>
                </a:solidFill>
                <a:effectLst/>
                <a:uLnTx/>
                <a:uFillTx/>
                <a:latin typeface="Lucida Console" panose="020B0609040504020204" pitchFamily="49" charset="0"/>
                <a:ea typeface="+mn-ea"/>
                <a:cs typeface="+mn-cs"/>
              </a:rPr>
              <a:t>#sign in to Azure AD</a:t>
            </a:r>
            <a:endPar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4500"/>
                </a:solidFill>
                <a:effectLst/>
                <a:uLnTx/>
                <a:uFillTx/>
                <a:latin typeface="Lucida Console" panose="020B0609040504020204" pitchFamily="49" charset="0"/>
                <a:ea typeface="+mn-ea"/>
                <a:cs typeface="+mn-cs"/>
              </a:rPr>
              <a:t>$</a:t>
            </a:r>
            <a:r>
              <a:rPr kumimoji="0" lang="en-US" sz="1100" b="0" i="0" u="none" strike="noStrike" kern="1200" cap="none" spc="0" normalizeH="0" baseline="0" noProof="0" dirty="0" err="1">
                <a:ln>
                  <a:noFill/>
                </a:ln>
                <a:solidFill>
                  <a:srgbClr val="FF4500"/>
                </a:solidFill>
                <a:effectLst/>
                <a:uLnTx/>
                <a:uFillTx/>
                <a:latin typeface="Lucida Console" panose="020B0609040504020204" pitchFamily="49" charset="0"/>
                <a:ea typeface="+mn-ea"/>
                <a:cs typeface="+mn-cs"/>
              </a:rPr>
              <a:t>msolcred</a:t>
            </a:r>
            <a:r>
              <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100" b="0" i="0" u="none" strike="noStrike" kern="1200" cap="none" spc="0" normalizeH="0" baseline="0" noProof="0" dirty="0">
                <a:ln>
                  <a:noFill/>
                </a:ln>
                <a:solidFill>
                  <a:srgbClr val="A9A9A9"/>
                </a:solidFill>
                <a:effectLst/>
                <a:uLnTx/>
                <a:uFillTx/>
                <a:latin typeface="Lucida Console" panose="020B0609040504020204" pitchFamily="49" charset="0"/>
                <a:ea typeface="+mn-ea"/>
                <a:cs typeface="+mn-cs"/>
              </a:rPr>
              <a:t>=</a:t>
            </a:r>
            <a:r>
              <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100" b="0" i="0" u="none" strike="noStrike" kern="1200" cap="none" spc="0" normalizeH="0" baseline="0" noProof="0" dirty="0">
                <a:ln>
                  <a:noFill/>
                </a:ln>
                <a:solidFill>
                  <a:srgbClr val="0000FF"/>
                </a:solidFill>
                <a:effectLst/>
                <a:uLnTx/>
                <a:uFillTx/>
                <a:latin typeface="Lucida Console" panose="020B0609040504020204" pitchFamily="49" charset="0"/>
                <a:ea typeface="+mn-ea"/>
                <a:cs typeface="+mn-cs"/>
              </a:rPr>
              <a:t>get-credential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uLnTx/>
                <a:uFillTx/>
                <a:latin typeface="Lucida Console" panose="020B0609040504020204" pitchFamily="49" charset="0"/>
                <a:ea typeface="+mn-ea"/>
                <a:cs typeface="+mn-cs"/>
              </a:rPr>
              <a:t>connect-</a:t>
            </a:r>
            <a:r>
              <a:rPr kumimoji="0" lang="en-US" sz="1100" b="0" i="0" u="none" strike="noStrike" kern="1200" cap="none" spc="0" normalizeH="0" baseline="0" noProof="0" dirty="0" err="1">
                <a:ln>
                  <a:noFill/>
                </a:ln>
                <a:solidFill>
                  <a:srgbClr val="0000FF"/>
                </a:solidFill>
                <a:effectLst/>
                <a:uLnTx/>
                <a:uFillTx/>
                <a:latin typeface="Lucida Console" panose="020B0609040504020204" pitchFamily="49" charset="0"/>
                <a:ea typeface="+mn-ea"/>
                <a:cs typeface="+mn-cs"/>
              </a:rPr>
              <a:t>msolservice</a:t>
            </a:r>
            <a:r>
              <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1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-credential</a:t>
            </a:r>
            <a:r>
              <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100" b="0" i="0" u="none" strike="noStrike" kern="1200" cap="none" spc="0" normalizeH="0" baseline="0" noProof="0" dirty="0">
                <a:ln>
                  <a:noFill/>
                </a:ln>
                <a:solidFill>
                  <a:srgbClr val="FF4500"/>
                </a:solidFill>
                <a:effectLst/>
                <a:uLnTx/>
                <a:uFillTx/>
                <a:latin typeface="Lucida Console" panose="020B0609040504020204" pitchFamily="49" charset="0"/>
                <a:ea typeface="+mn-ea"/>
                <a:cs typeface="+mn-cs"/>
              </a:rPr>
              <a:t>$</a:t>
            </a:r>
            <a:r>
              <a:rPr kumimoji="0" lang="en-US" sz="1100" b="0" i="0" u="none" strike="noStrike" kern="1200" cap="none" spc="0" normalizeH="0" baseline="0" noProof="0" dirty="0" err="1">
                <a:ln>
                  <a:noFill/>
                </a:ln>
                <a:solidFill>
                  <a:srgbClr val="FF4500"/>
                </a:solidFill>
                <a:effectLst/>
                <a:uLnTx/>
                <a:uFillTx/>
                <a:latin typeface="Lucida Console" panose="020B0609040504020204" pitchFamily="49" charset="0"/>
                <a:ea typeface="+mn-ea"/>
                <a:cs typeface="+mn-cs"/>
              </a:rPr>
              <a:t>msolcred</a:t>
            </a:r>
            <a:r>
              <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6400"/>
                </a:solidFill>
                <a:effectLst/>
                <a:uLnTx/>
                <a:uFillTx/>
                <a:latin typeface="Lucida Console" panose="020B0609040504020204" pitchFamily="49" charset="0"/>
                <a:ea typeface="+mn-ea"/>
                <a:cs typeface="+mn-cs"/>
              </a:rPr>
              <a:t># set disable for free trial</a:t>
            </a:r>
            <a:endPar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uLnTx/>
                <a:uFillTx/>
                <a:latin typeface="Lucida Console" panose="020B0609040504020204" pitchFamily="49" charset="0"/>
                <a:ea typeface="+mn-ea"/>
                <a:cs typeface="+mn-cs"/>
              </a:rPr>
              <a:t>Set-</a:t>
            </a:r>
            <a:r>
              <a:rPr kumimoji="0" lang="en-US" sz="1100" b="0" i="0" u="none" strike="noStrike" kern="1200" cap="none" spc="0" normalizeH="0" baseline="0" noProof="0" dirty="0" err="1">
                <a:ln>
                  <a:noFill/>
                </a:ln>
                <a:solidFill>
                  <a:srgbClr val="0000FF"/>
                </a:solidFill>
                <a:effectLst/>
                <a:uLnTx/>
                <a:uFillTx/>
                <a:latin typeface="Lucida Console" panose="020B0609040504020204" pitchFamily="49" charset="0"/>
                <a:ea typeface="+mn-ea"/>
                <a:cs typeface="+mn-cs"/>
              </a:rPr>
              <a:t>MsolCompanySettings</a:t>
            </a:r>
            <a:r>
              <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100" b="0" i="0" u="none" strike="noStrike" kern="1200" cap="none" spc="0" normalizeH="0" baseline="0" noProof="0" dirty="0">
                <a:ln>
                  <a:noFill/>
                </a:ln>
                <a:solidFill>
                  <a:srgbClr val="000080"/>
                </a:solidFill>
                <a:effectLst/>
                <a:uLnTx/>
                <a:uFillTx/>
                <a:latin typeface="Lucida Console" panose="020B0609040504020204" pitchFamily="49" charset="0"/>
                <a:ea typeface="+mn-ea"/>
                <a:cs typeface="+mn-cs"/>
              </a:rPr>
              <a:t>-</a:t>
            </a:r>
            <a:r>
              <a:rPr kumimoji="0" lang="en-US" sz="1100" b="0" i="0" u="none" strike="noStrike" kern="1200" cap="none" spc="0" normalizeH="0" baseline="0" noProof="0" dirty="0" err="1">
                <a:ln>
                  <a:noFill/>
                </a:ln>
                <a:solidFill>
                  <a:srgbClr val="000080"/>
                </a:solidFill>
                <a:effectLst/>
                <a:uLnTx/>
                <a:uFillTx/>
                <a:latin typeface="Lucida Console" panose="020B0609040504020204" pitchFamily="49" charset="0"/>
                <a:ea typeface="+mn-ea"/>
                <a:cs typeface="+mn-cs"/>
              </a:rPr>
              <a:t>AllowAdHocSubscriptions</a:t>
            </a:r>
            <a:r>
              <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100" b="0" i="0" u="none" strike="noStrike" kern="1200" cap="none" spc="0" normalizeH="0" baseline="0" noProof="0" dirty="0">
                <a:ln>
                  <a:noFill/>
                </a:ln>
                <a:solidFill>
                  <a:srgbClr val="FF4500"/>
                </a:solidFill>
                <a:effectLst/>
                <a:uLnTx/>
                <a:uFillTx/>
                <a:latin typeface="Lucida Console" panose="020B0609040504020204" pitchFamily="49" charset="0"/>
                <a:ea typeface="+mn-ea"/>
                <a:cs typeface="+mn-cs"/>
              </a:rPr>
              <a:t>$false</a:t>
            </a:r>
            <a:endPar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6400"/>
                </a:solidFill>
                <a:effectLst/>
                <a:uLnTx/>
                <a:uFillTx/>
                <a:latin typeface="Lucida Console" panose="020B0609040504020204" pitchFamily="49" charset="0"/>
                <a:ea typeface="+mn-ea"/>
                <a:cs typeface="+mn-cs"/>
              </a:rPr>
              <a:t># check the status</a:t>
            </a:r>
            <a:endPar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uLnTx/>
                <a:uFillTx/>
                <a:latin typeface="Lucida Console" panose="020B0609040504020204" pitchFamily="49" charset="0"/>
                <a:ea typeface="+mn-ea"/>
                <a:cs typeface="+mn-cs"/>
              </a:rPr>
              <a:t>Get-</a:t>
            </a:r>
            <a:r>
              <a:rPr kumimoji="0" lang="en-US" sz="1100" b="0" i="0" u="none" strike="noStrike" kern="1200" cap="none" spc="0" normalizeH="0" baseline="0" noProof="0" dirty="0" err="1">
                <a:ln>
                  <a:noFill/>
                </a:ln>
                <a:solidFill>
                  <a:srgbClr val="0000FF"/>
                </a:solidFill>
                <a:effectLst/>
                <a:uLnTx/>
                <a:uFillTx/>
                <a:latin typeface="Lucida Console" panose="020B0609040504020204" pitchFamily="49" charset="0"/>
                <a:ea typeface="+mn-ea"/>
                <a:cs typeface="+mn-cs"/>
              </a:rPr>
              <a:t>MsolCompanyInformation</a:t>
            </a:r>
            <a:r>
              <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100" b="0" i="0" u="none" strike="noStrike" kern="1200" cap="none" spc="0" normalizeH="0" baseline="0" noProof="0" dirty="0">
                <a:ln>
                  <a:noFill/>
                </a:ln>
                <a:solidFill>
                  <a:srgbClr val="A9A9A9"/>
                </a:solidFill>
                <a:effectLst/>
                <a:uLnTx/>
                <a:uFillTx/>
                <a:latin typeface="Lucida Console" panose="020B0609040504020204" pitchFamily="49" charset="0"/>
                <a:ea typeface="+mn-ea"/>
                <a:cs typeface="+mn-cs"/>
              </a:rPr>
              <a:t>|</a:t>
            </a:r>
            <a:r>
              <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100" b="0" i="0" u="none" strike="noStrike" kern="1200" cap="none" spc="0" normalizeH="0" baseline="0" noProof="0" dirty="0" err="1">
                <a:ln>
                  <a:noFill/>
                </a:ln>
                <a:solidFill>
                  <a:srgbClr val="0000FF"/>
                </a:solidFill>
                <a:effectLst/>
                <a:uLnTx/>
                <a:uFillTx/>
                <a:latin typeface="Lucida Console" panose="020B0609040504020204" pitchFamily="49" charset="0"/>
                <a:ea typeface="+mn-ea"/>
                <a:cs typeface="+mn-cs"/>
              </a:rPr>
              <a:t>fl</a:t>
            </a:r>
            <a:r>
              <a:rPr kumimoji="0" lang="en-US" sz="11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r>
              <a:rPr kumimoji="0" lang="en-US" sz="1100" b="0" i="0" u="none" strike="noStrike" kern="1200" cap="none" spc="0" normalizeH="0" baseline="0" noProof="0" dirty="0" err="1">
                <a:ln>
                  <a:noFill/>
                </a:ln>
                <a:solidFill>
                  <a:srgbClr val="8A2BE2"/>
                </a:solidFill>
                <a:effectLst/>
                <a:uLnTx/>
                <a:uFillTx/>
                <a:latin typeface="Lucida Console" panose="020B0609040504020204" pitchFamily="49" charset="0"/>
                <a:ea typeface="+mn-ea"/>
                <a:cs typeface="+mn-cs"/>
              </a:rPr>
              <a:t>AllowAdHocSubscriptions</a:t>
            </a:r>
            <a:r>
              <a:rPr kumimoji="0" lang="en-US" sz="1100" b="0" i="0" u="none" strike="noStrike" kern="1200" cap="none" spc="0" normalizeH="0" baseline="0" noProof="0" dirty="0">
                <a:ln>
                  <a:noFill/>
                </a:ln>
                <a:solidFill>
                  <a:srgbClr val="8A2BE2"/>
                </a:solidFill>
                <a:effectLst/>
                <a:uLnTx/>
                <a:uFillTx/>
                <a:latin typeface="Lucida Console" panose="020B0609040504020204" pitchFamily="49" charset="0"/>
                <a:ea typeface="+mn-ea"/>
                <a:cs typeface="+mn-cs"/>
              </a:rPr>
              <a:t> </a:t>
            </a:r>
          </a:p>
        </p:txBody>
      </p:sp>
      <p:pic>
        <p:nvPicPr>
          <p:cNvPr id="44" name="Picture 2" descr="See the source image">
            <a:extLst>
              <a:ext uri="{FF2B5EF4-FFF2-40B4-BE49-F238E27FC236}">
                <a16:creationId xmlns:a16="http://schemas.microsoft.com/office/drawing/2014/main" id="{0C7B82DA-9EE1-47B9-9D5E-7EFABD2858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304" y="2048707"/>
            <a:ext cx="5353548" cy="142129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See the source image">
            <a:extLst>
              <a:ext uri="{FF2B5EF4-FFF2-40B4-BE49-F238E27FC236}">
                <a16:creationId xmlns:a16="http://schemas.microsoft.com/office/drawing/2014/main" id="{18E82343-0380-4594-8FDD-8E6A7E33F2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41" y="4385585"/>
            <a:ext cx="5446762" cy="153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68855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724" y="2545871"/>
            <a:ext cx="4633333" cy="2675927"/>
          </a:xfrm>
        </p:spPr>
        <p:txBody>
          <a:bodyPr anchor="t">
            <a:normAutofit/>
          </a:bodyPr>
          <a:lstStyle/>
          <a:p>
            <a:pPr defTabSz="1087869"/>
            <a:r>
              <a:rPr lang="en-US" sz="3921" spc="-100" dirty="0">
                <a:solidFill>
                  <a:srgbClr val="00B0F0"/>
                </a:solidFill>
              </a:rPr>
              <a:t>Power BI Gateways</a:t>
            </a:r>
          </a:p>
        </p:txBody>
      </p:sp>
      <p:sp>
        <p:nvSpPr>
          <p:cNvPr id="7" name="Text Placeholder 6"/>
          <p:cNvSpPr>
            <a:spLocks noGrp="1"/>
          </p:cNvSpPr>
          <p:nvPr>
            <p:ph type="body" sz="quarter" idx="10"/>
          </p:nvPr>
        </p:nvSpPr>
        <p:spPr/>
        <p:txBody>
          <a:bodyPr/>
          <a:lstStyle/>
          <a:p>
            <a:r>
              <a:rPr lang="en-US" dirty="0"/>
              <a:t>Narisorn Limpaswadpaisarn</a:t>
            </a:r>
          </a:p>
        </p:txBody>
      </p:sp>
    </p:spTree>
    <p:extLst>
      <p:ext uri="{BB962C8B-B14F-4D97-AF65-F5344CB8AC3E}">
        <p14:creationId xmlns:p14="http://schemas.microsoft.com/office/powerpoint/2010/main" val="58390509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Data Connectivity mode</a:t>
            </a:r>
          </a:p>
        </p:txBody>
      </p:sp>
      <p:sp>
        <p:nvSpPr>
          <p:cNvPr id="6" name="Rectangle 5">
            <a:extLst>
              <a:ext uri="{FF2B5EF4-FFF2-40B4-BE49-F238E27FC236}">
                <a16:creationId xmlns:a16="http://schemas.microsoft.com/office/drawing/2014/main" id="{E67E4EC2-A077-43AA-8508-6EB76F130DC8}"/>
              </a:ext>
            </a:extLst>
          </p:cNvPr>
          <p:cNvSpPr/>
          <p:nvPr/>
        </p:nvSpPr>
        <p:spPr>
          <a:xfrm>
            <a:off x="263681" y="1769423"/>
            <a:ext cx="3854627" cy="42386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US" sz="3725" b="0" i="0" u="none" strike="noStrike" kern="1200" cap="none" spc="0" normalizeH="0" baseline="0" noProof="0" dirty="0">
                <a:ln>
                  <a:noFill/>
                </a:ln>
                <a:gradFill>
                  <a:gsLst>
                    <a:gs pos="6863">
                      <a:srgbClr val="0078D7"/>
                    </a:gs>
                    <a:gs pos="17000">
                      <a:srgbClr val="0078D7"/>
                    </a:gs>
                  </a:gsLst>
                  <a:lin ang="5400000" scaled="1"/>
                </a:gradFill>
                <a:effectLst/>
                <a:uLnTx/>
                <a:uFillTx/>
                <a:latin typeface="Segoe UI Light"/>
                <a:ea typeface="Segoe UI Black" panose="020B0A02040204020203" pitchFamily="34" charset="0"/>
                <a:cs typeface="Segoe UI Black" panose="020B0A02040204020203" pitchFamily="34" charset="0"/>
              </a:rPr>
              <a:t>Import </a:t>
            </a:r>
            <a:br>
              <a:rPr kumimoji="0" lang="en-US" sz="2600" b="1" i="0" u="none" strike="noStrike" kern="1200" cap="none" spc="0" normalizeH="0" baseline="0" noProof="0" dirty="0">
                <a:ln>
                  <a:noFill/>
                </a:ln>
                <a:gradFill>
                  <a:gsLst>
                    <a:gs pos="6863">
                      <a:srgbClr val="0078D7"/>
                    </a:gs>
                    <a:gs pos="17000">
                      <a:srgbClr val="0078D7"/>
                    </a:gs>
                  </a:gsLst>
                  <a:lin ang="5400000" scaled="1"/>
                </a:gradFill>
                <a:effectLst/>
                <a:uLnTx/>
                <a:uFillTx/>
                <a:latin typeface="Segoe UI"/>
                <a:ea typeface="Segoe UI Black" panose="020B0A02040204020203" pitchFamily="34" charset="0"/>
                <a:cs typeface="Segoe UI Black" panose="020B0A02040204020203" pitchFamily="34" charset="0"/>
              </a:rPr>
            </a:br>
            <a:r>
              <a:rPr kumimoji="0" lang="en-US" sz="1961" b="0" i="0" u="none" strike="noStrike" kern="1200" cap="none" spc="0" normalizeH="0" baseline="0" noProof="0" dirty="0">
                <a:ln>
                  <a:noFill/>
                </a:ln>
                <a:gradFill>
                  <a:gsLst>
                    <a:gs pos="6863">
                      <a:srgbClr val="0078D7"/>
                    </a:gs>
                    <a:gs pos="17000">
                      <a:srgbClr val="0078D7"/>
                    </a:gs>
                  </a:gsLst>
                  <a:lin ang="5400000" scaled="1"/>
                </a:gradFill>
                <a:effectLst/>
                <a:uLnTx/>
                <a:uFillTx/>
                <a:latin typeface="Segoe UI"/>
                <a:ea typeface="+mn-ea"/>
                <a:cs typeface="Segoe UI Light" panose="020B0502040204020203" pitchFamily="34" charset="0"/>
              </a:rPr>
              <a:t>All the data is copied/load to the cloud each time. Including when refresh.</a:t>
            </a:r>
          </a:p>
        </p:txBody>
      </p:sp>
      <p:sp>
        <p:nvSpPr>
          <p:cNvPr id="36" name="Rectangle 35">
            <a:extLst>
              <a:ext uri="{FF2B5EF4-FFF2-40B4-BE49-F238E27FC236}">
                <a16:creationId xmlns:a16="http://schemas.microsoft.com/office/drawing/2014/main" id="{7FDEB0FD-E4DE-4F66-9456-ADA22EB746EE}"/>
              </a:ext>
            </a:extLst>
          </p:cNvPr>
          <p:cNvSpPr/>
          <p:nvPr/>
        </p:nvSpPr>
        <p:spPr>
          <a:xfrm>
            <a:off x="4169580" y="1769424"/>
            <a:ext cx="3854627" cy="42386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US" sz="3725" b="0" i="0" u="none" strike="noStrike" kern="1200" cap="none" spc="0" normalizeH="0" baseline="0" noProof="0" dirty="0" err="1">
                <a:ln>
                  <a:noFill/>
                </a:ln>
                <a:gradFill>
                  <a:gsLst>
                    <a:gs pos="6863">
                      <a:srgbClr val="0078D7"/>
                    </a:gs>
                    <a:gs pos="17000">
                      <a:srgbClr val="0078D7"/>
                    </a:gs>
                  </a:gsLst>
                  <a:lin ang="5400000" scaled="1"/>
                </a:gradFill>
                <a:effectLst/>
                <a:uLnTx/>
                <a:uFillTx/>
                <a:latin typeface="Segoe UI Light"/>
                <a:ea typeface="Segoe UI Black" panose="020B0A02040204020203" pitchFamily="34" charset="0"/>
                <a:cs typeface="Segoe UI Black" panose="020B0A02040204020203" pitchFamily="34" charset="0"/>
              </a:rPr>
              <a:t>DirectQuery</a:t>
            </a:r>
            <a:br>
              <a:rPr kumimoji="0" lang="en-US" sz="2600" b="1" i="0" u="none" strike="noStrike" kern="1200" cap="none" spc="0" normalizeH="0" baseline="0" noProof="0" dirty="0">
                <a:ln>
                  <a:noFill/>
                </a:ln>
                <a:gradFill>
                  <a:gsLst>
                    <a:gs pos="6863">
                      <a:srgbClr val="0078D7"/>
                    </a:gs>
                    <a:gs pos="17000">
                      <a:srgbClr val="0078D7"/>
                    </a:gs>
                  </a:gsLst>
                  <a:lin ang="5400000" scaled="1"/>
                </a:gradFill>
                <a:effectLst/>
                <a:uLnTx/>
                <a:uFillTx/>
                <a:latin typeface="Segoe UI"/>
                <a:ea typeface="Segoe UI Black" panose="020B0A02040204020203" pitchFamily="34" charset="0"/>
                <a:cs typeface="Segoe UI Black" panose="020B0A02040204020203" pitchFamily="34" charset="0"/>
              </a:rPr>
            </a:br>
            <a:r>
              <a:rPr kumimoji="0" lang="en-US" sz="1961" b="0" i="0" u="none" strike="noStrike" kern="1200" cap="none" spc="0" normalizeH="0" baseline="0" noProof="0" dirty="0">
                <a:ln>
                  <a:noFill/>
                </a:ln>
                <a:gradFill>
                  <a:gsLst>
                    <a:gs pos="6863">
                      <a:srgbClr val="0078D7"/>
                    </a:gs>
                    <a:gs pos="17000">
                      <a:srgbClr val="0078D7"/>
                    </a:gs>
                  </a:gsLst>
                  <a:lin ang="5400000" scaled="1"/>
                </a:gradFill>
                <a:effectLst/>
                <a:uLnTx/>
                <a:uFillTx/>
                <a:latin typeface="Segoe UI"/>
                <a:ea typeface="+mn-ea"/>
                <a:cs typeface="Segoe UI Light" panose="020B0502040204020203" pitchFamily="34" charset="0"/>
              </a:rPr>
              <a:t>Using the source storage engine underneath. Only the results are sent to the cloud. Fit for large dataset.</a:t>
            </a:r>
          </a:p>
        </p:txBody>
      </p:sp>
      <p:pic>
        <p:nvPicPr>
          <p:cNvPr id="3" name="Graphic 2" descr="Bar chart">
            <a:extLst>
              <a:ext uri="{FF2B5EF4-FFF2-40B4-BE49-F238E27FC236}">
                <a16:creationId xmlns:a16="http://schemas.microsoft.com/office/drawing/2014/main" id="{817F4BAB-9758-40EB-BD54-6A818E5C01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008" y="4178468"/>
            <a:ext cx="914400" cy="914400"/>
          </a:xfrm>
          <a:prstGeom prst="rect">
            <a:avLst/>
          </a:prstGeom>
        </p:spPr>
      </p:pic>
      <p:pic>
        <p:nvPicPr>
          <p:cNvPr id="38" name="Graphic 37" descr="Table">
            <a:extLst>
              <a:ext uri="{FF2B5EF4-FFF2-40B4-BE49-F238E27FC236}">
                <a16:creationId xmlns:a16="http://schemas.microsoft.com/office/drawing/2014/main" id="{4DC196D9-A295-4295-960A-F00D5DBA9F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36619" y="4178468"/>
            <a:ext cx="914400" cy="914400"/>
          </a:xfrm>
          <a:prstGeom prst="rect">
            <a:avLst/>
          </a:prstGeom>
        </p:spPr>
      </p:pic>
      <p:sp>
        <p:nvSpPr>
          <p:cNvPr id="56" name="Rectangle 55">
            <a:extLst>
              <a:ext uri="{FF2B5EF4-FFF2-40B4-BE49-F238E27FC236}">
                <a16:creationId xmlns:a16="http://schemas.microsoft.com/office/drawing/2014/main" id="{DCAB4BB5-38EC-4343-8FE7-12B21A87FC4D}"/>
              </a:ext>
            </a:extLst>
          </p:cNvPr>
          <p:cNvSpPr/>
          <p:nvPr/>
        </p:nvSpPr>
        <p:spPr>
          <a:xfrm>
            <a:off x="8073694" y="1769423"/>
            <a:ext cx="3854627" cy="42386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US" sz="3725" b="0" i="0" u="none" strike="noStrike" kern="1200" cap="none" spc="0" normalizeH="0" baseline="0" noProof="0" dirty="0">
                <a:ln>
                  <a:noFill/>
                </a:ln>
                <a:gradFill>
                  <a:gsLst>
                    <a:gs pos="6863">
                      <a:srgbClr val="0078D7"/>
                    </a:gs>
                    <a:gs pos="17000">
                      <a:srgbClr val="0078D7"/>
                    </a:gs>
                  </a:gsLst>
                  <a:lin ang="5400000" scaled="1"/>
                </a:gradFill>
                <a:effectLst/>
                <a:uLnTx/>
                <a:uFillTx/>
                <a:latin typeface="Segoe UI Light"/>
                <a:ea typeface="Segoe UI Black" panose="020B0A02040204020203" pitchFamily="34" charset="0"/>
                <a:cs typeface="Segoe UI Black" panose="020B0A02040204020203" pitchFamily="34" charset="0"/>
              </a:rPr>
              <a:t>Live connections</a:t>
            </a:r>
            <a:br>
              <a:rPr kumimoji="0" lang="en-US" sz="2600" b="1" i="0" u="none" strike="noStrike" kern="1200" cap="none" spc="0" normalizeH="0" baseline="0" noProof="0" dirty="0">
                <a:ln>
                  <a:noFill/>
                </a:ln>
                <a:gradFill>
                  <a:gsLst>
                    <a:gs pos="6863">
                      <a:srgbClr val="0078D7"/>
                    </a:gs>
                    <a:gs pos="17000">
                      <a:srgbClr val="0078D7"/>
                    </a:gs>
                  </a:gsLst>
                  <a:lin ang="5400000" scaled="1"/>
                </a:gradFill>
                <a:effectLst/>
                <a:uLnTx/>
                <a:uFillTx/>
                <a:latin typeface="Segoe UI"/>
                <a:ea typeface="Segoe UI Black" panose="020B0A02040204020203" pitchFamily="34" charset="0"/>
                <a:cs typeface="Segoe UI Black" panose="020B0A02040204020203" pitchFamily="34" charset="0"/>
              </a:rPr>
            </a:br>
            <a:r>
              <a:rPr kumimoji="0" lang="en-US" sz="1961" b="0" i="0" u="none" strike="noStrike" kern="1200" cap="none" spc="0" normalizeH="0" baseline="0" noProof="0" dirty="0">
                <a:ln>
                  <a:noFill/>
                </a:ln>
                <a:gradFill>
                  <a:gsLst>
                    <a:gs pos="6863">
                      <a:srgbClr val="0078D7"/>
                    </a:gs>
                    <a:gs pos="17000">
                      <a:srgbClr val="0078D7"/>
                    </a:gs>
                  </a:gsLst>
                  <a:lin ang="5400000" scaled="1"/>
                </a:gradFill>
                <a:effectLst/>
                <a:uLnTx/>
                <a:uFillTx/>
                <a:latin typeface="Segoe UI"/>
                <a:ea typeface="Segoe UI Black" panose="020B0A02040204020203" pitchFamily="34" charset="0"/>
                <a:cs typeface="Segoe UI Light" panose="020B0502040204020203" pitchFamily="34" charset="0"/>
              </a:rPr>
              <a:t>Like </a:t>
            </a:r>
            <a:r>
              <a:rPr kumimoji="0" lang="en-US" sz="1961" b="0" i="0" u="none" strike="noStrike" kern="1200" cap="none" spc="0" normalizeH="0" baseline="0" noProof="0" dirty="0" err="1">
                <a:ln>
                  <a:noFill/>
                </a:ln>
                <a:gradFill>
                  <a:gsLst>
                    <a:gs pos="6863">
                      <a:srgbClr val="0078D7"/>
                    </a:gs>
                    <a:gs pos="17000">
                      <a:srgbClr val="0078D7"/>
                    </a:gs>
                  </a:gsLst>
                  <a:lin ang="5400000" scaled="1"/>
                </a:gradFill>
                <a:effectLst/>
                <a:uLnTx/>
                <a:uFillTx/>
                <a:latin typeface="Segoe UI"/>
                <a:ea typeface="Segoe UI Black" panose="020B0A02040204020203" pitchFamily="34" charset="0"/>
                <a:cs typeface="Segoe UI Light" panose="020B0502040204020203" pitchFamily="34" charset="0"/>
              </a:rPr>
              <a:t>DirectQuery</a:t>
            </a:r>
            <a:r>
              <a:rPr kumimoji="0" lang="en-US" sz="1961" b="0" i="0" u="none" strike="noStrike" kern="1200" cap="none" spc="0" normalizeH="0" baseline="0" noProof="0" dirty="0">
                <a:ln>
                  <a:noFill/>
                </a:ln>
                <a:gradFill>
                  <a:gsLst>
                    <a:gs pos="6863">
                      <a:srgbClr val="0078D7"/>
                    </a:gs>
                    <a:gs pos="17000">
                      <a:srgbClr val="0078D7"/>
                    </a:gs>
                  </a:gsLst>
                  <a:lin ang="5400000" scaled="1"/>
                </a:gradFill>
                <a:effectLst/>
                <a:uLnTx/>
                <a:uFillTx/>
                <a:latin typeface="Segoe UI"/>
                <a:ea typeface="Segoe UI Black" panose="020B0A02040204020203" pitchFamily="34" charset="0"/>
                <a:cs typeface="Segoe UI Light" panose="020B0502040204020203" pitchFamily="34" charset="0"/>
              </a:rPr>
              <a:t>, but use the data model that stored in SSAS. SSAS will process instead of Power BI. </a:t>
            </a:r>
          </a:p>
        </p:txBody>
      </p:sp>
      <p:pic>
        <p:nvPicPr>
          <p:cNvPr id="57" name="Graphic 56" descr="Bar chart">
            <a:extLst>
              <a:ext uri="{FF2B5EF4-FFF2-40B4-BE49-F238E27FC236}">
                <a16:creationId xmlns:a16="http://schemas.microsoft.com/office/drawing/2014/main" id="{4F324D44-F518-4C79-8543-0FCE6984D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4317" y="4178468"/>
            <a:ext cx="914400" cy="914400"/>
          </a:xfrm>
          <a:prstGeom prst="rect">
            <a:avLst/>
          </a:prstGeom>
        </p:spPr>
      </p:pic>
      <p:pic>
        <p:nvPicPr>
          <p:cNvPr id="59" name="Graphic 58" descr="Bar chart">
            <a:extLst>
              <a:ext uri="{FF2B5EF4-FFF2-40B4-BE49-F238E27FC236}">
                <a16:creationId xmlns:a16="http://schemas.microsoft.com/office/drawing/2014/main" id="{62278D26-7C3F-49D0-8FBA-417B99DAB8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0981" y="4178468"/>
            <a:ext cx="914400" cy="914400"/>
          </a:xfrm>
          <a:prstGeom prst="rect">
            <a:avLst/>
          </a:prstGeom>
        </p:spPr>
      </p:pic>
      <p:pic>
        <p:nvPicPr>
          <p:cNvPr id="13" name="Picture 12">
            <a:extLst>
              <a:ext uri="{FF2B5EF4-FFF2-40B4-BE49-F238E27FC236}">
                <a16:creationId xmlns:a16="http://schemas.microsoft.com/office/drawing/2014/main" id="{D9536A36-EB69-4095-A27B-1504C7804F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79310" y1="75287" x2="79310" y2="75287"/>
                        <a14:foregroundMark x1="73563" y1="50575" x2="73563" y2="50575"/>
                        <a14:foregroundMark x1="75862" y1="14368" x2="75862" y2="14368"/>
                        <a14:foregroundMark x1="42529" y1="28161" x2="42529" y2="28161"/>
                        <a14:foregroundMark x1="13793" y1="47126" x2="13793" y2="47126"/>
                      </a14:backgroundRemoval>
                    </a14:imgEffect>
                  </a14:imgLayer>
                </a14:imgProps>
              </a:ext>
            </a:extLst>
          </a:blip>
          <a:stretch>
            <a:fillRect/>
          </a:stretch>
        </p:blipFill>
        <p:spPr>
          <a:xfrm>
            <a:off x="2853515" y="4168924"/>
            <a:ext cx="914401" cy="914401"/>
          </a:xfrm>
          <a:prstGeom prst="rect">
            <a:avLst/>
          </a:prstGeom>
        </p:spPr>
      </p:pic>
      <p:pic>
        <p:nvPicPr>
          <p:cNvPr id="15" name="Picture 14">
            <a:extLst>
              <a:ext uri="{FF2B5EF4-FFF2-40B4-BE49-F238E27FC236}">
                <a16:creationId xmlns:a16="http://schemas.microsoft.com/office/drawing/2014/main" id="{18C26B2F-9228-4DF2-A104-8B0DB46CD8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79310" y1="75287" x2="79310" y2="75287"/>
                        <a14:foregroundMark x1="73563" y1="50575" x2="73563" y2="50575"/>
                        <a14:foregroundMark x1="75862" y1="14368" x2="75862" y2="14368"/>
                        <a14:foregroundMark x1="42529" y1="28161" x2="42529" y2="28161"/>
                        <a14:foregroundMark x1="13793" y1="47126" x2="13793" y2="47126"/>
                      </a14:backgroundRemoval>
                    </a14:imgEffect>
                  </a14:imgLayer>
                </a14:imgProps>
              </a:ext>
            </a:extLst>
          </a:blip>
          <a:stretch>
            <a:fillRect/>
          </a:stretch>
        </p:blipFill>
        <p:spPr>
          <a:xfrm>
            <a:off x="6296856" y="4158987"/>
            <a:ext cx="914401" cy="914401"/>
          </a:xfrm>
          <a:prstGeom prst="rect">
            <a:avLst/>
          </a:prstGeom>
        </p:spPr>
      </p:pic>
    </p:spTree>
    <p:extLst>
      <p:ext uri="{BB962C8B-B14F-4D97-AF65-F5344CB8AC3E}">
        <p14:creationId xmlns:p14="http://schemas.microsoft.com/office/powerpoint/2010/main" val="309126664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Import</a:t>
            </a:r>
          </a:p>
        </p:txBody>
      </p:sp>
      <p:sp>
        <p:nvSpPr>
          <p:cNvPr id="2" name="TextBox 1">
            <a:extLst>
              <a:ext uri="{FF2B5EF4-FFF2-40B4-BE49-F238E27FC236}">
                <a16:creationId xmlns:a16="http://schemas.microsoft.com/office/drawing/2014/main" id="{10F1381D-DB2E-44F7-B7EC-28662B374FF9}"/>
              </a:ext>
            </a:extLst>
          </p:cNvPr>
          <p:cNvSpPr txBox="1"/>
          <p:nvPr/>
        </p:nvSpPr>
        <p:spPr>
          <a:xfrm>
            <a:off x="1678184" y="1395545"/>
            <a:ext cx="9582851" cy="58723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 Size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 GB max upload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pbix</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10 GB per user, 10 GB each workspace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No limit for workspace that created</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100 TB for premium capacity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Bandwidth</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Limited by your network because the data will upload to the cloud when refresh</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Refresh rate (only Hourly)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Only 30 mins increments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8 daily refreshes (schedule) 48 for premium capacity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2275859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Light"/>
                <a:ea typeface="+mn-ea"/>
                <a:cs typeface="+mn-cs"/>
              </a:rPr>
              <a:t>DirectQuery</a:t>
            </a: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 </a:t>
            </a:r>
          </a:p>
        </p:txBody>
      </p:sp>
      <p:sp>
        <p:nvSpPr>
          <p:cNvPr id="2" name="TextBox 1">
            <a:extLst>
              <a:ext uri="{FF2B5EF4-FFF2-40B4-BE49-F238E27FC236}">
                <a16:creationId xmlns:a16="http://schemas.microsoft.com/office/drawing/2014/main" id="{2EFBAF2B-ACC5-4267-9AE3-817B452F0801}"/>
              </a:ext>
            </a:extLst>
          </p:cNvPr>
          <p:cNvSpPr txBox="1"/>
          <p:nvPr/>
        </p:nvSpPr>
        <p:spPr>
          <a:xfrm>
            <a:off x="295020" y="1509823"/>
            <a:ext cx="733053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 sources supported by </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DirectQuery</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in Power Bi</a:t>
            </a:r>
          </a:p>
        </p:txBody>
      </p:sp>
      <p:pic>
        <p:nvPicPr>
          <p:cNvPr id="6" name="Picture 5">
            <a:extLst>
              <a:ext uri="{FF2B5EF4-FFF2-40B4-BE49-F238E27FC236}">
                <a16:creationId xmlns:a16="http://schemas.microsoft.com/office/drawing/2014/main" id="{456DE915-9C98-43CF-AA19-48C08A9781D4}"/>
              </a:ext>
            </a:extLst>
          </p:cNvPr>
          <p:cNvPicPr>
            <a:picLocks noChangeAspect="1"/>
          </p:cNvPicPr>
          <p:nvPr/>
        </p:nvPicPr>
        <p:blipFill>
          <a:blip r:embed="rId3"/>
          <a:stretch>
            <a:fillRect/>
          </a:stretch>
        </p:blipFill>
        <p:spPr>
          <a:xfrm>
            <a:off x="2655216" y="2383235"/>
            <a:ext cx="5633859" cy="4111808"/>
          </a:xfrm>
          <a:prstGeom prst="rect">
            <a:avLst/>
          </a:prstGeom>
        </p:spPr>
      </p:pic>
    </p:spTree>
    <p:extLst>
      <p:ext uri="{BB962C8B-B14F-4D97-AF65-F5344CB8AC3E}">
        <p14:creationId xmlns:p14="http://schemas.microsoft.com/office/powerpoint/2010/main" val="149117988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Light"/>
                <a:ea typeface="+mn-ea"/>
                <a:cs typeface="+mn-cs"/>
              </a:rPr>
              <a:t>DirectQuery</a:t>
            </a: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 </a:t>
            </a:r>
          </a:p>
        </p:txBody>
      </p:sp>
      <p:sp>
        <p:nvSpPr>
          <p:cNvPr id="7" name="TextBox 6">
            <a:extLst>
              <a:ext uri="{FF2B5EF4-FFF2-40B4-BE49-F238E27FC236}">
                <a16:creationId xmlns:a16="http://schemas.microsoft.com/office/drawing/2014/main" id="{4B7E8E98-049F-4527-B9C6-7DD6DF62212B}"/>
              </a:ext>
            </a:extLst>
          </p:cNvPr>
          <p:cNvSpPr txBox="1"/>
          <p:nvPr/>
        </p:nvSpPr>
        <p:spPr>
          <a:xfrm>
            <a:off x="858791" y="1290339"/>
            <a:ext cx="10474418" cy="628172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For large dataset, often refresh (report always use current 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No dataset is limited, refresh rate is every15 min. approx. (in cached mode)</a:t>
            </a:r>
            <a:endParaRPr lang="en-US" sz="2400" dirty="0">
              <a:gradFill>
                <a:gsLst>
                  <a:gs pos="2917">
                    <a:srgbClr val="505050"/>
                  </a:gs>
                  <a:gs pos="30000">
                    <a:srgbClr val="505050"/>
                  </a:gs>
                </a:gsLst>
                <a:lin ang="5400000" scaled="0"/>
              </a:gradFill>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 still on-premise, only dashboard visual in the cloud (no gateway required)</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Single Database, can’t change data types in column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Limited query to a single DB at a time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a:lnSpc>
                <a:spcPct val="90000"/>
              </a:lnSpc>
              <a:spcAft>
                <a:spcPts val="600"/>
              </a:spcAf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Row Query </a:t>
            </a:r>
            <a:r>
              <a:rPr lang="en-US" sz="2400" b="1" dirty="0">
                <a:gradFill>
                  <a:gsLst>
                    <a:gs pos="2917">
                      <a:srgbClr val="505050"/>
                    </a:gs>
                    <a:gs pos="30000">
                      <a:srgbClr val="505050"/>
                    </a:gs>
                  </a:gsLst>
                  <a:lin ang="5400000" scaled="0"/>
                </a:gradFill>
              </a:rPr>
              <a:t>limit, performance based on your DB</a:t>
            </a:r>
            <a:endPar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Limited to a one million rows at a time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No time intelligent functions, DAX is limited</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3016679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rallelogram 164"/>
          <p:cNvSpPr/>
          <p:nvPr/>
        </p:nvSpPr>
        <p:spPr bwMode="auto">
          <a:xfrm>
            <a:off x="-28372" y="182966"/>
            <a:ext cx="6617127" cy="1081309"/>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 name="connsiteX0" fmla="*/ 2177328 w 10074681"/>
              <a:gd name="connsiteY0" fmla="*/ 1054113 h 1062028"/>
              <a:gd name="connsiteX1" fmla="*/ 0 w 10074681"/>
              <a:gd name="connsiteY1" fmla="*/ 9035 h 1062028"/>
              <a:gd name="connsiteX2" fmla="*/ 10074681 w 10074681"/>
              <a:gd name="connsiteY2" fmla="*/ 0 h 1062028"/>
              <a:gd name="connsiteX3" fmla="*/ 9466298 w 10074681"/>
              <a:gd name="connsiteY3" fmla="*/ 1062028 h 1062028"/>
              <a:gd name="connsiteX4" fmla="*/ 2177328 w 10074681"/>
              <a:gd name="connsiteY4" fmla="*/ 1054113 h 1062028"/>
              <a:gd name="connsiteX0" fmla="*/ 198 w 10104038"/>
              <a:gd name="connsiteY0" fmla="*/ 1034944 h 1062028"/>
              <a:gd name="connsiteX1" fmla="*/ 29357 w 10104038"/>
              <a:gd name="connsiteY1" fmla="*/ 9035 h 1062028"/>
              <a:gd name="connsiteX2" fmla="*/ 10104038 w 10104038"/>
              <a:gd name="connsiteY2" fmla="*/ 0 h 1062028"/>
              <a:gd name="connsiteX3" fmla="*/ 9495655 w 10104038"/>
              <a:gd name="connsiteY3" fmla="*/ 1062028 h 1062028"/>
              <a:gd name="connsiteX4" fmla="*/ 198 w 10104038"/>
              <a:gd name="connsiteY4" fmla="*/ 1034944 h 1062028"/>
              <a:gd name="connsiteX0" fmla="*/ 13872 w 10117712"/>
              <a:gd name="connsiteY0" fmla="*/ 1034944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2 w 10117712"/>
              <a:gd name="connsiteY4" fmla="*/ 1034944 h 1062028"/>
              <a:gd name="connsiteX0" fmla="*/ 467 w 10125823"/>
              <a:gd name="connsiteY0" fmla="*/ 1024571 h 1062028"/>
              <a:gd name="connsiteX1" fmla="*/ 8111 w 10125823"/>
              <a:gd name="connsiteY1" fmla="*/ 9035 h 1062028"/>
              <a:gd name="connsiteX2" fmla="*/ 10125823 w 10125823"/>
              <a:gd name="connsiteY2" fmla="*/ 0 h 1062028"/>
              <a:gd name="connsiteX3" fmla="*/ 9517440 w 10125823"/>
              <a:gd name="connsiteY3" fmla="*/ 1062028 h 1062028"/>
              <a:gd name="connsiteX4" fmla="*/ 467 w 10125823"/>
              <a:gd name="connsiteY4" fmla="*/ 1024571 h 1062028"/>
              <a:gd name="connsiteX0" fmla="*/ 13871 w 10117712"/>
              <a:gd name="connsiteY0" fmla="*/ 1055692 h 1062028"/>
              <a:gd name="connsiteX1" fmla="*/ 0 w 10117712"/>
              <a:gd name="connsiteY1" fmla="*/ 9035 h 1062028"/>
              <a:gd name="connsiteX2" fmla="*/ 10117712 w 10117712"/>
              <a:gd name="connsiteY2" fmla="*/ 0 h 1062028"/>
              <a:gd name="connsiteX3" fmla="*/ 9509329 w 10117712"/>
              <a:gd name="connsiteY3" fmla="*/ 1062028 h 1062028"/>
              <a:gd name="connsiteX4" fmla="*/ 13871 w 10117712"/>
              <a:gd name="connsiteY4" fmla="*/ 1055692 h 1062028"/>
              <a:gd name="connsiteX0" fmla="*/ 79153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791538 w 10895379"/>
              <a:gd name="connsiteY4" fmla="*/ 1055692 h 1062028"/>
              <a:gd name="connsiteX0" fmla="*/ 39508 w 10895379"/>
              <a:gd name="connsiteY0" fmla="*/ 1055692 h 1062028"/>
              <a:gd name="connsiteX1" fmla="*/ 0 w 10895379"/>
              <a:gd name="connsiteY1" fmla="*/ 9035 h 1062028"/>
              <a:gd name="connsiteX2" fmla="*/ 10895379 w 10895379"/>
              <a:gd name="connsiteY2" fmla="*/ 0 h 1062028"/>
              <a:gd name="connsiteX3" fmla="*/ 10286996 w 10895379"/>
              <a:gd name="connsiteY3" fmla="*/ 1062028 h 1062028"/>
              <a:gd name="connsiteX4" fmla="*/ 39508 w 10895379"/>
              <a:gd name="connsiteY4" fmla="*/ 1055692 h 1062028"/>
              <a:gd name="connsiteX0" fmla="*/ 31270 w 10895379"/>
              <a:gd name="connsiteY0" fmla="*/ 1059664 h 1062028"/>
              <a:gd name="connsiteX1" fmla="*/ 0 w 10895379"/>
              <a:gd name="connsiteY1" fmla="*/ 9035 h 1062028"/>
              <a:gd name="connsiteX2" fmla="*/ 10895379 w 10895379"/>
              <a:gd name="connsiteY2" fmla="*/ 0 h 1062028"/>
              <a:gd name="connsiteX3" fmla="*/ 10286996 w 10895379"/>
              <a:gd name="connsiteY3" fmla="*/ 1062028 h 1062028"/>
              <a:gd name="connsiteX4" fmla="*/ 31270 w 10895379"/>
              <a:gd name="connsiteY4" fmla="*/ 1059664 h 1062028"/>
              <a:gd name="connsiteX0" fmla="*/ 6556 w 10895379"/>
              <a:gd name="connsiteY0" fmla="*/ 1063636 h 1063636"/>
              <a:gd name="connsiteX1" fmla="*/ 0 w 10895379"/>
              <a:gd name="connsiteY1" fmla="*/ 9035 h 1063636"/>
              <a:gd name="connsiteX2" fmla="*/ 10895379 w 10895379"/>
              <a:gd name="connsiteY2" fmla="*/ 0 h 1063636"/>
              <a:gd name="connsiteX3" fmla="*/ 10286996 w 10895379"/>
              <a:gd name="connsiteY3" fmla="*/ 1062028 h 1063636"/>
              <a:gd name="connsiteX4" fmla="*/ 6556 w 10895379"/>
              <a:gd name="connsiteY4" fmla="*/ 1063636 h 106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379" h="1063636">
                <a:moveTo>
                  <a:pt x="6556" y="1063636"/>
                </a:moveTo>
                <a:cubicBezTo>
                  <a:pt x="3404" y="705508"/>
                  <a:pt x="3152" y="367163"/>
                  <a:pt x="0" y="9035"/>
                </a:cubicBezTo>
                <a:lnTo>
                  <a:pt x="10895379" y="0"/>
                </a:lnTo>
                <a:lnTo>
                  <a:pt x="10286996" y="1062028"/>
                </a:lnTo>
                <a:lnTo>
                  <a:pt x="6556" y="1063636"/>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5020" y="314236"/>
            <a:ext cx="11896981" cy="844833"/>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Live connection </a:t>
            </a:r>
          </a:p>
        </p:txBody>
      </p:sp>
      <p:sp>
        <p:nvSpPr>
          <p:cNvPr id="2" name="TextBox 1">
            <a:extLst>
              <a:ext uri="{FF2B5EF4-FFF2-40B4-BE49-F238E27FC236}">
                <a16:creationId xmlns:a16="http://schemas.microsoft.com/office/drawing/2014/main" id="{2EFBAF2B-ACC5-4267-9AE3-817B452F0801}"/>
              </a:ext>
            </a:extLst>
          </p:cNvPr>
          <p:cNvSpPr txBox="1"/>
          <p:nvPr/>
        </p:nvSpPr>
        <p:spPr>
          <a:xfrm>
            <a:off x="295020" y="1509823"/>
            <a:ext cx="696331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Centralized your data model (Gateway required) </a:t>
            </a:r>
          </a:p>
        </p:txBody>
      </p:sp>
      <p:pic>
        <p:nvPicPr>
          <p:cNvPr id="5" name="Picture 4">
            <a:extLst>
              <a:ext uri="{FF2B5EF4-FFF2-40B4-BE49-F238E27FC236}">
                <a16:creationId xmlns:a16="http://schemas.microsoft.com/office/drawing/2014/main" id="{923D2D2A-3C9A-4117-92EA-FC9F639A1552}"/>
              </a:ext>
            </a:extLst>
          </p:cNvPr>
          <p:cNvPicPr>
            <a:picLocks noChangeAspect="1"/>
          </p:cNvPicPr>
          <p:nvPr/>
        </p:nvPicPr>
        <p:blipFill>
          <a:blip r:embed="rId3"/>
          <a:stretch>
            <a:fillRect/>
          </a:stretch>
        </p:blipFill>
        <p:spPr>
          <a:xfrm>
            <a:off x="3208859" y="2279540"/>
            <a:ext cx="5601516" cy="4159141"/>
          </a:xfrm>
          <a:prstGeom prst="rect">
            <a:avLst/>
          </a:prstGeom>
        </p:spPr>
      </p:pic>
    </p:spTree>
    <p:extLst>
      <p:ext uri="{BB962C8B-B14F-4D97-AF65-F5344CB8AC3E}">
        <p14:creationId xmlns:p14="http://schemas.microsoft.com/office/powerpoint/2010/main" val="104212374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2.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4.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ln>
      </a:spPr>
      <a:bodyPr vert="horz" wrap="square" lIns="91440" tIns="45720" rIns="91440" bIns="45720" numCol="1" anchor="t" anchorCtr="0" compatLnSpc="1">
        <a:prstTxWarp prst="textNoShape">
          <a:avLst/>
        </a:prstTxWarp>
        <a:noAutofit/>
      </a:bodyPr>
      <a:lstStyle>
        <a:defPPr>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4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8596-Power BI Template Slides" id="{B339E8B5-6616-42C1-93EF-F5FBC666B3FF}" vid="{5732FBB8-648B-41F1-B69E-C9743B64E4C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3923</TotalTime>
  <Words>21072</Words>
  <Application>Microsoft Office PowerPoint</Application>
  <PresentationFormat>Widescreen</PresentationFormat>
  <Paragraphs>1820</Paragraphs>
  <Slides>148</Slides>
  <Notes>131</Notes>
  <HiddenSlides>1</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148</vt:i4>
      </vt:variant>
    </vt:vector>
  </HeadingPairs>
  <TitlesOfParts>
    <vt:vector size="171" baseType="lpstr">
      <vt:lpstr>Arial</vt:lpstr>
      <vt:lpstr>Calibri</vt:lpstr>
      <vt:lpstr>Calibri Light</vt:lpstr>
      <vt:lpstr>Consolas</vt:lpstr>
      <vt:lpstr>inherit</vt:lpstr>
      <vt:lpstr>Lucida Console</vt:lpstr>
      <vt:lpstr>Segoe UI</vt:lpstr>
      <vt:lpstr>Segoe UI Light</vt:lpstr>
      <vt:lpstr>Segoe UI Semibold</vt:lpstr>
      <vt:lpstr>Segoe UI Semilight</vt:lpstr>
      <vt:lpstr>segoe-ui_normal</vt:lpstr>
      <vt:lpstr>SFMono-Regular</vt:lpstr>
      <vt:lpstr>Symbol</vt:lpstr>
      <vt:lpstr>Wingdings</vt:lpstr>
      <vt:lpstr>Wingdings 3</vt:lpstr>
      <vt:lpstr>WHITE TEMPLATE</vt:lpstr>
      <vt:lpstr>1_WHITE TEMPLATE</vt:lpstr>
      <vt:lpstr>2_WHITE TEMPLATE</vt:lpstr>
      <vt:lpstr>3_WHITE TEMPLATE</vt:lpstr>
      <vt:lpstr>4_WHITE TEMPLATE</vt:lpstr>
      <vt:lpstr>Office Theme</vt:lpstr>
      <vt:lpstr>5-50203_Microsoft_Ignite_Template</vt:lpstr>
      <vt:lpstr>think-cell Slide</vt:lpstr>
      <vt:lpstr>Power BI Administration</vt:lpstr>
      <vt:lpstr>PowerPoint Presentation</vt:lpstr>
      <vt:lpstr>PowerPoint Presentation</vt:lpstr>
      <vt:lpstr>PowerPoint Presentation</vt:lpstr>
      <vt:lpstr>PowerPoint Presentation</vt:lpstr>
      <vt:lpstr>Power BI Plans </vt:lpstr>
      <vt:lpstr>Power BI portfolio</vt:lpstr>
      <vt:lpstr>Power BI user license tiers</vt:lpstr>
      <vt:lpstr>PowerPoint Presentation</vt:lpstr>
      <vt:lpstr>PowerPoint Presentation</vt:lpstr>
      <vt:lpstr>SSRS reports and the cloud </vt:lpstr>
      <vt:lpstr>How to acquire Power BI Report Server</vt:lpstr>
      <vt:lpstr>Compare reporting options</vt:lpstr>
      <vt:lpstr>Modern Lifecycle Policy</vt:lpstr>
      <vt:lpstr>Collaboration vs. consumption</vt:lpstr>
      <vt:lpstr>Power BI capacity tiers</vt:lpstr>
      <vt:lpstr>Power BI Premium pricing </vt:lpstr>
      <vt:lpstr>Power BI Embedded pricing</vt:lpstr>
      <vt:lpstr>Capacity SKUs differences: A vs EM/P</vt:lpstr>
      <vt:lpstr>Capacity SKUs differences: A vs EM/P</vt:lpstr>
      <vt:lpstr>Example: Power BI Report Server licensing</vt:lpstr>
      <vt:lpstr>Power BI Desktop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Shape data into the format and structure you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Sharing in 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 vs Dashboard</vt:lpstr>
      <vt:lpstr>PowerPoint Presentation</vt:lpstr>
      <vt:lpstr>PowerPoint Presentation</vt:lpstr>
      <vt:lpstr>PowerPoint Presentation</vt:lpstr>
      <vt:lpstr>PowerPoint Presentation</vt:lpstr>
      <vt:lpstr>Securities and Identities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Gateways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 AI professionals can use the full power of the Azure Data Platform </vt:lpstr>
      <vt:lpstr>PowerPoint Presentation</vt:lpstr>
      <vt:lpstr>Performance, Model and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Premium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BI</dc:title>
  <dc:creator>Narisorn Limpaswadpaisarn (Adecco Praram 4 Recruitment Li)</dc:creator>
  <cp:lastModifiedBy>Kyle Akepanidtaworn</cp:lastModifiedBy>
  <cp:revision>290</cp:revision>
  <dcterms:created xsi:type="dcterms:W3CDTF">2019-06-17T07:19:24Z</dcterms:created>
  <dcterms:modified xsi:type="dcterms:W3CDTF">2020-11-25T07:35:11Z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a-narli@microsoft.com</vt:lpwstr>
  </property>
  <property fmtid="{D5CDD505-2E9C-101B-9397-08002B2CF9AE}" pid="5" name="MSIP_Label_f42aa342-8706-4288-bd11-ebb85995028c_SetDate">
    <vt:lpwstr>2019-06-17T08:48:16.1577553Z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cc6b8b54-40e6-42e7-b856-df48a7d5ca98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